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1" r:id="rId5"/>
    <p:sldId id="259" r:id="rId6"/>
    <p:sldId id="286" r:id="rId7"/>
    <p:sldId id="260" r:id="rId8"/>
    <p:sldId id="261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65" r:id="rId19"/>
    <p:sldId id="285" r:id="rId20"/>
    <p:sldId id="263" r:id="rId21"/>
    <p:sldId id="266" r:id="rId22"/>
    <p:sldId id="287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22" r:id="rId39"/>
    <p:sldId id="295" r:id="rId40"/>
    <p:sldId id="296" r:id="rId41"/>
    <p:sldId id="297" r:id="rId42"/>
    <p:sldId id="298" r:id="rId43"/>
    <p:sldId id="300" r:id="rId44"/>
    <p:sldId id="299" r:id="rId45"/>
    <p:sldId id="302" r:id="rId46"/>
    <p:sldId id="304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20" r:id="rId55"/>
    <p:sldId id="312" r:id="rId56"/>
    <p:sldId id="313" r:id="rId57"/>
    <p:sldId id="314" r:id="rId58"/>
    <p:sldId id="315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22222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F2C27-3A43-7969-C8AA-77A1D0B60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C89EA-ECCB-A3C5-0CB3-B90FDE811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C0071F-0611-0509-9493-D8487BF0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739A1-AF79-58C3-B3CB-0F5A654E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C8D8F-F5BC-8808-6C57-78C48421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9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9A57A-21C5-B460-1B33-D2EAD223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90095C-3CB3-F765-AEBB-02A75491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9B49C-D6CE-35BF-1AE6-53980521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B3953-DC9A-E0C7-B225-B60EF89E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7929E-1D7D-D60C-6A87-BC743635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C933FD-E06D-4BBA-5B91-8268E0450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BD06D4-9CFF-DD89-5CF0-057BDBFDD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DBF0D-E319-799F-70A3-4DBFE72D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4F2C8-29E1-11AF-41E9-4153B7FE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63310-DBA1-0DF0-56AE-E05CAEF8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3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D5E90-0236-A687-C8AF-3C40013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8D695-F269-2FFD-88C7-E9E491AD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CF693-BA4C-DD88-4741-80CFBEF2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E413E-1D38-0ED9-1A0A-46F7CEBF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6560A-A842-E987-69E6-C9D9B0DF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6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33CCA-4281-884C-2171-BE114915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CF1B9F-6656-6516-DE31-15C23C49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81594-1809-C03B-B8A9-FB36A34F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9922C-EF28-6202-BE70-C9175251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F16162-00D8-7A11-769C-5B4F3718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44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D3E56-272C-EBF1-9D2E-AE4199AE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39C03-D1CE-3FDA-45E3-E906126D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93307E-F8BA-6204-2258-2B7C689D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33FD19-D549-BE86-A016-B2A927AC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EC4E7-712E-F949-C5A6-0576A6D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940ED-2652-B534-24A6-09986132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8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CD5B-F98E-D60A-0DDE-5E2436DD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E70D6A-09B2-E099-9BCB-172F8F124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2A23F-A51E-96F9-FD32-0C1FB2E1B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1886D7-FE30-6F63-BD96-0374FFB4B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748614-F036-44E2-A0C2-1CB50748A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4AF20D-2E1C-29B0-2A1A-921C0230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F6B238-5B0B-E98D-99D4-76610FE7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F73BBE-B6DE-26ED-955D-885FF90F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88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3F632-26DF-2D5D-B026-3C092135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C3EC38-AAF4-C783-B04F-EEF4C08D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0CCD3E-2EF1-E351-5041-11507A40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D49A65-8E22-2591-A256-3D068331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779221-A230-4E29-3F81-47777F8E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3BA621-E64B-AE35-3D5D-F838C0FB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D3F3D9-8B63-1CFA-3EA8-855C9670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3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EAE1E-DD7C-62E1-6F62-08FA6909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0A4BE-C60C-6298-E5A0-984DCE50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C183E0-9A0A-74B4-A838-4B617B53C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A1FAB7-4ECD-F2C3-7935-C37DF423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54F0AB-FF9C-80E8-927F-1F25C1A3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DFEB82-F177-57A9-8BEA-E05E151F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4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A989F-119A-9CA9-E836-D6557979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0B9C9B-0B7D-4359-FDC8-688887AD1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9A37EF-4382-838B-7D8C-045F5A0C8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F90925-F150-831A-48F1-88B758E2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E7F20F-A308-FB64-CEFB-D083EEF4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E82CBE-C137-EDA0-5131-988B2840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68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7CC856-5BDB-E9C6-01A4-DE1044DB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B8FE6-144A-4944-7A45-FF689805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CEECB-A9F4-4588-24AF-B5F3468F8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B7E2-48F8-4828-A28B-C5A5110B863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D21FD6-C872-2E74-35E8-0B8ADDD9A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A7F9B-5E47-C487-5448-67CC9C73B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tidyr/vignettes/tidy-data.html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studio.github.io/cheatsheets/data-visualization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hda.com/english/wiki/be-awesome-in-ggplot2-a-practical-guide-to-be-highly-effective-r-software-and-data-visualization" TargetMode="External"/><Relationship Id="rId5" Type="http://schemas.openxmlformats.org/officeDocument/2006/relationships/hyperlink" Target="https://www.youtube.com/watch?v=h29g21z0a68" TargetMode="External"/><Relationship Id="rId4" Type="http://schemas.openxmlformats.org/officeDocument/2006/relationships/hyperlink" Target="https://github.com/thomasp85/ggplot2_worksho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A6A55B24-58E3-4C0C-46E5-EA98D2224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1" b="6495"/>
          <a:stretch/>
        </p:blipFill>
        <p:spPr>
          <a:xfrm>
            <a:off x="960589" y="0"/>
            <a:ext cx="10270821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D375A6C-B37C-A97B-631C-93D40C9C5BCD}"/>
              </a:ext>
            </a:extLst>
          </p:cNvPr>
          <p:cNvSpPr txBox="1"/>
          <p:nvPr/>
        </p:nvSpPr>
        <p:spPr>
          <a:xfrm>
            <a:off x="3656511" y="4524523"/>
            <a:ext cx="4800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Carlos Pulido &amp; Gian Marco Franceschini (DBC)</a:t>
            </a:r>
          </a:p>
          <a:p>
            <a:pPr algn="ctr"/>
            <a:r>
              <a:rPr lang="en-GB" dirty="0"/>
              <a:t>20/03/2025</a:t>
            </a:r>
          </a:p>
        </p:txBody>
      </p:sp>
      <p:pic>
        <p:nvPicPr>
          <p:cNvPr id="21" name="Imagen 2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2A0DCCF-8ECD-0063-98F0-CC2E98077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88" y="321733"/>
            <a:ext cx="2883645" cy="2331671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394B789B-F0A4-36F2-C555-C350B223EC75}"/>
              </a:ext>
            </a:extLst>
          </p:cNvPr>
          <p:cNvGrpSpPr/>
          <p:nvPr/>
        </p:nvGrpSpPr>
        <p:grpSpPr>
          <a:xfrm>
            <a:off x="2608217" y="2520060"/>
            <a:ext cx="7350036" cy="1620847"/>
            <a:chOff x="3661954" y="1819020"/>
            <a:chExt cx="7350036" cy="1620847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45E117C-7236-9B3A-44F4-9D64945C1F50}"/>
                </a:ext>
              </a:extLst>
            </p:cNvPr>
            <p:cNvSpPr/>
            <p:nvPr/>
          </p:nvSpPr>
          <p:spPr>
            <a:xfrm>
              <a:off x="3661954" y="1876696"/>
              <a:ext cx="6897189" cy="1552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dirty="0">
                  <a:solidFill>
                    <a:schemeClr val="tx1"/>
                  </a:solidFill>
                </a:rPr>
                <a:t>   Plotting anything with ggplot2</a:t>
              </a:r>
              <a:endParaRPr lang="en-GB" sz="2800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03F176A-926B-133F-E309-919DFB9FDB05}"/>
                </a:ext>
              </a:extLst>
            </p:cNvPr>
            <p:cNvSpPr/>
            <p:nvPr/>
          </p:nvSpPr>
          <p:spPr>
            <a:xfrm>
              <a:off x="9072274" y="197736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Imagen 4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58F3AE02-DF99-70A1-312D-7CF9F8070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578" y="1819020"/>
              <a:ext cx="2701412" cy="1620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513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5"/>
              <a:ext cx="1257371" cy="218319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4809067"/>
              <a:ext cx="1257371" cy="517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063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Allow generic datasets to be understood by the graphic system.</a:t>
            </a:r>
          </a:p>
          <a:p>
            <a:endParaRPr lang="en-US" dirty="0"/>
          </a:p>
          <a:p>
            <a:r>
              <a:rPr lang="en-US" dirty="0"/>
              <a:t>▸ Aesthetic mapping: Link variables in data to graphical properties in the geometry.</a:t>
            </a:r>
          </a:p>
          <a:p>
            <a:endParaRPr lang="en-US" dirty="0"/>
          </a:p>
          <a:p>
            <a:r>
              <a:rPr lang="en-US" dirty="0"/>
              <a:t>▸ Facet mapping: Link variables in the data to panels in the facet layout.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07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5"/>
              <a:ext cx="1257371" cy="186569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4516967"/>
              <a:ext cx="1257371" cy="8097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Even though data is tidy it may not represent the displayed values</a:t>
            </a:r>
          </a:p>
          <a:p>
            <a:endParaRPr lang="en-US" dirty="0"/>
          </a:p>
          <a:p>
            <a:r>
              <a:rPr lang="en-US" dirty="0"/>
              <a:t>▸ Transform input variables to displayed values:</a:t>
            </a:r>
          </a:p>
          <a:p>
            <a:r>
              <a:rPr lang="en-US" dirty="0"/>
              <a:t>	• Count number of observations in each category for a bar chart</a:t>
            </a:r>
          </a:p>
          <a:p>
            <a:r>
              <a:rPr lang="en-US" dirty="0"/>
              <a:t>	• Calculate summary statistics for a boxplot.</a:t>
            </a:r>
          </a:p>
          <a:p>
            <a:endParaRPr lang="en-US" dirty="0"/>
          </a:p>
          <a:p>
            <a:r>
              <a:rPr lang="en-US" dirty="0"/>
              <a:t>‣ Is implicit in many plot-types but can often be done prior to plotting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33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6"/>
              <a:ext cx="1257371" cy="154395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4152901"/>
              <a:ext cx="1257371" cy="1173780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Most data does not directly represent graphical properties.</a:t>
            </a:r>
          </a:p>
          <a:p>
            <a:endParaRPr lang="en-US" dirty="0"/>
          </a:p>
          <a:p>
            <a:r>
              <a:rPr lang="en-US" dirty="0"/>
              <a:t>▸ A scale translate back and forth between variable ranges and property ranges</a:t>
            </a:r>
          </a:p>
          <a:p>
            <a:r>
              <a:rPr lang="en-US" dirty="0"/>
              <a:t>	• Categories → </a:t>
            </a:r>
            <a:r>
              <a:rPr lang="en-US" dirty="0" err="1"/>
              <a:t>Colour</a:t>
            </a:r>
            <a:endParaRPr lang="en-US" dirty="0"/>
          </a:p>
          <a:p>
            <a:r>
              <a:rPr lang="en-US" dirty="0"/>
              <a:t>	• Numbers → Position</a:t>
            </a:r>
          </a:p>
          <a:p>
            <a:r>
              <a:rPr lang="en-US" dirty="0"/>
              <a:t>	• …</a:t>
            </a:r>
          </a:p>
          <a:p>
            <a:endParaRPr lang="en-US" dirty="0"/>
          </a:p>
          <a:p>
            <a:r>
              <a:rPr lang="en-US" dirty="0"/>
              <a:t>▸ Imply a specific interpretation of values: discrete, continuous,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73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6"/>
              <a:ext cx="1257371" cy="120529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3839633"/>
              <a:ext cx="1257371" cy="148704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How to interpret aesthetics as graphical representations</a:t>
            </a:r>
          </a:p>
          <a:p>
            <a:endParaRPr lang="en-US" dirty="0"/>
          </a:p>
          <a:p>
            <a:r>
              <a:rPr lang="en-US" dirty="0"/>
              <a:t>▸ Is a progression of positional aesthetics, a number of points, a line, a single polygon, or something else entirely different?</a:t>
            </a:r>
          </a:p>
          <a:p>
            <a:endParaRPr lang="en-US" dirty="0"/>
          </a:p>
          <a:p>
            <a:r>
              <a:rPr lang="en-US" dirty="0"/>
              <a:t>▸ To a high degree the determinator of your plot 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146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6"/>
              <a:ext cx="1257371" cy="86662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3513667"/>
              <a:ext cx="1257371" cy="18130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Define the number of panels with equal logic and split data among them…</a:t>
            </a:r>
          </a:p>
          <a:p>
            <a:endParaRPr lang="en-US" dirty="0"/>
          </a:p>
          <a:p>
            <a:r>
              <a:rPr lang="en-US" dirty="0"/>
              <a:t>▸ Small multiples</a:t>
            </a:r>
          </a:p>
          <a:p>
            <a:r>
              <a:rPr lang="en-US" dirty="0"/>
              <a:t>	• Allows you to look at small subsets of your data in separate plots</a:t>
            </a:r>
          </a:p>
          <a:p>
            <a:endParaRPr lang="en-US" dirty="0"/>
          </a:p>
          <a:p>
            <a:r>
              <a:rPr lang="en-US" dirty="0"/>
              <a:t>▸ Panel layout may carry meaning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995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6"/>
              <a:ext cx="1257371" cy="53219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3183467"/>
              <a:ext cx="1257371" cy="2143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Positional aesthetics are special.</a:t>
            </a:r>
          </a:p>
          <a:p>
            <a:r>
              <a:rPr lang="en-US" dirty="0"/>
              <a:t>	1. Variables are mapped, scaled, applied to a geometry</a:t>
            </a:r>
          </a:p>
          <a:p>
            <a:r>
              <a:rPr lang="en-US" dirty="0"/>
              <a:t>	2. But in the end, the position values are interpreted by a coordinate 	system</a:t>
            </a:r>
          </a:p>
          <a:p>
            <a:endParaRPr lang="en-US" dirty="0"/>
          </a:p>
          <a:p>
            <a:r>
              <a:rPr lang="en-US" dirty="0"/>
              <a:t>‣ Defines the physical mapping of the aesthetics to the paper</a:t>
            </a:r>
          </a:p>
          <a:p>
            <a:endParaRPr lang="en-US" dirty="0"/>
          </a:p>
          <a:p>
            <a:r>
              <a:rPr lang="en-US" dirty="0"/>
              <a:t>‣ Vaguely similar to </a:t>
            </a:r>
            <a:r>
              <a:rPr lang="en-US" dirty="0" err="1"/>
              <a:t>colour</a:t>
            </a:r>
            <a:r>
              <a:rPr lang="en-US" dirty="0"/>
              <a:t> profile mapping for </a:t>
            </a:r>
            <a:r>
              <a:rPr lang="en-US" dirty="0" err="1"/>
              <a:t>colour</a:t>
            </a:r>
            <a:r>
              <a:rPr lang="en-US" dirty="0"/>
              <a:t> aesthetics (though you don’t have control over it)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44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7"/>
              <a:ext cx="1257371" cy="19352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2861733"/>
              <a:ext cx="1257371" cy="246494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None of the priors talked about the visual look of the plot.</a:t>
            </a:r>
          </a:p>
          <a:p>
            <a:endParaRPr lang="en-US" dirty="0"/>
          </a:p>
          <a:p>
            <a:r>
              <a:rPr lang="en-US" dirty="0"/>
              <a:t>▸ Theming spans every part of the graphic that is not linked to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911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10568390" y="1065013"/>
            <a:ext cx="1512018" cy="1271148"/>
            <a:chOff x="8475060" y="2295674"/>
            <a:chExt cx="3605353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5" y="2295676"/>
              <a:ext cx="3605348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0" y="2295676"/>
              <a:ext cx="1257370" cy="251772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5133158"/>
              <a:ext cx="1257370" cy="19352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  <a:p>
            <a:r>
              <a:rPr lang="en-US" sz="1800" dirty="0"/>
              <a:t>* We will use Iris dataset as showcase example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More on how to use tidy library here: </a:t>
            </a:r>
          </a:p>
          <a:p>
            <a:r>
              <a:rPr lang="en-GB" dirty="0">
                <a:hlinkClick r:id="rId5"/>
              </a:rPr>
              <a:t>https://cran.r-project.org/web/packages/tidyr/vignettes/tidy-data.html</a:t>
            </a:r>
            <a:endParaRPr lang="en-GB" dirty="0"/>
          </a:p>
          <a:p>
            <a:endParaRPr lang="en-GB" dirty="0"/>
          </a:p>
          <a:p>
            <a:endParaRPr lang="en-GB"/>
          </a:p>
          <a:p>
            <a:endParaRPr lang="en-GB" dirty="0"/>
          </a:p>
          <a:p>
            <a:pPr algn="just"/>
            <a:r>
              <a:rPr lang="en-GB" dirty="0"/>
              <a:t>A dataset can be written in two different formats: </a:t>
            </a:r>
            <a:r>
              <a:rPr lang="en-GB" b="1" dirty="0"/>
              <a:t>wide</a:t>
            </a:r>
            <a:r>
              <a:rPr lang="en-GB" dirty="0"/>
              <a:t> and </a:t>
            </a:r>
            <a:r>
              <a:rPr lang="en-GB" b="1" dirty="0"/>
              <a:t>long</a:t>
            </a:r>
            <a:r>
              <a:rPr lang="en-GB" dirty="0"/>
              <a:t>. A wide format has values that do not repeat in the first column. A long format has values that do repeat in the first column.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74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5332186-7C68-1546-60CB-EE0E3E6A6B00}"/>
              </a:ext>
            </a:extLst>
          </p:cNvPr>
          <p:cNvSpPr/>
          <p:nvPr/>
        </p:nvSpPr>
        <p:spPr>
          <a:xfrm>
            <a:off x="588433" y="1760222"/>
            <a:ext cx="11061700" cy="4204544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312270"/>
          </a:xfrm>
          <a:prstGeom prst="roundRect">
            <a:avLst>
              <a:gd name="adj" fmla="val 1918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&gt; head(iris)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39C7CC2-C63F-88A4-8C26-F1F22E3FB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37" y="2448304"/>
            <a:ext cx="3604030" cy="214469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CA091D2-D241-E614-5885-F12503D86374}"/>
              </a:ext>
            </a:extLst>
          </p:cNvPr>
          <p:cNvSpPr txBox="1"/>
          <p:nvPr/>
        </p:nvSpPr>
        <p:spPr>
          <a:xfrm>
            <a:off x="541866" y="928183"/>
            <a:ext cx="631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  <a:p>
            <a:r>
              <a:rPr lang="en-US" sz="1800" dirty="0"/>
              <a:t>* We will use Iris dataset as showcase example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F58EA07-824C-0835-7B84-5AF7024095E7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056F1DC-A488-25A4-B17B-61313293518A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48ED4DF4-0A69-26F8-76AB-3EB9E9D3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309DA18-D0AD-1F94-5E4B-DAAA13AB28A9}"/>
                </a:ext>
              </a:extLst>
            </p:cNvPr>
            <p:cNvSpPr/>
            <p:nvPr/>
          </p:nvSpPr>
          <p:spPr>
            <a:xfrm>
              <a:off x="10568392" y="1065012"/>
              <a:ext cx="556734" cy="104563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220CF24-0988-BCE2-3584-06F5AA0D12AA}"/>
              </a:ext>
            </a:extLst>
          </p:cNvPr>
          <p:cNvSpPr txBox="1"/>
          <p:nvPr/>
        </p:nvSpPr>
        <p:spPr>
          <a:xfrm>
            <a:off x="5691930" y="3023337"/>
            <a:ext cx="4597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150 entries for 3 different species (50 each). 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Each entry contains measures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Sepal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Sepal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Petal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Petal width</a:t>
            </a:r>
          </a:p>
        </p:txBody>
      </p:sp>
    </p:spTree>
    <p:extLst>
      <p:ext uri="{BB962C8B-B14F-4D97-AF65-F5344CB8AC3E}">
        <p14:creationId xmlns:p14="http://schemas.microsoft.com/office/powerpoint/2010/main" val="354975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10568390" y="1065013"/>
            <a:ext cx="1512018" cy="1271148"/>
            <a:chOff x="8475060" y="2295674"/>
            <a:chExt cx="3605353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5" y="2295676"/>
              <a:ext cx="3605348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0" y="2295676"/>
              <a:ext cx="1257370" cy="251772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5133158"/>
              <a:ext cx="1257370" cy="19352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1875050"/>
            <a:ext cx="954471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‘</a:t>
            </a:r>
            <a:r>
              <a:rPr lang="en-US" i="1" dirty="0"/>
              <a:t>A dataset is a collection of </a:t>
            </a:r>
            <a:r>
              <a:rPr lang="en-US" b="1" i="1" dirty="0"/>
              <a:t>values</a:t>
            </a:r>
            <a:r>
              <a:rPr lang="en-US" i="1" dirty="0"/>
              <a:t>, usually either numbers (if quantitative) or strings (if qualitative). Values are </a:t>
            </a:r>
            <a:r>
              <a:rPr lang="en-US" i="1" dirty="0" err="1"/>
              <a:t>organised</a:t>
            </a:r>
            <a:r>
              <a:rPr lang="en-US" i="1" dirty="0"/>
              <a:t> in two ways. Every value belongs to a </a:t>
            </a:r>
            <a:r>
              <a:rPr lang="en-US" b="1" i="1" dirty="0"/>
              <a:t>variable</a:t>
            </a:r>
            <a:r>
              <a:rPr lang="en-US" i="1" dirty="0"/>
              <a:t> and an </a:t>
            </a:r>
            <a:r>
              <a:rPr lang="en-US" b="1" i="1" dirty="0"/>
              <a:t>observation</a:t>
            </a:r>
            <a:r>
              <a:rPr lang="en-US" i="1" dirty="0"/>
              <a:t>. A variable contains all values that measure the same underlying attribute (like height, temperature, duration) across units. An observation contains all values measured on the same unit (like a person, or a day, or a race) across attributes.</a:t>
            </a:r>
            <a:r>
              <a:rPr lang="en-US" dirty="0"/>
              <a:t>’</a:t>
            </a:r>
            <a:endParaRPr lang="en-GB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52701E2-CDA1-E253-63E9-1375CA3CF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843" y="3437866"/>
            <a:ext cx="2753109" cy="278168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E3472B7-4429-203A-9193-FFFCE2BA7B13}"/>
              </a:ext>
            </a:extLst>
          </p:cNvPr>
          <p:cNvSpPr txBox="1"/>
          <p:nvPr/>
        </p:nvSpPr>
        <p:spPr>
          <a:xfrm>
            <a:off x="4806275" y="3437866"/>
            <a:ext cx="52859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makes the values, variables, and observations more clear. The dataset contains 36 values representing three variables and 12 observations. The variables are:</a:t>
            </a:r>
            <a:endParaRPr kumimoji="0" lang="es-ES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s-ES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lang="LID4096" altLang="LID4096" sz="1200" dirty="0"/>
              <a:t>, with four possible values (Billy, Suzy, Lionel, and Jenny).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s-ES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assessment</a:t>
            </a:r>
            <a:r>
              <a:rPr lang="LID4096" altLang="LID4096" sz="1200" dirty="0"/>
              <a:t>, with three possible values (quiz1, quiz2, and test1).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s-ES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grade</a:t>
            </a:r>
            <a:r>
              <a:rPr lang="LID4096" altLang="LID4096" sz="1200" dirty="0"/>
              <a:t>, with five or six values depending on how you think of the missing value (A, B, C, D, F, NA).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sz="12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E1DD697-66CA-3115-2DC6-FF814A2D9DD1}"/>
              </a:ext>
            </a:extLst>
          </p:cNvPr>
          <p:cNvSpPr/>
          <p:nvPr/>
        </p:nvSpPr>
        <p:spPr>
          <a:xfrm>
            <a:off x="2053166" y="3800009"/>
            <a:ext cx="601133" cy="2120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6B03939-42BD-A57F-940D-034766AA215E}"/>
              </a:ext>
            </a:extLst>
          </p:cNvPr>
          <p:cNvSpPr txBox="1"/>
          <p:nvPr/>
        </p:nvSpPr>
        <p:spPr>
          <a:xfrm>
            <a:off x="177800" y="350791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CCFF5C-EBD1-9297-FF00-FC0EE04F1D4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25495" y="3692576"/>
            <a:ext cx="89380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759DDF4-31F6-C5E2-BDD1-444324130E7E}"/>
              </a:ext>
            </a:extLst>
          </p:cNvPr>
          <p:cNvSpPr/>
          <p:nvPr/>
        </p:nvSpPr>
        <p:spPr>
          <a:xfrm>
            <a:off x="2019299" y="4564558"/>
            <a:ext cx="2260449" cy="2427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DE2C698-F058-67F8-D46A-6002B00A9AAB}"/>
              </a:ext>
            </a:extLst>
          </p:cNvPr>
          <p:cNvSpPr txBox="1"/>
          <p:nvPr/>
        </p:nvSpPr>
        <p:spPr>
          <a:xfrm>
            <a:off x="59924" y="4495555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Observation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02D07AE-3548-FFA3-118E-E31A6F31C4B6}"/>
              </a:ext>
            </a:extLst>
          </p:cNvPr>
          <p:cNvCxnSpPr>
            <a:stCxn id="27" idx="3"/>
          </p:cNvCxnSpPr>
          <p:nvPr/>
        </p:nvCxnSpPr>
        <p:spPr>
          <a:xfrm>
            <a:off x="1387788" y="4680221"/>
            <a:ext cx="5807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8595C00-2609-5A9F-52CB-08C5951E9C81}"/>
              </a:ext>
            </a:extLst>
          </p:cNvPr>
          <p:cNvSpPr/>
          <p:nvPr/>
        </p:nvSpPr>
        <p:spPr>
          <a:xfrm>
            <a:off x="3663950" y="4536963"/>
            <a:ext cx="230717" cy="3002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CE17DC7-42C2-D7E1-A8C1-6DC1340C3A10}"/>
              </a:ext>
            </a:extLst>
          </p:cNvPr>
          <p:cNvSpPr txBox="1"/>
          <p:nvPr/>
        </p:nvSpPr>
        <p:spPr>
          <a:xfrm>
            <a:off x="4675833" y="506223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Value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90ADA9D-2EBC-8256-4366-0E885D763481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926048" y="4721827"/>
            <a:ext cx="749785" cy="5250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2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6" grpId="0" animBg="1"/>
      <p:bldP spid="27" grpId="0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Introduction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BB69C5F-BA13-B198-BA4E-ACB368FE8EE3}"/>
              </a:ext>
            </a:extLst>
          </p:cNvPr>
          <p:cNvSpPr txBox="1"/>
          <p:nvPr/>
        </p:nvSpPr>
        <p:spPr>
          <a:xfrm>
            <a:off x="1138767" y="844143"/>
            <a:ext cx="11151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 of this workshop has been adapted from (Thomas Lin Pedersen) GitHub repository: </a:t>
            </a:r>
            <a:r>
              <a:rPr lang="en-US" sz="1400" dirty="0">
                <a:hlinkClick r:id="rId4"/>
              </a:rPr>
              <a:t>https://github.com/thomasp85/ggplot2_workshop</a:t>
            </a:r>
            <a:br>
              <a:rPr lang="en-US" sz="1400" dirty="0"/>
            </a:br>
            <a:r>
              <a:rPr lang="en-US" sz="1400" dirty="0"/>
              <a:t>Link to </a:t>
            </a:r>
            <a:r>
              <a:rPr lang="en-US" sz="1400" dirty="0" err="1"/>
              <a:t>youtube</a:t>
            </a:r>
            <a:r>
              <a:rPr lang="en-US" sz="1400" dirty="0"/>
              <a:t> video: </a:t>
            </a:r>
            <a:r>
              <a:rPr lang="en-US" sz="1400" dirty="0">
                <a:hlinkClick r:id="rId5"/>
              </a:rPr>
              <a:t>https://www.youtube.com/watch?v=h29g21z0a68</a:t>
            </a:r>
            <a:br>
              <a:rPr lang="en-US" sz="1400" dirty="0"/>
            </a:br>
            <a:r>
              <a:rPr lang="en-US" sz="1400" dirty="0"/>
              <a:t>Plenty of examples here: </a:t>
            </a:r>
            <a:r>
              <a:rPr lang="en-US" sz="1400" dirty="0">
                <a:hlinkClick r:id="rId6"/>
              </a:rPr>
              <a:t>http://www.sthda.com/english/wiki/be-awesome-in-ggplot2-a-practical-guide-to-be-highly-effective-r-software-and-data-visualization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It's dangerous to go alone! Take this (cheat sheet):</a:t>
            </a:r>
            <a:r>
              <a:rPr lang="en-US" sz="1400" dirty="0"/>
              <a:t> </a:t>
            </a:r>
            <a:r>
              <a:rPr lang="en-US" sz="1400" dirty="0">
                <a:hlinkClick r:id="rId7"/>
              </a:rPr>
              <a:t>https://rstudio.github.io/cheatsheets/data-visualization.pdf</a:t>
            </a:r>
            <a:endParaRPr lang="en-U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7D779EB-26D5-31A2-D8D2-BA033F58AAF9}"/>
              </a:ext>
            </a:extLst>
          </p:cNvPr>
          <p:cNvSpPr txBox="1"/>
          <p:nvPr/>
        </p:nvSpPr>
        <p:spPr>
          <a:xfrm>
            <a:off x="1138767" y="2626354"/>
            <a:ext cx="63161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Grammar of Graphics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ggplot2 API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68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204544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83AA8A-21B0-E3E8-91FF-F5756CCD134A}"/>
              </a:ext>
            </a:extLst>
          </p:cNvPr>
          <p:cNvSpPr txBox="1"/>
          <p:nvPr/>
        </p:nvSpPr>
        <p:spPr>
          <a:xfrm>
            <a:off x="541866" y="1334583"/>
            <a:ext cx="1110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transform from wide to long we have several options: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57011"/>
          </a:xfrm>
          <a:prstGeom prst="roundRect">
            <a:avLst>
              <a:gd name="adj" fmla="val 1113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library(</a:t>
            </a:r>
            <a:r>
              <a:rPr lang="en-US" sz="1200" dirty="0" err="1">
                <a:solidFill>
                  <a:schemeClr val="tx1"/>
                </a:solidFill>
              </a:rPr>
              <a:t>tidyr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longIris</a:t>
            </a:r>
            <a:r>
              <a:rPr lang="en-US" sz="1200" dirty="0">
                <a:solidFill>
                  <a:schemeClr val="tx1"/>
                </a:solidFill>
              </a:rPr>
              <a:t> &lt;- gather(iris, feature, value, </a:t>
            </a:r>
            <a:r>
              <a:rPr lang="en-US" sz="1200" dirty="0" err="1">
                <a:solidFill>
                  <a:schemeClr val="tx1"/>
                </a:solidFill>
              </a:rPr>
              <a:t>Sepal.Length:Petal.Width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factor_key</a:t>
            </a:r>
            <a:r>
              <a:rPr lang="en-US" sz="1200" dirty="0">
                <a:solidFill>
                  <a:schemeClr val="tx1"/>
                </a:solidFill>
              </a:rPr>
              <a:t>=TRUE)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head(</a:t>
            </a:r>
            <a:r>
              <a:rPr lang="en-US" sz="1200" dirty="0" err="1">
                <a:solidFill>
                  <a:schemeClr val="tx1"/>
                </a:solidFill>
              </a:rPr>
              <a:t>longIris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C1AF8FB-0116-BA57-57B0-623CFAFCA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15" y="2815914"/>
            <a:ext cx="2106784" cy="257041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3748717" y="3120714"/>
            <a:ext cx="80642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The arguments to gather():</a:t>
            </a:r>
          </a:p>
          <a:p>
            <a:r>
              <a:rPr lang="en-GB" sz="1400" dirty="0"/>
              <a:t>	# - data: Data object</a:t>
            </a:r>
          </a:p>
          <a:p>
            <a:r>
              <a:rPr lang="en-GB" sz="1400" dirty="0"/>
              <a:t>	# - key: Name of new key column (made from names of data columns)</a:t>
            </a:r>
          </a:p>
          <a:p>
            <a:r>
              <a:rPr lang="en-GB" sz="1400" dirty="0"/>
              <a:t>	# - value: Name of new value column</a:t>
            </a:r>
          </a:p>
          <a:p>
            <a:r>
              <a:rPr lang="en-GB" sz="1400" dirty="0"/>
              <a:t>	# - ...: Names of source columns that contain values</a:t>
            </a:r>
          </a:p>
          <a:p>
            <a:r>
              <a:rPr lang="en-GB" sz="1400" dirty="0"/>
              <a:t>	# - </a:t>
            </a:r>
            <a:r>
              <a:rPr lang="en-GB" sz="1400" dirty="0" err="1"/>
              <a:t>factor_key</a:t>
            </a:r>
            <a:r>
              <a:rPr lang="en-GB" sz="1400" dirty="0"/>
              <a:t>: Treat the new key column as a factor (instead of character vector)</a:t>
            </a:r>
          </a:p>
          <a:p>
            <a:endParaRPr lang="en-GB" sz="1400" dirty="0"/>
          </a:p>
          <a:p>
            <a:r>
              <a:rPr lang="en-GB" sz="1400" dirty="0"/>
              <a:t>#  To transform from long to wide you can use spread()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E7A2CE-4F73-B33E-2DA8-A87439E914B1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369D15D-BDE1-C9AD-E0A2-A75D39599254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7A4EC04-6BF9-66A3-490A-3CA6194D9019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34878009-86E8-243A-18FE-E1B771939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863CA2AC-10BE-A118-6807-116ABDFF09DD}"/>
                </a:ext>
              </a:extLst>
            </p:cNvPr>
            <p:cNvSpPr/>
            <p:nvPr/>
          </p:nvSpPr>
          <p:spPr>
            <a:xfrm>
              <a:off x="10568392" y="1065012"/>
              <a:ext cx="556734" cy="104563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3499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5BD9DA-210A-3144-178C-03294923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8" y="2853267"/>
            <a:ext cx="2117692" cy="253306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283AA8A-21B0-E3E8-91FF-F5756CCD134A}"/>
              </a:ext>
            </a:extLst>
          </p:cNvPr>
          <p:cNvSpPr txBox="1"/>
          <p:nvPr/>
        </p:nvSpPr>
        <p:spPr>
          <a:xfrm>
            <a:off x="541866" y="1334583"/>
            <a:ext cx="1110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transform from wide to long we have several options: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54646"/>
          </a:xfrm>
          <a:prstGeom prst="roundRect">
            <a:avLst>
              <a:gd name="adj" fmla="val 135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library(reshape2)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longIris</a:t>
            </a:r>
            <a:r>
              <a:rPr lang="en-US" sz="1200" dirty="0">
                <a:solidFill>
                  <a:schemeClr val="tx1"/>
                </a:solidFill>
              </a:rPr>
              <a:t> &lt;- melt(iris, </a:t>
            </a:r>
            <a:r>
              <a:rPr lang="en-US" sz="1200" dirty="0" err="1">
                <a:solidFill>
                  <a:schemeClr val="tx1"/>
                </a:solidFill>
              </a:rPr>
              <a:t>id.vars</a:t>
            </a:r>
            <a:r>
              <a:rPr lang="en-US" sz="1200" dirty="0">
                <a:solidFill>
                  <a:schemeClr val="tx1"/>
                </a:solidFill>
              </a:rPr>
              <a:t>=c("Species"), </a:t>
            </a:r>
            <a:r>
              <a:rPr lang="en-US" sz="1200" dirty="0" err="1">
                <a:solidFill>
                  <a:schemeClr val="tx1"/>
                </a:solidFill>
              </a:rPr>
              <a:t>measure.vars</a:t>
            </a:r>
            <a:r>
              <a:rPr lang="en-US" sz="1200" dirty="0">
                <a:solidFill>
                  <a:schemeClr val="tx1"/>
                </a:solidFill>
              </a:rPr>
              <a:t>=c("</a:t>
            </a:r>
            <a:r>
              <a:rPr lang="en-US" sz="1200" dirty="0" err="1">
                <a:solidFill>
                  <a:schemeClr val="tx1"/>
                </a:solidFill>
              </a:rPr>
              <a:t>Sepal.Length</a:t>
            </a:r>
            <a:r>
              <a:rPr lang="en-US" sz="1200" dirty="0">
                <a:solidFill>
                  <a:schemeClr val="tx1"/>
                </a:solidFill>
              </a:rPr>
              <a:t>", "</a:t>
            </a:r>
            <a:r>
              <a:rPr lang="en-US" sz="1200" dirty="0" err="1">
                <a:solidFill>
                  <a:schemeClr val="tx1"/>
                </a:solidFill>
              </a:rPr>
              <a:t>Sepal.Width</a:t>
            </a:r>
            <a:r>
              <a:rPr lang="en-US" sz="1200" dirty="0">
                <a:solidFill>
                  <a:schemeClr val="tx1"/>
                </a:solidFill>
              </a:rPr>
              <a:t>", "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", "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"), value.name="value")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head(</a:t>
            </a:r>
            <a:r>
              <a:rPr lang="en-US" sz="1200" dirty="0" err="1">
                <a:solidFill>
                  <a:schemeClr val="tx1"/>
                </a:solidFill>
              </a:rPr>
              <a:t>longIris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3748717" y="3120714"/>
            <a:ext cx="80642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The arguments to gather():</a:t>
            </a:r>
          </a:p>
          <a:p>
            <a:r>
              <a:rPr lang="en-GB" sz="1400" dirty="0"/>
              <a:t>	</a:t>
            </a:r>
            <a:r>
              <a:rPr lang="en-US" sz="1400" dirty="0">
                <a:solidFill>
                  <a:schemeClr val="tx1"/>
                </a:solidFill>
              </a:rPr>
              <a:t># - </a:t>
            </a:r>
            <a:r>
              <a:rPr lang="en-US" sz="1400" dirty="0" err="1">
                <a:solidFill>
                  <a:schemeClr val="tx1"/>
                </a:solidFill>
              </a:rPr>
              <a:t>id.vars</a:t>
            </a:r>
            <a:r>
              <a:rPr lang="en-US" sz="1400" dirty="0">
                <a:solidFill>
                  <a:schemeClr val="tx1"/>
                </a:solidFill>
              </a:rPr>
              <a:t>: all the variables to keep but not split apart on</a:t>
            </a:r>
            <a:endParaRPr lang="en-GB" sz="1400" dirty="0"/>
          </a:p>
          <a:p>
            <a:r>
              <a:rPr lang="en-GB" sz="1400" dirty="0"/>
              <a:t>	# - </a:t>
            </a:r>
            <a:r>
              <a:rPr lang="en-GB" sz="1400" dirty="0" err="1"/>
              <a:t>measures.vars</a:t>
            </a:r>
            <a:r>
              <a:rPr lang="en-GB" sz="1400" dirty="0"/>
              <a:t>: </a:t>
            </a:r>
            <a:r>
              <a:rPr lang="en-US" sz="1400" dirty="0"/>
              <a:t>t</a:t>
            </a:r>
            <a:r>
              <a:rPr lang="en-US" sz="1400" dirty="0">
                <a:solidFill>
                  <a:schemeClr val="tx1"/>
                </a:solidFill>
              </a:rPr>
              <a:t>he source columns</a:t>
            </a:r>
          </a:p>
          <a:p>
            <a:r>
              <a:rPr lang="en-GB" sz="1400" dirty="0"/>
              <a:t>	# - value.name: n</a:t>
            </a:r>
            <a:r>
              <a:rPr lang="en-US" sz="1400" dirty="0" err="1">
                <a:solidFill>
                  <a:schemeClr val="tx1"/>
                </a:solidFill>
              </a:rPr>
              <a:t>ame</a:t>
            </a:r>
            <a:r>
              <a:rPr lang="en-US" sz="1400" dirty="0">
                <a:solidFill>
                  <a:schemeClr val="tx1"/>
                </a:solidFill>
              </a:rPr>
              <a:t> of the destination column that will identify the original column </a:t>
            </a:r>
          </a:p>
          <a:p>
            <a:r>
              <a:rPr lang="en-US" sz="1400" dirty="0"/>
              <a:t>		      </a:t>
            </a:r>
            <a:r>
              <a:rPr lang="en-US" sz="1400" dirty="0">
                <a:solidFill>
                  <a:schemeClr val="tx1"/>
                </a:solidFill>
              </a:rPr>
              <a:t>that the measurement came from variable.name="variable"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E7A2CE-4F73-B33E-2DA8-A87439E914B1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C7F7571-E8B9-3CE2-3C3E-7FCBF364E1DB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6C4F99A-870B-0ABD-4EA1-9952FF74BE69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3F7DF72-9CA9-7DD7-D680-445F9E5FC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D5F45DF-8A34-46C9-2158-3F766D103790}"/>
                </a:ext>
              </a:extLst>
            </p:cNvPr>
            <p:cNvSpPr/>
            <p:nvPr/>
          </p:nvSpPr>
          <p:spPr>
            <a:xfrm>
              <a:off x="10568392" y="1065012"/>
              <a:ext cx="556734" cy="104563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61171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322906"/>
          </a:xfrm>
          <a:prstGeom prst="roundRect">
            <a:avLst>
              <a:gd name="adj" fmla="val 2138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C7F7571-E8B9-3CE2-3C3E-7FCBF364E1DB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6C4F99A-870B-0ABD-4EA1-9952FF74BE69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3F7DF72-9CA9-7DD7-D680-445F9E5FC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D5F45DF-8A34-46C9-2158-3F766D103790}"/>
                </a:ext>
              </a:extLst>
            </p:cNvPr>
            <p:cNvSpPr/>
            <p:nvPr/>
          </p:nvSpPr>
          <p:spPr>
            <a:xfrm>
              <a:off x="10568392" y="1065012"/>
              <a:ext cx="556734" cy="104563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61C5A7EA-049D-AA60-CAED-36F29B8236F9}"/>
              </a:ext>
            </a:extLst>
          </p:cNvPr>
          <p:cNvSpPr/>
          <p:nvPr/>
        </p:nvSpPr>
        <p:spPr>
          <a:xfrm rot="10189508">
            <a:off x="3214252" y="2604054"/>
            <a:ext cx="5765542" cy="2014589"/>
          </a:xfrm>
          <a:custGeom>
            <a:avLst/>
            <a:gdLst>
              <a:gd name="connsiteX0" fmla="*/ 8320949 w 8725172"/>
              <a:gd name="connsiteY0" fmla="*/ 3045329 h 3048740"/>
              <a:gd name="connsiteX1" fmla="*/ 176746 w 8725172"/>
              <a:gd name="connsiteY1" fmla="*/ 1583643 h 3048740"/>
              <a:gd name="connsiteX2" fmla="*/ 3412 w 8725172"/>
              <a:gd name="connsiteY2" fmla="*/ 1334482 h 3048740"/>
              <a:gd name="connsiteX3" fmla="*/ 155062 w 8725172"/>
              <a:gd name="connsiteY3" fmla="*/ 489519 h 3048740"/>
              <a:gd name="connsiteX4" fmla="*/ 404223 w 8725172"/>
              <a:gd name="connsiteY4" fmla="*/ 316185 h 3048740"/>
              <a:gd name="connsiteX5" fmla="*/ 1135762 w 8725172"/>
              <a:gd name="connsiteY5" fmla="*/ 447478 h 3048740"/>
              <a:gd name="connsiteX6" fmla="*/ 1135762 w 8725172"/>
              <a:gd name="connsiteY6" fmla="*/ 0 h 3048740"/>
              <a:gd name="connsiteX7" fmla="*/ 1735383 w 8725172"/>
              <a:gd name="connsiteY7" fmla="*/ 555095 h 3048740"/>
              <a:gd name="connsiteX8" fmla="*/ 8548426 w 8725172"/>
              <a:gd name="connsiteY8" fmla="*/ 1777870 h 3048740"/>
              <a:gd name="connsiteX9" fmla="*/ 8721760 w 8725172"/>
              <a:gd name="connsiteY9" fmla="*/ 2027032 h 3048740"/>
              <a:gd name="connsiteX10" fmla="*/ 8570110 w 8725172"/>
              <a:gd name="connsiteY10" fmla="*/ 2871995 h 3048740"/>
              <a:gd name="connsiteX11" fmla="*/ 8320949 w 8725172"/>
              <a:gd name="connsiteY11" fmla="*/ 3045329 h 30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5172" h="3048740">
                <a:moveTo>
                  <a:pt x="8320949" y="3045329"/>
                </a:moveTo>
                <a:lnTo>
                  <a:pt x="176746" y="1583643"/>
                </a:lnTo>
                <a:cubicBezTo>
                  <a:pt x="60077" y="1562704"/>
                  <a:pt x="-17528" y="1451151"/>
                  <a:pt x="3412" y="1334482"/>
                </a:cubicBezTo>
                <a:lnTo>
                  <a:pt x="155062" y="489519"/>
                </a:lnTo>
                <a:cubicBezTo>
                  <a:pt x="176001" y="372850"/>
                  <a:pt x="287555" y="295245"/>
                  <a:pt x="404223" y="316185"/>
                </a:cubicBezTo>
                <a:lnTo>
                  <a:pt x="1135762" y="447478"/>
                </a:lnTo>
                <a:lnTo>
                  <a:pt x="1135762" y="0"/>
                </a:lnTo>
                <a:lnTo>
                  <a:pt x="1735383" y="555095"/>
                </a:lnTo>
                <a:lnTo>
                  <a:pt x="8548426" y="1777870"/>
                </a:lnTo>
                <a:cubicBezTo>
                  <a:pt x="8665095" y="1798809"/>
                  <a:pt x="8742700" y="1910363"/>
                  <a:pt x="8721760" y="2027032"/>
                </a:cubicBezTo>
                <a:lnTo>
                  <a:pt x="8570110" y="2871995"/>
                </a:lnTo>
                <a:cubicBezTo>
                  <a:pt x="8549171" y="2988664"/>
                  <a:pt x="8437617" y="3066268"/>
                  <a:pt x="8320949" y="3045329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D24C63C-DD38-8310-CF53-3800576D41C4}"/>
              </a:ext>
            </a:extLst>
          </p:cNvPr>
          <p:cNvSpPr txBox="1"/>
          <p:nvPr/>
        </p:nvSpPr>
        <p:spPr>
          <a:xfrm>
            <a:off x="3697371" y="3281223"/>
            <a:ext cx="468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But I just want to make a bar chart…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1C5AEB5-687D-A0D0-C7B5-D2C4BB37568A}"/>
              </a:ext>
            </a:extLst>
          </p:cNvPr>
          <p:cNvSpPr txBox="1"/>
          <p:nvPr/>
        </p:nvSpPr>
        <p:spPr>
          <a:xfrm>
            <a:off x="8094055" y="4199777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49265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4283AA8A-21B0-E3E8-91FF-F5756CCD134A}"/>
              </a:ext>
            </a:extLst>
          </p:cNvPr>
          <p:cNvSpPr txBox="1"/>
          <p:nvPr/>
        </p:nvSpPr>
        <p:spPr>
          <a:xfrm>
            <a:off x="541866" y="1334583"/>
            <a:ext cx="111082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Allow generic datasets to be understood by the graphic system</a:t>
            </a:r>
          </a:p>
          <a:p>
            <a:endParaRPr lang="en-US" dirty="0"/>
          </a:p>
          <a:p>
            <a:r>
              <a:rPr lang="en-US" dirty="0"/>
              <a:t>	&gt; Aesthetic mapping: Link variables in data to graphical properties in the geometry.</a:t>
            </a:r>
          </a:p>
          <a:p>
            <a:endParaRPr lang="en-US" dirty="0"/>
          </a:p>
          <a:p>
            <a:r>
              <a:rPr lang="en-US" dirty="0"/>
              <a:t>	&gt; Facet mapping: Link variables in the data to panels in the facet layout</a:t>
            </a:r>
            <a:endParaRPr lang="en-GB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E7A2CE-4F73-B33E-2DA8-A87439E914B1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Mapping the data: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554133E-8E63-A6E9-D67D-FB99EBF9B4E8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6C4F99A-870B-0ABD-4EA1-9952FF74BE69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3F7DF72-9CA9-7DD7-D680-445F9E5FC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D5F45DF-8A34-46C9-2158-3F766D103790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BFDB515-667B-4858-B198-0E554F50439A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6888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4574B32-4019-AF9A-0F5D-C3DD1B45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2" y="2884808"/>
            <a:ext cx="3913505" cy="32595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897785"/>
          </a:xfrm>
          <a:prstGeom prst="roundRect">
            <a:avLst>
              <a:gd name="adj" fmla="val 102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library(ggplot2)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</a:rPr>
              <a:t>	                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data: which dataset to plot</a:t>
            </a:r>
          </a:p>
          <a:p>
            <a:r>
              <a:rPr lang="en-GB" sz="1400" dirty="0"/>
              <a:t># mapping: which columns from data to use in:</a:t>
            </a:r>
          </a:p>
          <a:p>
            <a:r>
              <a:rPr lang="en-GB" sz="1400" dirty="0"/>
              <a:t>	* x: axis x in the plot</a:t>
            </a:r>
          </a:p>
          <a:p>
            <a:r>
              <a:rPr lang="en-GB" sz="1400" dirty="0"/>
              <a:t>	* y: axis y in the plot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1774C7C-CED7-4BBB-D6C1-71A715DD7B4C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532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EBA02DA-E855-F1E2-064E-3DD7BC2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3" y="2884807"/>
            <a:ext cx="3903133" cy="32595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492223"/>
          </a:xfrm>
          <a:prstGeom prst="roundRect">
            <a:avLst>
              <a:gd name="adj" fmla="val 1625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</a:t>
            </a:r>
            <a:r>
              <a:rPr lang="en-GB" sz="1400" dirty="0" err="1"/>
              <a:t>geom</a:t>
            </a:r>
            <a:r>
              <a:rPr lang="en-GB" sz="1400" dirty="0"/>
              <a:t> will tell </a:t>
            </a:r>
            <a:r>
              <a:rPr lang="en-GB" sz="1400" dirty="0" err="1"/>
              <a:t>ggplot</a:t>
            </a:r>
            <a:r>
              <a:rPr lang="en-GB" sz="1400" dirty="0"/>
              <a:t> how </a:t>
            </a:r>
            <a:r>
              <a:rPr lang="en-GB" sz="1400" dirty="0" err="1"/>
              <a:t>tro</a:t>
            </a:r>
            <a:r>
              <a:rPr lang="en-GB" sz="1400" dirty="0"/>
              <a:t> </a:t>
            </a:r>
            <a:r>
              <a:rPr lang="en-GB" sz="1400" dirty="0" err="1"/>
              <a:t>drow</a:t>
            </a:r>
            <a:r>
              <a:rPr lang="en-GB" sz="1400" dirty="0"/>
              <a:t> the data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A2246C-DB97-55D4-F623-20636FCDCDA8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32485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492223"/>
          </a:xfrm>
          <a:prstGeom prst="roundRect">
            <a:avLst>
              <a:gd name="adj" fmla="val 179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data can be mapped in each </a:t>
            </a:r>
            <a:r>
              <a:rPr lang="en-GB" sz="1400" dirty="0" err="1"/>
              <a:t>geom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12CE6817-F1B4-ECB4-9988-81052B67A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33" y="2884807"/>
            <a:ext cx="3903133" cy="32595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2C70C3F-0EB1-9968-6588-44F7BCECAE7C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1389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B03866-54BD-C9A6-208C-587A8225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72" y="2884807"/>
            <a:ext cx="3903133" cy="32595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496418"/>
          </a:xfrm>
          <a:prstGeom prst="roundRect">
            <a:avLst>
              <a:gd name="adj" fmla="val 162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&lt; 4))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data can be mapped to different aesthetics:</a:t>
            </a:r>
          </a:p>
          <a:p>
            <a:r>
              <a:rPr lang="en-GB" sz="1400" dirty="0"/>
              <a:t>    	</a:t>
            </a:r>
          </a:p>
          <a:p>
            <a:r>
              <a:rPr lang="en-GB" sz="1400" dirty="0"/>
              <a:t>	- </a:t>
            </a:r>
            <a:r>
              <a:rPr lang="en-GB" sz="1400" dirty="0" err="1"/>
              <a:t>color</a:t>
            </a:r>
            <a:r>
              <a:rPr lang="en-GB" sz="1400" dirty="0"/>
              <a:t>: map the data to a </a:t>
            </a:r>
            <a:r>
              <a:rPr lang="en-GB" sz="1400" dirty="0" err="1"/>
              <a:t>color</a:t>
            </a:r>
            <a:endParaRPr lang="en-GB" sz="1400" dirty="0"/>
          </a:p>
          <a:p>
            <a:r>
              <a:rPr lang="en-GB" sz="1400" dirty="0"/>
              <a:t>	- size: …</a:t>
            </a:r>
          </a:p>
          <a:p>
            <a:r>
              <a:rPr lang="en-GB" sz="1400" dirty="0"/>
              <a:t>	- shape: …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A414994-2BD5-A6AE-A4C7-08E925123163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76863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2EE92F-2B25-E2B7-7925-648B40104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4" y="2884805"/>
            <a:ext cx="3909093" cy="325956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2"/>
          </a:xfrm>
          <a:prstGeom prst="roundRect">
            <a:avLst>
              <a:gd name="adj" fmla="val 142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&lt; 4))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multiple </a:t>
            </a:r>
            <a:r>
              <a:rPr lang="en-GB" sz="1400" dirty="0" err="1"/>
              <a:t>geoms</a:t>
            </a:r>
            <a:r>
              <a:rPr lang="en-GB" sz="1400" dirty="0"/>
              <a:t> can be plotted together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mapping </a:t>
            </a:r>
            <a:r>
              <a:rPr lang="en-GB" sz="1400" dirty="0"/>
              <a:t>in </a:t>
            </a:r>
            <a:r>
              <a:rPr lang="en-GB" sz="1400" dirty="0" err="1"/>
              <a:t>ggplot</a:t>
            </a:r>
            <a:r>
              <a:rPr lang="en-GB" sz="1400" dirty="0"/>
              <a:t> function will be shared between </a:t>
            </a:r>
            <a:r>
              <a:rPr lang="en-GB" sz="1400" dirty="0" err="1"/>
              <a:t>geoms</a:t>
            </a:r>
            <a:r>
              <a:rPr lang="en-GB" sz="1400" dirty="0"/>
              <a:t> unless specified otherwise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A41830B-3E31-FCD1-BCF3-4AAC5E036466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501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1AFFE8-6EF9-D18D-CC1E-22A63035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6" y="2884806"/>
            <a:ext cx="3909092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2"/>
          </a:xfrm>
          <a:prstGeom prst="roundRect">
            <a:avLst>
              <a:gd name="adj" fmla="val 102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&lt; 4))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geom_rect</a:t>
            </a:r>
            <a:r>
              <a:rPr lang="en-US" sz="1200" dirty="0">
                <a:solidFill>
                  <a:schemeClr val="tx1"/>
                </a:solidFill>
              </a:rPr>
              <a:t>(mapping = </a:t>
            </a:r>
            <a:r>
              <a:rPr lang="en-US" sz="1200" b="1" dirty="0" err="1">
                <a:solidFill>
                  <a:schemeClr val="tx1"/>
                </a:solidFill>
              </a:rPr>
              <a:t>aes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xmin</a:t>
            </a:r>
            <a:r>
              <a:rPr lang="en-US" sz="1200" b="1" dirty="0">
                <a:solidFill>
                  <a:schemeClr val="tx1"/>
                </a:solidFill>
              </a:rPr>
              <a:t>=2, </a:t>
            </a:r>
            <a:r>
              <a:rPr lang="en-US" sz="1200" b="1" dirty="0" err="1">
                <a:solidFill>
                  <a:schemeClr val="tx1"/>
                </a:solidFill>
              </a:rPr>
              <a:t>xmax</a:t>
            </a:r>
            <a:r>
              <a:rPr lang="en-US" sz="1200" b="1" dirty="0">
                <a:solidFill>
                  <a:schemeClr val="tx1"/>
                </a:solidFill>
              </a:rPr>
              <a:t>=3, </a:t>
            </a:r>
            <a:r>
              <a:rPr lang="en-US" sz="1200" b="1" dirty="0" err="1">
                <a:solidFill>
                  <a:schemeClr val="tx1"/>
                </a:solidFill>
              </a:rPr>
              <a:t>ymin</a:t>
            </a:r>
            <a:r>
              <a:rPr lang="en-US" sz="1200" b="1" dirty="0">
                <a:solidFill>
                  <a:schemeClr val="tx1"/>
                </a:solidFill>
              </a:rPr>
              <a:t>=0, </a:t>
            </a:r>
            <a:r>
              <a:rPr lang="en-US" sz="1200" b="1" dirty="0" err="1">
                <a:solidFill>
                  <a:schemeClr val="tx1"/>
                </a:solidFill>
              </a:rPr>
              <a:t>ymax</a:t>
            </a:r>
            <a:r>
              <a:rPr lang="en-US" sz="1200" b="1" dirty="0">
                <a:solidFill>
                  <a:schemeClr val="tx1"/>
                </a:solidFill>
              </a:rPr>
              <a:t>=4, color="red", fill="green")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Each </a:t>
            </a:r>
            <a:r>
              <a:rPr lang="en-GB" sz="1400" dirty="0" err="1"/>
              <a:t>geom</a:t>
            </a:r>
            <a:r>
              <a:rPr lang="en-GB" sz="1400" dirty="0"/>
              <a:t> corresponds to one layer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Layers are plotted in order. Last layer </a:t>
            </a:r>
            <a:r>
              <a:rPr lang="en-GB" sz="1400" dirty="0"/>
              <a:t>on the code goes on top of the plot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400" dirty="0"/>
          </a:p>
          <a:p>
            <a:r>
              <a:rPr lang="en-GB" sz="1400" dirty="0">
                <a:solidFill>
                  <a:schemeClr val="tx1"/>
                </a:solidFill>
              </a:rPr>
              <a:t># Notice that the mapped “fill” </a:t>
            </a:r>
            <a:r>
              <a:rPr lang="en-GB" sz="1400" dirty="0"/>
              <a:t>does not correspond with the fill in the plot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9CBA9E-2DCA-3A5C-EB77-D11A1BB16C76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76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Introduction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7D779EB-26D5-31A2-D8D2-BA033F58AAF9}"/>
              </a:ext>
            </a:extLst>
          </p:cNvPr>
          <p:cNvSpPr txBox="1"/>
          <p:nvPr/>
        </p:nvSpPr>
        <p:spPr>
          <a:xfrm>
            <a:off x="1184905" y="1602897"/>
            <a:ext cx="810590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Libraries needed for this workshop: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lvl="1"/>
            <a:r>
              <a:rPr lang="en-US" dirty="0"/>
              <a:t>library(ggplot2)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library(grid)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gridExtra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library(reshape2)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Optional (for some examples):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ggrepel</a:t>
            </a:r>
            <a:r>
              <a:rPr lang="en-US" dirty="0"/>
              <a:t>)	library(</a:t>
            </a:r>
            <a:r>
              <a:rPr lang="en-US" dirty="0" err="1"/>
              <a:t>ggraph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library(maps)		library(</a:t>
            </a:r>
            <a:r>
              <a:rPr lang="en-US" dirty="0" err="1"/>
              <a:t>igraph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GGally</a:t>
            </a:r>
            <a:r>
              <a:rPr lang="en-US" dirty="0"/>
              <a:t>)		library(</a:t>
            </a:r>
            <a:r>
              <a:rPr lang="en-US" dirty="0" err="1"/>
              <a:t>tidygraph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treeio</a:t>
            </a:r>
            <a:r>
              <a:rPr lang="en-US" dirty="0"/>
              <a:t>)		library(</a:t>
            </a:r>
            <a:r>
              <a:rPr lang="en-US" dirty="0" err="1"/>
              <a:t>chorddiag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ggtree</a:t>
            </a:r>
            <a:r>
              <a:rPr lang="en-US" dirty="0"/>
              <a:t>)		library(</a:t>
            </a:r>
            <a:r>
              <a:rPr lang="en-US" dirty="0" err="1"/>
              <a:t>RColorBrewer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fmbs</a:t>
            </a:r>
            <a:r>
              <a:rPr lang="en-US" dirty="0"/>
              <a:t>)		library(wordcloud2)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gt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5218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83345"/>
          </a:xfrm>
          <a:prstGeom prst="roundRect">
            <a:avLst>
              <a:gd name="adj" fmla="val 1213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&lt; 4))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geom_rect</a:t>
            </a:r>
            <a:r>
              <a:rPr lang="en-US" sz="1200" dirty="0">
                <a:solidFill>
                  <a:schemeClr val="tx1"/>
                </a:solidFill>
              </a:rPr>
              <a:t>(mapping = </a:t>
            </a:r>
            <a:r>
              <a:rPr lang="en-US" sz="1200" b="1" dirty="0" err="1">
                <a:solidFill>
                  <a:schemeClr val="tx1"/>
                </a:solidFill>
              </a:rPr>
              <a:t>aes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xmin</a:t>
            </a:r>
            <a:r>
              <a:rPr lang="en-US" sz="1200" b="1" dirty="0">
                <a:solidFill>
                  <a:schemeClr val="tx1"/>
                </a:solidFill>
              </a:rPr>
              <a:t>=2, </a:t>
            </a:r>
            <a:r>
              <a:rPr lang="en-US" sz="1200" b="1" dirty="0" err="1">
                <a:solidFill>
                  <a:schemeClr val="tx1"/>
                </a:solidFill>
              </a:rPr>
              <a:t>xmax</a:t>
            </a:r>
            <a:r>
              <a:rPr lang="en-US" sz="1200" b="1" dirty="0">
                <a:solidFill>
                  <a:schemeClr val="tx1"/>
                </a:solidFill>
              </a:rPr>
              <a:t>=3, </a:t>
            </a:r>
            <a:r>
              <a:rPr lang="en-US" sz="1200" b="1" dirty="0" err="1">
                <a:solidFill>
                  <a:schemeClr val="tx1"/>
                </a:solidFill>
              </a:rPr>
              <a:t>ymin</a:t>
            </a:r>
            <a:r>
              <a:rPr lang="en-US" sz="1200" b="1" dirty="0">
                <a:solidFill>
                  <a:schemeClr val="tx1"/>
                </a:solidFill>
              </a:rPr>
              <a:t>=0, </a:t>
            </a:r>
            <a:r>
              <a:rPr lang="en-US" sz="1200" b="1" dirty="0" err="1">
                <a:solidFill>
                  <a:schemeClr val="tx1"/>
                </a:solidFill>
              </a:rPr>
              <a:t>ymax</a:t>
            </a:r>
            <a:r>
              <a:rPr lang="en-US" sz="1200" b="1" dirty="0">
                <a:solidFill>
                  <a:schemeClr val="tx1"/>
                </a:solidFill>
              </a:rPr>
              <a:t>=4)</a:t>
            </a:r>
            <a:r>
              <a:rPr lang="en-US" sz="1200" dirty="0">
                <a:solidFill>
                  <a:schemeClr val="tx1"/>
                </a:solidFill>
              </a:rPr>
              <a:t>, color="red", fill="green")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Difference between mapping and setting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EA95FC-67F0-0D87-F3FD-876377CB9390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DC15B3D-CA28-A435-2D3E-E1DBD00C3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668" y="2884806"/>
            <a:ext cx="3870994" cy="32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9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8384FB-FFB5-BB1A-5C60-0A5AA983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8" y="2884805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3"/>
            <a:ext cx="11061700" cy="312268"/>
          </a:xfrm>
          <a:prstGeom prst="roundRect">
            <a:avLst>
              <a:gd name="adj" fmla="val 248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If not specify otherwise, default colors will be assigned each category (Species) in order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15229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13055F-323C-2008-D199-91356B5C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9" y="2884804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1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(shape = Species), size = 3, alpha=0.3, color="red")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linetype</a:t>
            </a:r>
            <a:r>
              <a:rPr lang="en-US" sz="1200" dirty="0">
                <a:solidFill>
                  <a:schemeClr val="tx1"/>
                </a:solidFill>
              </a:rPr>
              <a:t> = Species), linewidth=0.5)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New aesthetics can be </a:t>
            </a:r>
            <a:r>
              <a:rPr lang="en-US" sz="1400" dirty="0" err="1"/>
              <a:t>maped</a:t>
            </a:r>
            <a:r>
              <a:rPr lang="en-US" sz="1400" dirty="0"/>
              <a:t>/specified in the desired layer only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32685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4720FE-6E0A-B3CD-AD3C-923DCD20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70" y="2884804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1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facet_wrap</a:t>
            </a:r>
            <a:r>
              <a:rPr lang="en-US" sz="1200" dirty="0">
                <a:solidFill>
                  <a:schemeClr val="tx1"/>
                </a:solidFill>
              </a:rPr>
              <a:t>(~ Species)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New aesthetics can be </a:t>
            </a:r>
            <a:r>
              <a:rPr lang="en-US" sz="1400" dirty="0" err="1"/>
              <a:t>maped</a:t>
            </a:r>
            <a:r>
              <a:rPr lang="en-US" sz="1400" dirty="0"/>
              <a:t>/specified in the desired layer only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Facet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40340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B1BC4C-06FC-0871-5DA6-89B65F21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70" y="2884804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1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scale_color_brewer</a:t>
            </a:r>
            <a:r>
              <a:rPr lang="en-US" sz="1200" dirty="0">
                <a:solidFill>
                  <a:schemeClr val="tx1"/>
                </a:solidFill>
              </a:rPr>
              <a:t>(type="qual")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based on the vector type of class, a discrete </a:t>
            </a:r>
            <a:r>
              <a:rPr lang="en-US" sz="1400" dirty="0" err="1"/>
              <a:t>colour</a:t>
            </a:r>
            <a:r>
              <a:rPr lang="en-US" sz="1400" dirty="0"/>
              <a:t> scale is picked</a:t>
            </a:r>
          </a:p>
          <a:p>
            <a:endParaRPr lang="en-US" sz="1400" dirty="0"/>
          </a:p>
          <a:p>
            <a:r>
              <a:rPr lang="en-US" sz="1400" dirty="0"/>
              <a:t># scale can be applied to several aesthetics: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scale_color</a:t>
            </a:r>
            <a:r>
              <a:rPr lang="en-US" sz="1400" dirty="0"/>
              <a:t>…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scale_fill</a:t>
            </a:r>
            <a:r>
              <a:rPr lang="en-US" sz="1400" dirty="0"/>
              <a:t>…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scale_x</a:t>
            </a:r>
            <a:r>
              <a:rPr lang="en-US" sz="1400" dirty="0"/>
              <a:t>…</a:t>
            </a:r>
          </a:p>
          <a:p>
            <a:endParaRPr lang="en-US" sz="1400" dirty="0"/>
          </a:p>
          <a:p>
            <a:r>
              <a:rPr lang="en-US" sz="1400" dirty="0"/>
              <a:t># multiple scales to manipulate same aesthetics: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scale_color_brewer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scale_color_gradient</a:t>
            </a:r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scale_color_manual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642147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841383"/>
              <a:ext cx="556734" cy="46196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Scales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74920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34E6DC-A577-3D65-B6C9-97E1E07E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71" y="2884804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815198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scale_x_continuous</a:t>
            </a:r>
            <a:r>
              <a:rPr lang="en-US" sz="1200" dirty="0">
                <a:solidFill>
                  <a:schemeClr val="tx1"/>
                </a:solidFill>
              </a:rPr>
              <a:t>(breaks = c(1,5,6))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scale_y_continuous</a:t>
            </a:r>
            <a:r>
              <a:rPr lang="en-US" sz="1200" dirty="0">
                <a:solidFill>
                  <a:schemeClr val="tx1"/>
                </a:solidFill>
              </a:rPr>
              <a:t>(trans = 'log10')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x and y are also controlled with scales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642147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841383"/>
              <a:ext cx="556734" cy="46196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Scales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54186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CA4443BF-604F-8A50-7047-6C455CCE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5" y="2884804"/>
            <a:ext cx="3753526" cy="32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815198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(size=3)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geom_smooth</a:t>
            </a:r>
            <a:r>
              <a:rPr lang="en-US" sz="1200" dirty="0">
                <a:solidFill>
                  <a:schemeClr val="tx1"/>
                </a:solidFill>
              </a:rPr>
              <a:t>(method = "</a:t>
            </a:r>
            <a:r>
              <a:rPr lang="en-US" sz="1200" dirty="0" err="1">
                <a:solidFill>
                  <a:schemeClr val="tx1"/>
                </a:solidFill>
              </a:rPr>
              <a:t>lm</a:t>
            </a:r>
            <a:r>
              <a:rPr lang="en-US" sz="1200" dirty="0">
                <a:solidFill>
                  <a:schemeClr val="tx1"/>
                </a:solidFill>
              </a:rPr>
              <a:t>", formula = y ~ x, alpha=.2) +  </a:t>
            </a:r>
            <a:r>
              <a:rPr lang="en-US" sz="1200" dirty="0" err="1">
                <a:solidFill>
                  <a:schemeClr val="tx1"/>
                </a:solidFill>
              </a:rPr>
              <a:t>geom_rug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regression line geometry, also mapped to Species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01744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793" name="Picture 1">
            <a:extLst>
              <a:ext uri="{FF2B5EF4-FFF2-40B4-BE49-F238E27FC236}">
                <a16:creationId xmlns:a16="http://schemas.microsoft.com/office/drawing/2014/main" id="{AC770320-A188-8E69-00CA-7EF20420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5" y="2884803"/>
            <a:ext cx="3753526" cy="3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503728"/>
          </a:xfrm>
          <a:prstGeom prst="roundRect">
            <a:avLst>
              <a:gd name="adj" fmla="val 1651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(Species,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geom_boxplot</a:t>
            </a:r>
            <a:r>
              <a:rPr lang="en-US" sz="1200" dirty="0">
                <a:solidFill>
                  <a:schemeClr val="tx1"/>
                </a:solidFill>
              </a:rPr>
              <a:t>(alpha=.2) 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1461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027D4-6E95-BE74-B1AE-68DCDDF9A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E2EE0FC-C7DF-6D28-BA8F-D36D28CF9E7C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6D2710-2D48-82CE-6967-0DCFE12E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05" y="2884803"/>
            <a:ext cx="3623485" cy="317634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72922FB-47CC-6A85-C250-3D5B0935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4CB1446-4D36-60EE-2FEE-EB10FDC74C68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CD7464D8-C8C9-9DB5-0F21-A545E72349C0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7B8F263-0103-7C6E-5BF0-0DB475DC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53CBF8-7FE2-3C1F-90E9-CDFDD36C7B06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A14D20-A255-6D6A-EC85-A64BDAE99A49}"/>
              </a:ext>
            </a:extLst>
          </p:cNvPr>
          <p:cNvSpPr/>
          <p:nvPr/>
        </p:nvSpPr>
        <p:spPr>
          <a:xfrm>
            <a:off x="588433" y="1760222"/>
            <a:ext cx="11061700" cy="503728"/>
          </a:xfrm>
          <a:prstGeom prst="roundRect">
            <a:avLst>
              <a:gd name="adj" fmla="val 1651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(Species,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geom_boxplot</a:t>
            </a:r>
            <a:r>
              <a:rPr lang="en-US" sz="1200" dirty="0">
                <a:solidFill>
                  <a:schemeClr val="tx1"/>
                </a:solidFill>
              </a:rPr>
              <a:t>(alpha=.2) + </a:t>
            </a:r>
            <a:r>
              <a:rPr lang="en-US" sz="1200" dirty="0" err="1">
                <a:solidFill>
                  <a:schemeClr val="tx1"/>
                </a:solidFill>
              </a:rPr>
              <a:t>geom_jitter</a:t>
            </a:r>
            <a:r>
              <a:rPr lang="en-US" sz="1200" dirty="0">
                <a:solidFill>
                  <a:schemeClr val="tx1"/>
                </a:solidFill>
              </a:rPr>
              <a:t>(width=.1)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12C5523-BEDF-3C1E-3AA3-07F18C2305E1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A12560AA-B48B-4DBF-2E21-877FF04B24F2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61CB5851-A28F-2E83-1F4C-7A4E84E12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46377B2-4704-0EA2-2D06-AC536A382A18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77F1195F-4A1D-042C-3158-6455CBA50E00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09CAC89-D2A4-0016-F6B4-5DDD11E7F43C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11034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817" name="Picture 1">
            <a:extLst>
              <a:ext uri="{FF2B5EF4-FFF2-40B4-BE49-F238E27FC236}">
                <a16:creationId xmlns:a16="http://schemas.microsoft.com/office/drawing/2014/main" id="{AB76C613-D49F-320D-8820-445A18DE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4" y="2884803"/>
            <a:ext cx="3753526" cy="32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503728"/>
          </a:xfrm>
          <a:prstGeom prst="roundRect">
            <a:avLst>
              <a:gd name="adj" fmla="val 1901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(Species,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geom_violin</a:t>
            </a:r>
            <a:r>
              <a:rPr lang="en-US" sz="1200" dirty="0">
                <a:solidFill>
                  <a:schemeClr val="tx1"/>
                </a:solidFill>
              </a:rPr>
              <a:t>(alpha=.2)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9186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071EFC-700B-F52D-633A-B988A999581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EAF9CC-E6D2-4B73-7642-1B229B9CC040}"/>
              </a:ext>
            </a:extLst>
          </p:cNvPr>
          <p:cNvSpPr txBox="1"/>
          <p:nvPr/>
        </p:nvSpPr>
        <p:spPr>
          <a:xfrm>
            <a:off x="2938594" y="3075057"/>
            <a:ext cx="6314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Grammar of graphics</a:t>
            </a:r>
          </a:p>
        </p:txBody>
      </p:sp>
    </p:spTree>
    <p:extLst>
      <p:ext uri="{BB962C8B-B14F-4D97-AF65-F5344CB8AC3E}">
        <p14:creationId xmlns:p14="http://schemas.microsoft.com/office/powerpoint/2010/main" val="3153066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841" name="Picture 1">
            <a:extLst>
              <a:ext uri="{FF2B5EF4-FFF2-40B4-BE49-F238E27FC236}">
                <a16:creationId xmlns:a16="http://schemas.microsoft.com/office/drawing/2014/main" id="{E129BC88-6AA1-4DF8-E500-72BF905E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3" y="2884802"/>
            <a:ext cx="3753525" cy="3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56027"/>
            <a:ext cx="11061700" cy="642881"/>
          </a:xfrm>
          <a:prstGeom prst="roundRect">
            <a:avLst>
              <a:gd name="adj" fmla="val 131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meltedIris</a:t>
            </a:r>
            <a:r>
              <a:rPr lang="en-US" sz="1200" dirty="0">
                <a:solidFill>
                  <a:schemeClr val="tx1"/>
                </a:solidFill>
              </a:rPr>
              <a:t> &lt;- melt(iris, </a:t>
            </a:r>
            <a:r>
              <a:rPr lang="en-US" sz="1200" dirty="0" err="1">
                <a:solidFill>
                  <a:schemeClr val="tx1"/>
                </a:solidFill>
              </a:rPr>
              <a:t>id.vars</a:t>
            </a:r>
            <a:r>
              <a:rPr lang="en-US" sz="1200" dirty="0">
                <a:solidFill>
                  <a:schemeClr val="tx1"/>
                </a:solidFill>
              </a:rPr>
              <a:t>=c("Species"))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meltedIris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(x=variable, y=value,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geom_boxplot</a:t>
            </a:r>
            <a:r>
              <a:rPr lang="en-US" sz="1200" dirty="0">
                <a:solidFill>
                  <a:schemeClr val="tx1"/>
                </a:solidFill>
              </a:rPr>
              <a:t>(alpha=.2)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7A5262-AD0B-5FA4-6D30-E4E7F9DE7070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To map different categories into aesthetics we need to tidy the data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969666-AFCE-84E2-4DAB-755BCC52A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683" y="3611302"/>
            <a:ext cx="2117692" cy="2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53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E034C288-B713-3857-76C2-177813A6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3" y="2884802"/>
            <a:ext cx="3719053" cy="3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1"/>
          </a:xfrm>
          <a:prstGeom prst="roundRect">
            <a:avLst>
              <a:gd name="adj" fmla="val 131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nlme</a:t>
            </a:r>
            <a:r>
              <a:rPr lang="en-US" sz="1200" dirty="0">
                <a:solidFill>
                  <a:schemeClr val="tx1"/>
                </a:solidFill>
              </a:rPr>
              <a:t>::</a:t>
            </a:r>
            <a:r>
              <a:rPr lang="en-US" sz="1200" dirty="0" err="1">
                <a:solidFill>
                  <a:schemeClr val="tx1"/>
                </a:solidFill>
              </a:rPr>
              <a:t>Oxboys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(age, height))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7A5262-AD0B-5FA4-6D30-E4E7F9DE7070}"/>
              </a:ext>
            </a:extLst>
          </p:cNvPr>
          <p:cNvSpPr txBox="1"/>
          <p:nvPr/>
        </p:nvSpPr>
        <p:spPr>
          <a:xfrm>
            <a:off x="5979683" y="3111588"/>
            <a:ext cx="5585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Sequencial</a:t>
            </a:r>
            <a:r>
              <a:rPr lang="en-US" sz="1400" dirty="0">
                <a:solidFill>
                  <a:schemeClr val="tx1"/>
                </a:solidFill>
              </a:rPr>
              <a:t> data can be grouped by mapping the data to the "group" aesthetic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00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865" name="Picture 1">
            <a:extLst>
              <a:ext uri="{FF2B5EF4-FFF2-40B4-BE49-F238E27FC236}">
                <a16:creationId xmlns:a16="http://schemas.microsoft.com/office/drawing/2014/main" id="{0053464C-3609-99CB-605D-4CDB4B2C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4" y="2884802"/>
            <a:ext cx="3719054" cy="3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1"/>
          </a:xfrm>
          <a:prstGeom prst="roundRect">
            <a:avLst>
              <a:gd name="adj" fmla="val 131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nlme</a:t>
            </a:r>
            <a:r>
              <a:rPr lang="en-US" sz="1200" dirty="0">
                <a:solidFill>
                  <a:schemeClr val="tx1"/>
                </a:solidFill>
              </a:rPr>
              <a:t>::</a:t>
            </a:r>
            <a:r>
              <a:rPr lang="en-US" sz="1200" dirty="0" err="1">
                <a:solidFill>
                  <a:schemeClr val="tx1"/>
                </a:solidFill>
              </a:rPr>
              <a:t>Oxboys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(age, height, color=Subject, group = Subject))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7A5262-AD0B-5FA4-6D30-E4E7F9DE7070}"/>
              </a:ext>
            </a:extLst>
          </p:cNvPr>
          <p:cNvSpPr txBox="1"/>
          <p:nvPr/>
        </p:nvSpPr>
        <p:spPr>
          <a:xfrm>
            <a:off x="5979683" y="3111588"/>
            <a:ext cx="5585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Sequencial</a:t>
            </a:r>
            <a:r>
              <a:rPr lang="en-US" sz="1400" dirty="0">
                <a:solidFill>
                  <a:schemeClr val="tx1"/>
                </a:solidFill>
              </a:rPr>
              <a:t> data can be grouped by mapping the data to the "group" aesthetic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415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913" name="Picture 1">
            <a:extLst>
              <a:ext uri="{FF2B5EF4-FFF2-40B4-BE49-F238E27FC236}">
                <a16:creationId xmlns:a16="http://schemas.microsoft.com/office/drawing/2014/main" id="{D329A898-DF20-24E3-169A-EF6F1264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3" y="2884800"/>
            <a:ext cx="3719053" cy="325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2"/>
          </a:xfrm>
          <a:prstGeom prst="roundRect">
            <a:avLst>
              <a:gd name="adj" fmla="val 1212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geom_density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linetype</a:t>
            </a:r>
            <a:r>
              <a:rPr lang="en-US" sz="1200" dirty="0">
                <a:solidFill>
                  <a:schemeClr val="tx1"/>
                </a:solidFill>
              </a:rPr>
              <a:t> = Species), alpha=0, linewidth=2)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(alpha=.2) +  </a:t>
            </a:r>
            <a:r>
              <a:rPr lang="en-US" sz="1200" dirty="0" err="1">
                <a:solidFill>
                  <a:schemeClr val="tx1"/>
                </a:solidFill>
              </a:rPr>
              <a:t>geom_vline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xintercept</a:t>
            </a:r>
            <a:r>
              <a:rPr lang="en-US" sz="1200" dirty="0">
                <a:solidFill>
                  <a:schemeClr val="tx1"/>
                </a:solidFill>
              </a:rPr>
              <a:t>=2.5), color="magenta", </a:t>
            </a:r>
            <a:r>
              <a:rPr lang="en-US" sz="1200" dirty="0" err="1">
                <a:solidFill>
                  <a:schemeClr val="tx1"/>
                </a:solidFill>
              </a:rPr>
              <a:t>linetype</a:t>
            </a:r>
            <a:r>
              <a:rPr lang="en-US" sz="1200" dirty="0">
                <a:solidFill>
                  <a:schemeClr val="tx1"/>
                </a:solidFill>
              </a:rPr>
              <a:t>="dashed", linewidth=1)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7A5262-AD0B-5FA4-6D30-E4E7F9DE7070}"/>
              </a:ext>
            </a:extLst>
          </p:cNvPr>
          <p:cNvSpPr txBox="1"/>
          <p:nvPr/>
        </p:nvSpPr>
        <p:spPr>
          <a:xfrm>
            <a:off x="5979683" y="3111588"/>
            <a:ext cx="5585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Som distribution examples</a:t>
            </a:r>
          </a:p>
          <a:p>
            <a:r>
              <a:rPr lang="en-US" sz="1400" dirty="0"/>
              <a:t># For some geometries statistics are computed by default.</a:t>
            </a:r>
          </a:p>
          <a:p>
            <a:r>
              <a:rPr lang="en-US" sz="1400" dirty="0"/>
              <a:t># If not computed prior plotting, counts will be calculated by the statistics layer and used to plot the data. If counts are </a:t>
            </a:r>
            <a:r>
              <a:rPr lang="en-US" sz="1400" dirty="0" err="1"/>
              <a:t>precoumputed</a:t>
            </a:r>
            <a:r>
              <a:rPr lang="en-US" sz="1400" dirty="0"/>
              <a:t> use </a:t>
            </a:r>
            <a:r>
              <a:rPr lang="en-US" sz="1400" b="1" dirty="0"/>
              <a:t>stat = 'identity’</a:t>
            </a:r>
            <a:r>
              <a:rPr lang="en-US" sz="1400" dirty="0"/>
              <a:t> in </a:t>
            </a:r>
            <a:r>
              <a:rPr lang="en-US" sz="1400" dirty="0" err="1"/>
              <a:t>geom_bar</a:t>
            </a:r>
            <a:endParaRPr lang="en-US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979801"/>
            <a:ext cx="556734" cy="28505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CAF136DE-3F95-E864-ED37-EC41DE85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1" y="2884798"/>
            <a:ext cx="3752603" cy="325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456558"/>
          </a:xfrm>
          <a:prstGeom prst="roundRect">
            <a:avLst>
              <a:gd name="adj" fmla="val 1970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mtcars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wt</a:t>
            </a:r>
            <a:r>
              <a:rPr lang="en-US" sz="1200" dirty="0">
                <a:solidFill>
                  <a:schemeClr val="tx1"/>
                </a:solidFill>
              </a:rPr>
              <a:t>, mpg))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geom_text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(label = </a:t>
            </a:r>
            <a:r>
              <a:rPr lang="en-US" sz="1200" dirty="0" err="1">
                <a:solidFill>
                  <a:schemeClr val="tx1"/>
                </a:solidFill>
              </a:rPr>
              <a:t>rownames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mtcars</a:t>
            </a:r>
            <a:r>
              <a:rPr lang="en-US" sz="1200" dirty="0">
                <a:solidFill>
                  <a:schemeClr val="tx1"/>
                </a:solidFill>
              </a:rPr>
              <a:t>)))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9ADE3E-0FE0-3572-6562-B530180C76B2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65322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985" name="Picture 1">
            <a:extLst>
              <a:ext uri="{FF2B5EF4-FFF2-40B4-BE49-F238E27FC236}">
                <a16:creationId xmlns:a16="http://schemas.microsoft.com/office/drawing/2014/main" id="{661090DC-7475-38DF-FD31-5C9B7C4D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8" y="2884794"/>
            <a:ext cx="3836497" cy="32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1124575"/>
          </a:xfrm>
          <a:prstGeom prst="roundRect">
            <a:avLst>
              <a:gd name="adj" fmla="val 74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crimes &lt;- melt( 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(state = </a:t>
            </a:r>
            <a:r>
              <a:rPr lang="en-US" sz="1200" dirty="0" err="1">
                <a:solidFill>
                  <a:schemeClr val="tx1"/>
                </a:solidFill>
              </a:rPr>
              <a:t>tolower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rownames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USArrests</a:t>
            </a:r>
            <a:r>
              <a:rPr lang="en-US" sz="1200" dirty="0">
                <a:solidFill>
                  <a:schemeClr val="tx1"/>
                </a:solidFill>
              </a:rPr>
              <a:t>)), </a:t>
            </a:r>
            <a:r>
              <a:rPr lang="en-US" sz="1200" dirty="0" err="1">
                <a:solidFill>
                  <a:schemeClr val="tx1"/>
                </a:solidFill>
              </a:rPr>
              <a:t>USArrests</a:t>
            </a:r>
            <a:r>
              <a:rPr lang="en-US" sz="1200" dirty="0">
                <a:solidFill>
                  <a:schemeClr val="tx1"/>
                </a:solidFill>
              </a:rPr>
              <a:t>), id = 1)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map_data</a:t>
            </a:r>
            <a:r>
              <a:rPr lang="en-US" sz="1200" dirty="0">
                <a:solidFill>
                  <a:schemeClr val="tx1"/>
                </a:solidFill>
              </a:rPr>
              <a:t> &lt;- </a:t>
            </a:r>
            <a:r>
              <a:rPr lang="en-US" sz="1200" dirty="0" err="1">
                <a:solidFill>
                  <a:schemeClr val="tx1"/>
                </a:solidFill>
              </a:rPr>
              <a:t>map_data</a:t>
            </a:r>
            <a:r>
              <a:rPr lang="en-US" sz="1200" dirty="0">
                <a:solidFill>
                  <a:schemeClr val="tx1"/>
                </a:solidFill>
              </a:rPr>
              <a:t>("state")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(crimes,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map_id</a:t>
            </a:r>
            <a:r>
              <a:rPr lang="en-US" sz="1200" dirty="0">
                <a:solidFill>
                  <a:schemeClr val="tx1"/>
                </a:solidFill>
              </a:rPr>
              <a:t> = state))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geom_map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(fill = Murder), map = </a:t>
            </a:r>
            <a:r>
              <a:rPr lang="en-US" sz="1200" dirty="0" err="1">
                <a:solidFill>
                  <a:schemeClr val="tx1"/>
                </a:solidFill>
              </a:rPr>
              <a:t>map_data</a:t>
            </a:r>
            <a:r>
              <a:rPr lang="en-US" sz="1200" dirty="0">
                <a:solidFill>
                  <a:schemeClr val="tx1"/>
                </a:solidFill>
              </a:rPr>
              <a:t>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expand_limits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map_data$long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map_data$lat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Maps</a:t>
            </a:r>
            <a:endParaRPr lang="en-U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B24B99-7EB4-F96D-E360-2130AC41D0F3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3643595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A7DE893C-0C52-2E14-4798-1F2970D8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9" y="2884795"/>
            <a:ext cx="3752603" cy="32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1124575"/>
          </a:xfrm>
          <a:prstGeom prst="roundRect">
            <a:avLst>
              <a:gd name="adj" fmla="val 74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x &lt;- LETTERS[1:20]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y &lt;- paste0("var", seq(1,20))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data &lt;- </a:t>
            </a:r>
            <a:r>
              <a:rPr lang="en-US" sz="1200" dirty="0" err="1">
                <a:solidFill>
                  <a:schemeClr val="tx1"/>
                </a:solidFill>
              </a:rPr>
              <a:t>expand.grid</a:t>
            </a:r>
            <a:r>
              <a:rPr lang="en-US" sz="1200" dirty="0">
                <a:solidFill>
                  <a:schemeClr val="tx1"/>
                </a:solidFill>
              </a:rPr>
              <a:t>(X=x, Y=y)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data$Z</a:t>
            </a:r>
            <a:r>
              <a:rPr lang="en-US" sz="1200" dirty="0">
                <a:solidFill>
                  <a:schemeClr val="tx1"/>
                </a:solidFill>
              </a:rPr>
              <a:t> &lt;- </a:t>
            </a:r>
            <a:r>
              <a:rPr lang="en-US" sz="1200" dirty="0" err="1">
                <a:solidFill>
                  <a:schemeClr val="tx1"/>
                </a:solidFill>
              </a:rPr>
              <a:t>runif</a:t>
            </a:r>
            <a:r>
              <a:rPr lang="en-US" sz="1200" dirty="0">
                <a:solidFill>
                  <a:schemeClr val="tx1"/>
                </a:solidFill>
              </a:rPr>
              <a:t>(400, 0, 5)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(X, Y, fill= Z))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geom_tile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Heatmaps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F1E973-C734-9BBF-2CC6-AC582C47922B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594697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FD9D79FC-C514-C342-19C8-55D16964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7" y="2884793"/>
            <a:ext cx="3969059" cy="32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633195"/>
          </a:xfrm>
          <a:prstGeom prst="roundRect">
            <a:avLst>
              <a:gd name="adj" fmla="val 1404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Data &lt;- 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(data=de,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(x=log2FoldChange, y=-log10(</a:t>
            </a:r>
            <a:r>
              <a:rPr lang="en-US" sz="1200" dirty="0" err="1">
                <a:solidFill>
                  <a:schemeClr val="tx1"/>
                </a:solidFill>
              </a:rPr>
              <a:t>pvalue</a:t>
            </a:r>
            <a:r>
              <a:rPr lang="en-US" sz="1200" dirty="0">
                <a:solidFill>
                  <a:schemeClr val="tx1"/>
                </a:solidFill>
              </a:rPr>
              <a:t>), col=</a:t>
            </a:r>
            <a:r>
              <a:rPr lang="en-US" sz="1200" dirty="0" err="1">
                <a:solidFill>
                  <a:schemeClr val="tx1"/>
                </a:solidFill>
              </a:rPr>
              <a:t>diffexpressed</a:t>
            </a:r>
            <a:r>
              <a:rPr lang="en-US" sz="1200" dirty="0">
                <a:solidFill>
                  <a:schemeClr val="tx1"/>
                </a:solidFill>
              </a:rPr>
              <a:t>, label=</a:t>
            </a:r>
            <a:r>
              <a:rPr lang="en-US" sz="1200" dirty="0" err="1">
                <a:solidFill>
                  <a:schemeClr val="tx1"/>
                </a:solidFill>
              </a:rPr>
              <a:t>delabel</a:t>
            </a:r>
            <a:r>
              <a:rPr lang="en-US" sz="1200" dirty="0">
                <a:solidFill>
                  <a:schemeClr val="tx1"/>
                </a:solidFill>
              </a:rPr>
              <a:t>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Volcano plots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877BF2-69B5-E810-4D44-20A7E1207293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174722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057" name="Picture 1">
            <a:extLst>
              <a:ext uri="{FF2B5EF4-FFF2-40B4-BE49-F238E27FC236}">
                <a16:creationId xmlns:a16="http://schemas.microsoft.com/office/drawing/2014/main" id="{5811A073-8ACD-915C-161F-F43319756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6" y="2750396"/>
            <a:ext cx="3897755" cy="33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798697"/>
          </a:xfrm>
          <a:prstGeom prst="roundRect">
            <a:avLst>
              <a:gd name="adj" fmla="val 87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p + annotate("</a:t>
            </a:r>
            <a:r>
              <a:rPr lang="en-US" sz="1200" dirty="0" err="1">
                <a:solidFill>
                  <a:schemeClr val="tx1"/>
                </a:solidFill>
              </a:rPr>
              <a:t>rect</a:t>
            </a:r>
            <a:r>
              <a:rPr lang="en-US" sz="1200" dirty="0">
                <a:solidFill>
                  <a:schemeClr val="tx1"/>
                </a:solidFill>
              </a:rPr>
              <a:t>", </a:t>
            </a:r>
            <a:r>
              <a:rPr lang="en-US" sz="1200" dirty="0" err="1">
                <a:solidFill>
                  <a:schemeClr val="tx1"/>
                </a:solidFill>
              </a:rPr>
              <a:t>xmin</a:t>
            </a:r>
            <a:r>
              <a:rPr lang="en-US" sz="1200" dirty="0">
                <a:solidFill>
                  <a:schemeClr val="tx1"/>
                </a:solidFill>
              </a:rPr>
              <a:t> = 0.75, </a:t>
            </a:r>
            <a:r>
              <a:rPr lang="en-US" sz="1200" dirty="0" err="1">
                <a:solidFill>
                  <a:schemeClr val="tx1"/>
                </a:solidFill>
              </a:rPr>
              <a:t>xmax</a:t>
            </a:r>
            <a:r>
              <a:rPr lang="en-US" sz="1200" dirty="0">
                <a:solidFill>
                  <a:schemeClr val="tx1"/>
                </a:solidFill>
              </a:rPr>
              <a:t> = 2, </a:t>
            </a:r>
            <a:r>
              <a:rPr lang="en-US" sz="1200" dirty="0" err="1">
                <a:solidFill>
                  <a:schemeClr val="tx1"/>
                </a:solidFill>
              </a:rPr>
              <a:t>ymin</a:t>
            </a:r>
            <a:r>
              <a:rPr lang="en-US" sz="1200" dirty="0">
                <a:solidFill>
                  <a:schemeClr val="tx1"/>
                </a:solidFill>
              </a:rPr>
              <a:t> = 0, </a:t>
            </a:r>
            <a:r>
              <a:rPr lang="en-US" sz="1200" dirty="0" err="1">
                <a:solidFill>
                  <a:schemeClr val="tx1"/>
                </a:solidFill>
              </a:rPr>
              <a:t>ymax</a:t>
            </a:r>
            <a:r>
              <a:rPr lang="en-US" sz="1200" dirty="0">
                <a:solidFill>
                  <a:schemeClr val="tx1"/>
                </a:solidFill>
              </a:rPr>
              <a:t> = 0.75, alpha = .2)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annotate("segment", x = 2, </a:t>
            </a:r>
            <a:r>
              <a:rPr lang="en-US" sz="1200" dirty="0" err="1">
                <a:solidFill>
                  <a:schemeClr val="tx1"/>
                </a:solidFill>
              </a:rPr>
              <a:t>xend</a:t>
            </a:r>
            <a:r>
              <a:rPr lang="en-US" sz="1200" dirty="0">
                <a:solidFill>
                  <a:schemeClr val="tx1"/>
                </a:solidFill>
              </a:rPr>
              <a:t> = 3, y = 2, </a:t>
            </a:r>
            <a:r>
              <a:rPr lang="en-US" sz="1200" dirty="0" err="1">
                <a:solidFill>
                  <a:schemeClr val="tx1"/>
                </a:solidFill>
              </a:rPr>
              <a:t>yend</a:t>
            </a:r>
            <a:r>
              <a:rPr lang="en-US" sz="1200" dirty="0">
                <a:solidFill>
                  <a:schemeClr val="tx1"/>
                </a:solidFill>
              </a:rPr>
              <a:t> = 0, </a:t>
            </a:r>
            <a:r>
              <a:rPr lang="en-US" sz="1200" dirty="0" err="1">
                <a:solidFill>
                  <a:schemeClr val="tx1"/>
                </a:solidFill>
              </a:rPr>
              <a:t>colour</a:t>
            </a:r>
            <a:r>
              <a:rPr lang="en-US" sz="1200" dirty="0">
                <a:solidFill>
                  <a:schemeClr val="tx1"/>
                </a:solidFill>
              </a:rPr>
              <a:t> = "</a:t>
            </a:r>
            <a:r>
              <a:rPr lang="en-US" sz="1200" dirty="0" err="1">
                <a:solidFill>
                  <a:schemeClr val="tx1"/>
                </a:solidFill>
              </a:rPr>
              <a:t>steelblue</a:t>
            </a:r>
            <a:r>
              <a:rPr lang="en-US" sz="1200" dirty="0">
                <a:solidFill>
                  <a:schemeClr val="tx1"/>
                </a:solidFill>
              </a:rPr>
              <a:t>") +	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annotate("segment", x = 3, y = 1.5, </a:t>
            </a:r>
            <a:r>
              <a:rPr lang="en-US" sz="1200" dirty="0" err="1">
                <a:solidFill>
                  <a:schemeClr val="tx1"/>
                </a:solidFill>
              </a:rPr>
              <a:t>xend</a:t>
            </a:r>
            <a:r>
              <a:rPr lang="en-US" sz="1200" dirty="0">
                <a:solidFill>
                  <a:schemeClr val="tx1"/>
                </a:solidFill>
              </a:rPr>
              <a:t> = 3, </a:t>
            </a:r>
            <a:r>
              <a:rPr lang="en-US" sz="1200" dirty="0" err="1">
                <a:solidFill>
                  <a:schemeClr val="tx1"/>
                </a:solidFill>
              </a:rPr>
              <a:t>yend</a:t>
            </a:r>
            <a:r>
              <a:rPr lang="en-US" sz="1200" dirty="0">
                <a:solidFill>
                  <a:schemeClr val="tx1"/>
                </a:solidFill>
              </a:rPr>
              <a:t> = 1.2, arrow = arrow(type = "closed", length = unit(0.02, "</a:t>
            </a:r>
            <a:r>
              <a:rPr lang="en-US" sz="1200" dirty="0" err="1">
                <a:solidFill>
                  <a:schemeClr val="tx1"/>
                </a:solidFill>
              </a:rPr>
              <a:t>npc</a:t>
            </a:r>
            <a:r>
              <a:rPr lang="en-US" sz="1200" dirty="0">
                <a:solidFill>
                  <a:schemeClr val="tx1"/>
                </a:solidFill>
              </a:rPr>
              <a:t>")))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annotate("text", x=3, y=1.6, label="This point")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Annotations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877BF2-69B5-E810-4D44-20A7E1207293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1769190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E28ED3EE-F4CD-637F-4C0D-BDF1DFABE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6" y="2750393"/>
            <a:ext cx="3998423" cy="3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660279"/>
          </a:xfrm>
          <a:prstGeom prst="roundRect">
            <a:avLst>
              <a:gd name="adj" fmla="val 126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# library(</a:t>
            </a:r>
            <a:r>
              <a:rPr lang="en-US" sz="1200" dirty="0" err="1">
                <a:solidFill>
                  <a:schemeClr val="tx1"/>
                </a:solidFill>
              </a:rPr>
              <a:t>GGally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# ?</a:t>
            </a:r>
            <a:r>
              <a:rPr lang="en-US" sz="1200" dirty="0" err="1">
                <a:solidFill>
                  <a:schemeClr val="tx1"/>
                </a:solidFill>
              </a:rPr>
              <a:t>ggpairs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ggpairs</a:t>
            </a:r>
            <a:r>
              <a:rPr lang="en-US" sz="1200" dirty="0">
                <a:solidFill>
                  <a:schemeClr val="tx1"/>
                </a:solidFill>
              </a:rPr>
              <a:t>(iris,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(color=Species, alpha=.5))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Nice package for plot driven data exploration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982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094FBF4-B239-C8D0-C9E4-3C5F3D18BED3}"/>
              </a:ext>
            </a:extLst>
          </p:cNvPr>
          <p:cNvSpPr/>
          <p:nvPr/>
        </p:nvSpPr>
        <p:spPr>
          <a:xfrm>
            <a:off x="6252996" y="2279073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Pie chart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1124877-E58C-E8A0-EBE9-E8C01994D3A2}"/>
              </a:ext>
            </a:extLst>
          </p:cNvPr>
          <p:cNvSpPr/>
          <p:nvPr/>
        </p:nvSpPr>
        <p:spPr>
          <a:xfrm>
            <a:off x="4811372" y="4351065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Line chart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83A8363-70BC-E4AC-E6C0-13F327B8ABAE}"/>
              </a:ext>
            </a:extLst>
          </p:cNvPr>
          <p:cNvSpPr/>
          <p:nvPr/>
        </p:nvSpPr>
        <p:spPr>
          <a:xfrm>
            <a:off x="4235036" y="2323142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Bar chart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E352C4D-971D-A0EC-E368-E0DC95A8E611}"/>
              </a:ext>
            </a:extLst>
          </p:cNvPr>
          <p:cNvSpPr txBox="1"/>
          <p:nvPr/>
        </p:nvSpPr>
        <p:spPr>
          <a:xfrm>
            <a:off x="5389678" y="35546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9133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105" name="Picture 1">
            <a:extLst>
              <a:ext uri="{FF2B5EF4-FFF2-40B4-BE49-F238E27FC236}">
                <a16:creationId xmlns:a16="http://schemas.microsoft.com/office/drawing/2014/main" id="{7ADF8B01-7F3A-D500-6A4E-DCBD8CB8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6" y="2750392"/>
            <a:ext cx="3943895" cy="3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802617"/>
          </a:xfrm>
          <a:prstGeom prst="roundRect">
            <a:avLst>
              <a:gd name="adj" fmla="val 105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geom_density</a:t>
            </a:r>
            <a:r>
              <a:rPr lang="en-US" sz="1200" dirty="0">
                <a:solidFill>
                  <a:schemeClr val="tx1"/>
                </a:solidFill>
              </a:rPr>
              <a:t>(alpha=0, size=2)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(alpha=.2)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facet_grid</a:t>
            </a:r>
            <a:r>
              <a:rPr lang="en-US" sz="1200" dirty="0">
                <a:solidFill>
                  <a:schemeClr val="tx1"/>
                </a:solidFill>
              </a:rPr>
              <a:t>(Species ~ .)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facet_grid</a:t>
            </a:r>
            <a:r>
              <a:rPr lang="en-US" sz="1400" dirty="0">
                <a:solidFill>
                  <a:schemeClr val="tx1"/>
                </a:solidFill>
              </a:rPr>
              <a:t>( rows ~ columns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5163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129" name="Picture 1">
            <a:extLst>
              <a:ext uri="{FF2B5EF4-FFF2-40B4-BE49-F238E27FC236}">
                <a16:creationId xmlns:a16="http://schemas.microsoft.com/office/drawing/2014/main" id="{CCB1789B-8DFD-7ADC-6345-497ECE0A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5" y="2750391"/>
            <a:ext cx="3943895" cy="3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802617"/>
          </a:xfrm>
          <a:prstGeom prst="roundRect">
            <a:avLst>
              <a:gd name="adj" fmla="val 105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geom_density</a:t>
            </a:r>
            <a:r>
              <a:rPr lang="en-US" sz="1200" dirty="0">
                <a:solidFill>
                  <a:schemeClr val="tx1"/>
                </a:solidFill>
              </a:rPr>
              <a:t>(alpha=0, size=2)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(alpha=.2)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facet_grid</a:t>
            </a:r>
            <a:r>
              <a:rPr lang="en-US" sz="1200" dirty="0">
                <a:solidFill>
                  <a:schemeClr val="tx1"/>
                </a:solidFill>
              </a:rPr>
              <a:t>(Species ~ .)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facet_grid</a:t>
            </a:r>
            <a:r>
              <a:rPr lang="en-US" sz="1400" dirty="0">
                <a:solidFill>
                  <a:schemeClr val="tx1"/>
                </a:solidFill>
              </a:rPr>
              <a:t>( rows ~ columns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4076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153" name="Picture 1">
            <a:extLst>
              <a:ext uri="{FF2B5EF4-FFF2-40B4-BE49-F238E27FC236}">
                <a16:creationId xmlns:a16="http://schemas.microsoft.com/office/drawing/2014/main" id="{D9F2EF6A-6F9D-174A-B25E-3BA11895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4" y="2750390"/>
            <a:ext cx="3943895" cy="3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2"/>
          </a:xfrm>
          <a:prstGeom prst="roundRect">
            <a:avLst>
              <a:gd name="adj" fmla="val 122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meltedIris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(value, color=Species, fill=Species)) +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geom_density</a:t>
            </a:r>
            <a:r>
              <a:rPr lang="en-US" sz="1200" dirty="0">
                <a:solidFill>
                  <a:schemeClr val="tx1"/>
                </a:solidFill>
              </a:rPr>
              <a:t>(alpha=.2)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facet_grid</a:t>
            </a:r>
            <a:r>
              <a:rPr lang="en-US" sz="1200" dirty="0">
                <a:solidFill>
                  <a:schemeClr val="tx1"/>
                </a:solidFill>
              </a:rPr>
              <a:t>(variable ~ Species, scales = "</a:t>
            </a:r>
            <a:r>
              <a:rPr lang="en-US" sz="1200" dirty="0" err="1">
                <a:solidFill>
                  <a:schemeClr val="tx1"/>
                </a:solidFill>
              </a:rPr>
              <a:t>free_y</a:t>
            </a:r>
            <a:r>
              <a:rPr lang="en-US" sz="1200" dirty="0">
                <a:solidFill>
                  <a:schemeClr val="tx1"/>
                </a:solidFill>
              </a:rPr>
              <a:t>")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facet_grid</a:t>
            </a:r>
            <a:r>
              <a:rPr lang="en-US" sz="1400" dirty="0">
                <a:solidFill>
                  <a:schemeClr val="tx1"/>
                </a:solidFill>
              </a:rPr>
              <a:t>( rows ~ columns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8493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01" name="Picture 1">
            <a:extLst>
              <a:ext uri="{FF2B5EF4-FFF2-40B4-BE49-F238E27FC236}">
                <a16:creationId xmlns:a16="http://schemas.microsoft.com/office/drawing/2014/main" id="{0B2B4E82-4B40-2C85-74F7-FD7229062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3" y="2750390"/>
            <a:ext cx="3943895" cy="3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504634"/>
          </a:xfrm>
          <a:prstGeom prst="roundRect">
            <a:avLst>
              <a:gd name="adj" fmla="val 155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gs</a:t>
            </a:r>
            <a:r>
              <a:rPr lang="en-US" sz="1200" dirty="0">
                <a:solidFill>
                  <a:schemeClr val="tx1"/>
                </a:solidFill>
              </a:rPr>
              <a:t> &lt;- </a:t>
            </a:r>
            <a:r>
              <a:rPr lang="en-US" sz="1200" dirty="0" err="1">
                <a:solidFill>
                  <a:schemeClr val="tx1"/>
                </a:solidFill>
              </a:rPr>
              <a:t>lapply</a:t>
            </a:r>
            <a:r>
              <a:rPr lang="en-US" sz="1200" dirty="0">
                <a:solidFill>
                  <a:schemeClr val="tx1"/>
                </a:solidFill>
              </a:rPr>
              <a:t>(1:9, function(ii) </a:t>
            </a:r>
            <a:r>
              <a:rPr lang="en-US" sz="1200" dirty="0" err="1">
                <a:solidFill>
                  <a:schemeClr val="tx1"/>
                </a:solidFill>
              </a:rPr>
              <a:t>grobTree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rectGrob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gp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err="1">
                <a:solidFill>
                  <a:schemeClr val="tx1"/>
                </a:solidFill>
              </a:rPr>
              <a:t>gpar</a:t>
            </a:r>
            <a:r>
              <a:rPr lang="en-US" sz="1200" dirty="0">
                <a:solidFill>
                  <a:schemeClr val="tx1"/>
                </a:solidFill>
              </a:rPr>
              <a:t>(fill=ii, alpha=0.5)), </a:t>
            </a:r>
            <a:r>
              <a:rPr lang="en-US" sz="1200" dirty="0" err="1">
                <a:solidFill>
                  <a:schemeClr val="tx1"/>
                </a:solidFill>
              </a:rPr>
              <a:t>textGrob</a:t>
            </a:r>
            <a:r>
              <a:rPr lang="en-US" sz="1200" dirty="0">
                <a:solidFill>
                  <a:schemeClr val="tx1"/>
                </a:solidFill>
              </a:rPr>
              <a:t>(ii)))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grid.arrange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grobs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err="1">
                <a:solidFill>
                  <a:schemeClr val="tx1"/>
                </a:solidFill>
              </a:rPr>
              <a:t>gs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ncol</a:t>
            </a:r>
            <a:r>
              <a:rPr lang="en-US" sz="1200" dirty="0">
                <a:solidFill>
                  <a:schemeClr val="tx1"/>
                </a:solidFill>
              </a:rPr>
              <a:t>=4, top="top label", bottom="bottom\</a:t>
            </a:r>
            <a:r>
              <a:rPr lang="en-US" sz="1200" dirty="0" err="1">
                <a:solidFill>
                  <a:schemeClr val="tx1"/>
                </a:solidFill>
              </a:rPr>
              <a:t>nlabel</a:t>
            </a:r>
            <a:r>
              <a:rPr lang="en-US" sz="1200" dirty="0">
                <a:solidFill>
                  <a:schemeClr val="tx1"/>
                </a:solidFill>
              </a:rPr>
              <a:t>", left="left label", right="right label")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/>
              <a:t>to add multiple graphics in the same plot we can use </a:t>
            </a:r>
            <a:r>
              <a:rPr lang="en-US" sz="1400" dirty="0" err="1"/>
              <a:t>grid.arrange</a:t>
            </a:r>
            <a:r>
              <a:rPr lang="en-US" sz="1400" dirty="0"/>
              <a:t> to create a grid and add one graphic in each cell of the grid.</a:t>
            </a:r>
          </a:p>
          <a:p>
            <a:endParaRPr lang="en-US" sz="1400" dirty="0"/>
          </a:p>
          <a:p>
            <a:r>
              <a:rPr lang="en-US" sz="1400" dirty="0"/>
              <a:t># If layout is not described then graphics will be added to the grid sequentially according to the number of columns/rows specified.</a:t>
            </a:r>
          </a:p>
        </p:txBody>
      </p:sp>
    </p:spTree>
    <p:extLst>
      <p:ext uri="{BB962C8B-B14F-4D97-AF65-F5344CB8AC3E}">
        <p14:creationId xmlns:p14="http://schemas.microsoft.com/office/powerpoint/2010/main" val="15913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225" name="Picture 1">
            <a:extLst>
              <a:ext uri="{FF2B5EF4-FFF2-40B4-BE49-F238E27FC236}">
                <a16:creationId xmlns:a16="http://schemas.microsoft.com/office/drawing/2014/main" id="{8681A34D-83EF-1461-F4E0-2CB45F85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2" y="2750390"/>
            <a:ext cx="3943895" cy="3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504634"/>
          </a:xfrm>
          <a:prstGeom prst="roundRect">
            <a:avLst>
              <a:gd name="adj" fmla="val 155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lay &lt;- </a:t>
            </a:r>
            <a:r>
              <a:rPr lang="en-US" sz="1200" dirty="0" err="1">
                <a:solidFill>
                  <a:schemeClr val="tx1"/>
                </a:solidFill>
              </a:rPr>
              <a:t>rbind</a:t>
            </a:r>
            <a:r>
              <a:rPr lang="en-US" sz="1200" dirty="0">
                <a:solidFill>
                  <a:schemeClr val="tx1"/>
                </a:solidFill>
              </a:rPr>
              <a:t>(c(1,1,1,2,3), c(1,1,1,4,5), c(6,7,8,9,9))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grid.arrange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grobs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gs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layout_matrix</a:t>
            </a:r>
            <a:r>
              <a:rPr lang="en-US" sz="1200" dirty="0">
                <a:solidFill>
                  <a:schemeClr val="tx1"/>
                </a:solidFill>
              </a:rPr>
              <a:t> = lay)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979683" y="3111588"/>
            <a:ext cx="5585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/>
              <a:t>to add multiple graphics in the same plot we can use </a:t>
            </a:r>
            <a:r>
              <a:rPr lang="en-US" sz="1400" dirty="0" err="1"/>
              <a:t>grid.arrange</a:t>
            </a:r>
            <a:r>
              <a:rPr lang="en-US" sz="1400" dirty="0"/>
              <a:t> to create a grid and add one graphic in each cell of the grid.</a:t>
            </a:r>
          </a:p>
          <a:p>
            <a:endParaRPr lang="en-US" sz="1400" dirty="0"/>
          </a:p>
          <a:p>
            <a:r>
              <a:rPr lang="en-US" sz="1400" dirty="0"/>
              <a:t># If layout is not described then graphics will be added to the grid sequentially according to the number of columns/rows specified.</a:t>
            </a:r>
          </a:p>
        </p:txBody>
      </p:sp>
    </p:spTree>
    <p:extLst>
      <p:ext uri="{BB962C8B-B14F-4D97-AF65-F5344CB8AC3E}">
        <p14:creationId xmlns:p14="http://schemas.microsoft.com/office/powerpoint/2010/main" val="724404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249" name="Picture 1">
            <a:extLst>
              <a:ext uri="{FF2B5EF4-FFF2-40B4-BE49-F238E27FC236}">
                <a16:creationId xmlns:a16="http://schemas.microsoft.com/office/drawing/2014/main" id="{7E26DAE7-3646-EFED-9589-F5E284243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44" y="2342471"/>
            <a:ext cx="3943895" cy="41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2"/>
          </a:xfrm>
          <a:prstGeom prst="roundRect">
            <a:avLst>
              <a:gd name="adj" fmla="val 1354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class, fill = class))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9112928" y="2844224"/>
            <a:ext cx="24592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Coordinates allows us to transform mappings. For example, a polar coordinate system interprets x and y as angles and radius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30E5CD-C0EF-AB02-8E53-D83DB708AFE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16"/>
          <a:stretch/>
        </p:blipFill>
        <p:spPr>
          <a:xfrm>
            <a:off x="790264" y="2848062"/>
            <a:ext cx="3533335" cy="309103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932EDF3-C223-D72E-D2F1-2DD9DEEC2C4E}"/>
              </a:ext>
            </a:extLst>
          </p:cNvPr>
          <p:cNvSpPr txBox="1"/>
          <p:nvPr/>
        </p:nvSpPr>
        <p:spPr>
          <a:xfrm>
            <a:off x="5372100" y="1756772"/>
            <a:ext cx="6314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class, fill = class))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coord_polar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2535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273" name="Picture 1">
            <a:extLst>
              <a:ext uri="{FF2B5EF4-FFF2-40B4-BE49-F238E27FC236}">
                <a16:creationId xmlns:a16="http://schemas.microsoft.com/office/drawing/2014/main" id="{B09C97A5-8C6E-B747-D4B9-9717AD04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1" y="2264853"/>
            <a:ext cx="4182986" cy="44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874932"/>
          </a:xfrm>
          <a:prstGeom prst="roundRect">
            <a:avLst>
              <a:gd name="adj" fmla="val 97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class, fill = class))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coord_polar</a:t>
            </a:r>
            <a:r>
              <a:rPr lang="en-US" sz="1200" dirty="0">
                <a:solidFill>
                  <a:schemeClr val="tx1"/>
                </a:solidFill>
              </a:rPr>
              <a:t>(theta = 'y')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expand_limits</a:t>
            </a:r>
            <a:r>
              <a:rPr lang="en-US" sz="1200" dirty="0">
                <a:solidFill>
                  <a:schemeClr val="tx1"/>
                </a:solidFill>
              </a:rPr>
              <a:t>(y = 70)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Changing what is mapped to angle gives a very different plot</a:t>
            </a:r>
          </a:p>
        </p:txBody>
      </p:sp>
    </p:spTree>
    <p:extLst>
      <p:ext uri="{BB962C8B-B14F-4D97-AF65-F5344CB8AC3E}">
        <p14:creationId xmlns:p14="http://schemas.microsoft.com/office/powerpoint/2010/main" val="2899865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7C0ECC-746D-8DFB-F47E-DD4BD407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59" y="2870084"/>
            <a:ext cx="3637701" cy="31994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83347"/>
          </a:xfrm>
          <a:prstGeom prst="roundRect">
            <a:avLst>
              <a:gd name="adj" fmla="val 1098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GB" sz="1200" dirty="0" err="1">
                <a:solidFill>
                  <a:schemeClr val="tx1"/>
                </a:solidFill>
              </a:rPr>
              <a:t>ggplot</a:t>
            </a:r>
            <a:r>
              <a:rPr lang="en-GB" sz="1200" dirty="0">
                <a:solidFill>
                  <a:schemeClr val="tx1"/>
                </a:solidFill>
              </a:rPr>
              <a:t>(mpg, </a:t>
            </a:r>
            <a:r>
              <a:rPr lang="en-GB" sz="1200" dirty="0" err="1">
                <a:solidFill>
                  <a:schemeClr val="tx1"/>
                </a:solidFill>
              </a:rPr>
              <a:t>aes</a:t>
            </a:r>
            <a:r>
              <a:rPr lang="en-GB" sz="1200" dirty="0">
                <a:solidFill>
                  <a:schemeClr val="tx1"/>
                </a:solidFill>
              </a:rPr>
              <a:t>(x=1, fill=class, group=class)) +</a:t>
            </a:r>
          </a:p>
          <a:p>
            <a:r>
              <a:rPr lang="en-GB" sz="1200" dirty="0">
                <a:solidFill>
                  <a:schemeClr val="tx1"/>
                </a:solidFill>
              </a:rPr>
              <a:t>        </a:t>
            </a:r>
            <a:r>
              <a:rPr lang="en-GB" sz="1200" dirty="0" err="1">
                <a:solidFill>
                  <a:schemeClr val="tx1"/>
                </a:solidFill>
              </a:rPr>
              <a:t>geom_bar</a:t>
            </a:r>
            <a:r>
              <a:rPr lang="en-GB" sz="1200" dirty="0">
                <a:solidFill>
                  <a:schemeClr val="tx1"/>
                </a:solidFill>
              </a:rPr>
              <a:t>(stat="count“)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751572-0D59-5F64-4306-037DCCED0738}"/>
              </a:ext>
            </a:extLst>
          </p:cNvPr>
          <p:cNvSpPr txBox="1"/>
          <p:nvPr/>
        </p:nvSpPr>
        <p:spPr>
          <a:xfrm>
            <a:off x="9270806" y="2857111"/>
            <a:ext cx="2379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# A Pie Chart is just a stacked bar plot with polar coordinates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F7F8C4-E8A6-14FB-6617-4AE296CAC213}"/>
              </a:ext>
            </a:extLst>
          </p:cNvPr>
          <p:cNvSpPr txBox="1"/>
          <p:nvPr/>
        </p:nvSpPr>
        <p:spPr>
          <a:xfrm>
            <a:off x="5550459" y="1778728"/>
            <a:ext cx="6314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(y=1, fill=class))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(stat="count")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coord_polar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GB" sz="1200" dirty="0">
                <a:solidFill>
                  <a:schemeClr val="tx1"/>
                </a:solidFill>
              </a:rPr>
              <a:t>'y'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4384763-785F-D7CC-A8BC-7A1FD627B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1" y="2870084"/>
            <a:ext cx="3637701" cy="32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493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990168"/>
          </a:xfrm>
          <a:prstGeom prst="roundRect">
            <a:avLst>
              <a:gd name="adj" fmla="val 73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class))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scale_y</a:t>
            </a:r>
            <a:r>
              <a:rPr lang="en-US" sz="1200" dirty="0" err="1">
                <a:solidFill>
                  <a:srgbClr val="222222"/>
                </a:solidFill>
              </a:rPr>
              <a:t>_continuous</a:t>
            </a:r>
            <a:r>
              <a:rPr lang="en-US" sz="1200" dirty="0">
                <a:solidFill>
                  <a:schemeClr val="tx1"/>
                </a:solidFill>
              </a:rPr>
              <a:t>(limits = c(0, 40))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7C80"/>
                </a:highlight>
                <a:latin typeface="Arial Unicode MS"/>
              </a:rPr>
              <a:t>Warning message: “Removed 3 rows containing missing values (`geom_bar()`).”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7C80"/>
                </a:highlight>
              </a:rPr>
              <a:t> </a:t>
            </a:r>
            <a:endParaRPr kumimoji="0" lang="es-ES" altLang="LID4096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7C80"/>
              </a:highlight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9857064" y="2943653"/>
            <a:ext cx="16568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#Zooming with </a:t>
            </a:r>
            <a:r>
              <a:rPr lang="en-US" sz="1400" dirty="0" err="1">
                <a:solidFill>
                  <a:schemeClr val="tx1"/>
                </a:solidFill>
              </a:rPr>
              <a:t>coord_creates</a:t>
            </a:r>
            <a:r>
              <a:rPr lang="en-US" sz="1400" dirty="0">
                <a:solidFill>
                  <a:schemeClr val="tx1"/>
                </a:solidFill>
              </a:rPr>
              <a:t> a proper zoom</a:t>
            </a:r>
          </a:p>
        </p:txBody>
      </p:sp>
      <p:pic>
        <p:nvPicPr>
          <p:cNvPr id="55298" name="Picture 2">
            <a:extLst>
              <a:ext uri="{FF2B5EF4-FFF2-40B4-BE49-F238E27FC236}">
                <a16:creationId xmlns:a16="http://schemas.microsoft.com/office/drawing/2014/main" id="{AD1CAFFB-885C-B97F-C0BE-E39DA241D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2" y="2860646"/>
            <a:ext cx="3759342" cy="32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3092D81-105C-B8E8-7466-014A35F76BAC}"/>
              </a:ext>
            </a:extLst>
          </p:cNvPr>
          <p:cNvSpPr txBox="1"/>
          <p:nvPr/>
        </p:nvSpPr>
        <p:spPr>
          <a:xfrm>
            <a:off x="6001275" y="1760219"/>
            <a:ext cx="6314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&gt; </a:t>
            </a:r>
            <a:r>
              <a:rPr lang="en-GB" sz="1200" dirty="0" err="1"/>
              <a:t>ggplot</a:t>
            </a:r>
            <a:r>
              <a:rPr lang="en-GB" sz="1200" dirty="0"/>
              <a:t>(mpg) +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geom_bar</a:t>
            </a:r>
            <a:r>
              <a:rPr lang="en-GB" sz="1200" dirty="0"/>
              <a:t>(</a:t>
            </a:r>
            <a:r>
              <a:rPr lang="en-GB" sz="1200" dirty="0" err="1"/>
              <a:t>aes</a:t>
            </a:r>
            <a:r>
              <a:rPr lang="en-GB" sz="1200" dirty="0"/>
              <a:t>(x = class)) +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coord_cartesian</a:t>
            </a:r>
            <a:r>
              <a:rPr lang="en-GB" sz="1200" dirty="0"/>
              <a:t>(</a:t>
            </a:r>
            <a:r>
              <a:rPr lang="en-GB" sz="1200" dirty="0" err="1"/>
              <a:t>ylim</a:t>
            </a:r>
            <a:r>
              <a:rPr lang="en-GB" sz="1200" dirty="0"/>
              <a:t>=c(0, 40))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936E39E-E68B-605E-A1AB-FCE0EFB5F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75" y="2943653"/>
            <a:ext cx="3678924" cy="32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05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7345" name="Picture 1">
            <a:extLst>
              <a:ext uri="{FF2B5EF4-FFF2-40B4-BE49-F238E27FC236}">
                <a16:creationId xmlns:a16="http://schemas.microsoft.com/office/drawing/2014/main" id="{EE8311E0-4FC5-881F-217A-58424A44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1" y="2787394"/>
            <a:ext cx="3627264" cy="332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840634"/>
          </a:xfrm>
          <a:prstGeom prst="roundRect">
            <a:avLst>
              <a:gd name="adj" fmla="val 111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p + labs(title="Distribution of petal length",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x="Species name", y="Petal length (cm)",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color="Groups: Species")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theme( … 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Theme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274687"/>
            <a:ext cx="556734" cy="99016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012810" y="2824017"/>
            <a:ext cx="6339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Any other aesthetic in the plot can be modify using theme</a:t>
            </a:r>
          </a:p>
        </p:txBody>
      </p:sp>
    </p:spTree>
    <p:extLst>
      <p:ext uri="{BB962C8B-B14F-4D97-AF65-F5344CB8AC3E}">
        <p14:creationId xmlns:p14="http://schemas.microsoft.com/office/powerpoint/2010/main" val="111251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0F96A6-EE9B-53D3-7D96-E6C2645838DA}"/>
              </a:ext>
            </a:extLst>
          </p:cNvPr>
          <p:cNvSpPr/>
          <p:nvPr/>
        </p:nvSpPr>
        <p:spPr>
          <a:xfrm>
            <a:off x="5149849" y="1726772"/>
            <a:ext cx="1892302" cy="3911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Graphic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094FBF4-B239-C8D0-C9E4-3C5F3D18BED3}"/>
              </a:ext>
            </a:extLst>
          </p:cNvPr>
          <p:cNvSpPr/>
          <p:nvPr/>
        </p:nvSpPr>
        <p:spPr>
          <a:xfrm>
            <a:off x="5655733" y="2226306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Pie chart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1124877-E58C-E8A0-EBE9-E8C01994D3A2}"/>
              </a:ext>
            </a:extLst>
          </p:cNvPr>
          <p:cNvSpPr/>
          <p:nvPr/>
        </p:nvSpPr>
        <p:spPr>
          <a:xfrm>
            <a:off x="5655733" y="3245480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Line chart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83A8363-70BC-E4AC-E6C0-13F327B8ABAE}"/>
              </a:ext>
            </a:extLst>
          </p:cNvPr>
          <p:cNvSpPr/>
          <p:nvPr/>
        </p:nvSpPr>
        <p:spPr>
          <a:xfrm>
            <a:off x="5655733" y="4264654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Bar chart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E352C4D-971D-A0EC-E368-E0DC95A8E611}"/>
              </a:ext>
            </a:extLst>
          </p:cNvPr>
          <p:cNvSpPr txBox="1"/>
          <p:nvPr/>
        </p:nvSpPr>
        <p:spPr>
          <a:xfrm>
            <a:off x="5921142" y="51346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415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369" name="Picture 1">
            <a:extLst>
              <a:ext uri="{FF2B5EF4-FFF2-40B4-BE49-F238E27FC236}">
                <a16:creationId xmlns:a16="http://schemas.microsoft.com/office/drawing/2014/main" id="{617D37B1-F364-9D4F-C6C3-CCBC799A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0" y="2787392"/>
            <a:ext cx="3574785" cy="33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840634"/>
          </a:xfrm>
          <a:prstGeom prst="roundRect">
            <a:avLst>
              <a:gd name="adj" fmla="val 111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p + labs(title="Distribution of petal length",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x="Species name", y="Petal length (cm)",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color="Groups: Species")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theme( … 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Theme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274687"/>
            <a:ext cx="556734" cy="99016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012810" y="2824017"/>
            <a:ext cx="633912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theme(</a:t>
            </a:r>
            <a:r>
              <a:rPr lang="en-US" sz="1400" dirty="0" err="1">
                <a:solidFill>
                  <a:schemeClr val="tx1"/>
                </a:solidFill>
              </a:rPr>
              <a:t>plot.title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(color="red", size=14, face="</a:t>
            </a:r>
            <a:r>
              <a:rPr lang="en-US" sz="1400" dirty="0" err="1">
                <a:solidFill>
                  <a:schemeClr val="tx1"/>
                </a:solidFill>
              </a:rPr>
              <a:t>bold.italic</a:t>
            </a:r>
            <a:r>
              <a:rPr lang="en-US" sz="1400" dirty="0">
                <a:solidFill>
                  <a:schemeClr val="tx1"/>
                </a:solidFill>
              </a:rPr>
              <a:t>", </a:t>
            </a:r>
            <a:r>
              <a:rPr lang="en-US" sz="1400" dirty="0" err="1">
                <a:solidFill>
                  <a:schemeClr val="tx1"/>
                </a:solidFill>
              </a:rPr>
              <a:t>hjust</a:t>
            </a:r>
            <a:r>
              <a:rPr lang="en-US" sz="1400" dirty="0">
                <a:solidFill>
                  <a:schemeClr val="tx1"/>
                </a:solidFill>
              </a:rPr>
              <a:t> = .5),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axis.title.x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(color="blue", size=14, face="bold"),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axis.title.y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(color="#993333", size=14, face="bold"),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axis.text.x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(size= 12, angle = 45, </a:t>
            </a:r>
            <a:r>
              <a:rPr lang="en-US" sz="1400" dirty="0" err="1">
                <a:solidFill>
                  <a:schemeClr val="tx1"/>
                </a:solidFill>
              </a:rPr>
              <a:t>vjust</a:t>
            </a:r>
            <a:r>
              <a:rPr lang="en-US" sz="1400" dirty="0">
                <a:solidFill>
                  <a:schemeClr val="tx1"/>
                </a:solidFill>
              </a:rPr>
              <a:t> = .5),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axis.ticks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element_line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colour</a:t>
            </a:r>
            <a:r>
              <a:rPr lang="en-US" sz="1400" dirty="0">
                <a:solidFill>
                  <a:schemeClr val="tx1"/>
                </a:solidFill>
              </a:rPr>
              <a:t> = "orange", linewidth = 2),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axis.line.y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element_line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colour</a:t>
            </a:r>
            <a:r>
              <a:rPr lang="en-US" sz="1400" dirty="0">
                <a:solidFill>
                  <a:schemeClr val="tx1"/>
                </a:solidFill>
              </a:rPr>
              <a:t> = "red"),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panel.background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element_rect</a:t>
            </a:r>
            <a:r>
              <a:rPr lang="en-US" sz="1400" dirty="0">
                <a:solidFill>
                  <a:schemeClr val="tx1"/>
                </a:solidFill>
              </a:rPr>
              <a:t>(fill = "</a:t>
            </a:r>
            <a:r>
              <a:rPr lang="en-US" sz="1400" dirty="0" err="1">
                <a:solidFill>
                  <a:schemeClr val="tx1"/>
                </a:solidFill>
              </a:rPr>
              <a:t>lightblue</a:t>
            </a:r>
            <a:r>
              <a:rPr lang="en-US" sz="1400" dirty="0">
                <a:solidFill>
                  <a:schemeClr val="tx1"/>
                </a:solidFill>
              </a:rPr>
              <a:t>"),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panel.grid.major.y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element_line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colour</a:t>
            </a:r>
            <a:r>
              <a:rPr lang="en-US" sz="1400" dirty="0">
                <a:solidFill>
                  <a:schemeClr val="tx1"/>
                </a:solidFill>
              </a:rPr>
              <a:t> = "purple", linewidth=1),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panel.grid.minor.y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element_line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colour</a:t>
            </a:r>
            <a:r>
              <a:rPr lang="en-US" sz="1400" dirty="0">
                <a:solidFill>
                  <a:schemeClr val="tx1"/>
                </a:solidFill>
              </a:rPr>
              <a:t> = "red", linewidth=2),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plot.margin</a:t>
            </a:r>
            <a:r>
              <a:rPr lang="en-US" sz="1400" dirty="0">
                <a:solidFill>
                  <a:schemeClr val="tx1"/>
                </a:solidFill>
              </a:rPr>
              <a:t> = unit(1:4, "cm"),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plot.background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element_rect</a:t>
            </a:r>
            <a:r>
              <a:rPr lang="en-US" sz="1400" dirty="0">
                <a:solidFill>
                  <a:schemeClr val="tx1"/>
                </a:solidFill>
              </a:rPr>
              <a:t>(fill = "</a:t>
            </a:r>
            <a:r>
              <a:rPr lang="en-US" sz="1400" dirty="0" err="1">
                <a:solidFill>
                  <a:schemeClr val="tx1"/>
                </a:solidFill>
              </a:rPr>
              <a:t>lightgreen</a:t>
            </a:r>
            <a:r>
              <a:rPr lang="en-US" sz="1400" dirty="0">
                <a:solidFill>
                  <a:schemeClr val="tx1"/>
                </a:solidFill>
              </a:rPr>
              <a:t>"),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legend.background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element_rect</a:t>
            </a:r>
            <a:r>
              <a:rPr lang="en-US" sz="1400" dirty="0">
                <a:solidFill>
                  <a:schemeClr val="tx1"/>
                </a:solidFill>
              </a:rPr>
              <a:t>(fill="pink"),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legend.text.align</a:t>
            </a:r>
            <a:r>
              <a:rPr lang="en-US" sz="1400" dirty="0">
                <a:solidFill>
                  <a:schemeClr val="tx1"/>
                </a:solidFill>
              </a:rPr>
              <a:t> = 1,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legend.position</a:t>
            </a:r>
            <a:r>
              <a:rPr lang="en-US" sz="1400" dirty="0">
                <a:solidFill>
                  <a:schemeClr val="tx1"/>
                </a:solidFill>
              </a:rPr>
              <a:t> = "top",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legend.text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(size=25))</a:t>
            </a:r>
          </a:p>
        </p:txBody>
      </p:sp>
    </p:spTree>
    <p:extLst>
      <p:ext uri="{BB962C8B-B14F-4D97-AF65-F5344CB8AC3E}">
        <p14:creationId xmlns:p14="http://schemas.microsoft.com/office/powerpoint/2010/main" val="973125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393" name="Picture 1">
            <a:extLst>
              <a:ext uri="{FF2B5EF4-FFF2-40B4-BE49-F238E27FC236}">
                <a16:creationId xmlns:a16="http://schemas.microsoft.com/office/drawing/2014/main" id="{FC3B3976-026F-2A09-E1A3-9DA3090D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69" y="2787391"/>
            <a:ext cx="3574785" cy="33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312268"/>
          </a:xfrm>
          <a:prstGeom prst="roundRect">
            <a:avLst>
              <a:gd name="adj" fmla="val 286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p + </a:t>
            </a:r>
            <a:r>
              <a:rPr lang="en-US" sz="1200" dirty="0" err="1">
                <a:solidFill>
                  <a:schemeClr val="tx1"/>
                </a:solidFill>
              </a:rPr>
              <a:t>theme_bw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Theme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274687"/>
            <a:ext cx="556734" cy="99016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012810" y="2824017"/>
            <a:ext cx="63391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There are some predefined themes ready to use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</a:rPr>
              <a:t># p + </a:t>
            </a:r>
            <a:r>
              <a:rPr lang="en-US" sz="1400" dirty="0" err="1">
                <a:solidFill>
                  <a:schemeClr val="tx1"/>
                </a:solidFill>
              </a:rPr>
              <a:t>theme_bw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/>
              <a:t># </a:t>
            </a:r>
            <a:r>
              <a:rPr lang="en-US" sz="1400" dirty="0">
                <a:solidFill>
                  <a:schemeClr val="tx1"/>
                </a:solidFill>
              </a:rPr>
              <a:t>p + </a:t>
            </a:r>
            <a:r>
              <a:rPr lang="en-US" sz="1400" dirty="0" err="1">
                <a:solidFill>
                  <a:schemeClr val="tx1"/>
                </a:solidFill>
              </a:rPr>
              <a:t>theme_classic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 p + </a:t>
            </a:r>
            <a:r>
              <a:rPr lang="en-US" sz="1400" dirty="0" err="1">
                <a:solidFill>
                  <a:schemeClr val="tx1"/>
                </a:solidFill>
              </a:rPr>
              <a:t>theme_minimal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 p + </a:t>
            </a:r>
            <a:r>
              <a:rPr lang="en-US" sz="1400" dirty="0" err="1">
                <a:solidFill>
                  <a:schemeClr val="tx1"/>
                </a:solidFill>
              </a:rPr>
              <a:t>theme_dark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/>
              <a:t># </a:t>
            </a:r>
            <a:r>
              <a:rPr lang="en-US" sz="1400" dirty="0">
                <a:solidFill>
                  <a:schemeClr val="tx1"/>
                </a:solidFill>
              </a:rPr>
              <a:t>p + </a:t>
            </a:r>
            <a:r>
              <a:rPr lang="en-US" sz="1400" dirty="0" err="1">
                <a:solidFill>
                  <a:schemeClr val="tx1"/>
                </a:solidFill>
              </a:rPr>
              <a:t>theme_linedraw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212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503B3A3-FF16-772E-5760-BFBE195169E8}"/>
              </a:ext>
            </a:extLst>
          </p:cNvPr>
          <p:cNvSpPr/>
          <p:nvPr/>
        </p:nvSpPr>
        <p:spPr>
          <a:xfrm>
            <a:off x="3737295" y="1786856"/>
            <a:ext cx="5550638" cy="39780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Grammar of Graphic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E6EA6F-F260-F2F8-3A5C-876AC248C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837" y="2469243"/>
            <a:ext cx="3605347" cy="30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9577C5-7DEE-38E3-746B-F94BDDAD9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566" y="2105457"/>
            <a:ext cx="8288867" cy="402678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7F9D0C8-65DC-81B3-13D0-B5FDCFA23DAD}"/>
              </a:ext>
            </a:extLst>
          </p:cNvPr>
          <p:cNvSpPr/>
          <p:nvPr/>
        </p:nvSpPr>
        <p:spPr>
          <a:xfrm>
            <a:off x="1951566" y="2105456"/>
            <a:ext cx="922867" cy="269444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</p:spTree>
    <p:extLst>
      <p:ext uri="{BB962C8B-B14F-4D97-AF65-F5344CB8AC3E}">
        <p14:creationId xmlns:p14="http://schemas.microsoft.com/office/powerpoint/2010/main" val="299707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5"/>
              <a:ext cx="1257371" cy="249645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5130799"/>
              <a:ext cx="1257371" cy="19588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Data is not just data</a:t>
            </a:r>
          </a:p>
          <a:p>
            <a:endParaRPr lang="en-US" dirty="0"/>
          </a:p>
          <a:p>
            <a:r>
              <a:rPr lang="en-US" dirty="0"/>
              <a:t>▸ Representation defines what can be done with it</a:t>
            </a:r>
          </a:p>
          <a:p>
            <a:endParaRPr lang="en-US" dirty="0"/>
          </a:p>
          <a:p>
            <a:r>
              <a:rPr lang="en-US" dirty="0"/>
              <a:t>▸ Grammar requires a tidy format (though it precedes the notion)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44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4132</Words>
  <Application>Microsoft Office PowerPoint</Application>
  <PresentationFormat>Panorámica</PresentationFormat>
  <Paragraphs>423</Paragraphs>
  <Slides>61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7" baseType="lpstr">
      <vt:lpstr>Arial</vt:lpstr>
      <vt:lpstr>Arial Unicode MS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Pulido Quetglas</dc:creator>
  <cp:lastModifiedBy>Carlos Pulido Quetglas</cp:lastModifiedBy>
  <cp:revision>11</cp:revision>
  <dcterms:created xsi:type="dcterms:W3CDTF">2023-11-06T08:22:06Z</dcterms:created>
  <dcterms:modified xsi:type="dcterms:W3CDTF">2025-03-10T13:49:39Z</dcterms:modified>
</cp:coreProperties>
</file>