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4"/>
  </p:sldMasterIdLst>
  <p:notesMasterIdLst>
    <p:notesMasterId r:id="rId19"/>
  </p:notesMasterIdLst>
  <p:sldIdLst>
    <p:sldId id="257" r:id="rId5"/>
    <p:sldId id="2141411696" r:id="rId6"/>
    <p:sldId id="2141411708" r:id="rId7"/>
    <p:sldId id="2141411698" r:id="rId8"/>
    <p:sldId id="2141411699" r:id="rId9"/>
    <p:sldId id="2141411709" r:id="rId10"/>
    <p:sldId id="2141411710" r:id="rId11"/>
    <p:sldId id="2141411711" r:id="rId12"/>
    <p:sldId id="2141411700" r:id="rId13"/>
    <p:sldId id="2141411701" r:id="rId14"/>
    <p:sldId id="546" r:id="rId15"/>
    <p:sldId id="2141411704" r:id="rId16"/>
    <p:sldId id="2141411705" r:id="rId17"/>
    <p:sldId id="2141411707"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E6DBB-9EC5-9E77-0536-65F53C8D4DD4}" v="250" dt="2024-01-24T16:56:21.300"/>
    <p1510:client id="{894D63E6-1C7E-4D22-18DD-AC57683181EA}" v="174" dt="2024-01-23T15:06:21.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B00E3D7-83EC-4ADB-96E2-F13035A539C8}"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77CD6DD4-3B96-4F82-8E44-755E5D41C977}">
      <dgm:prSet/>
      <dgm:spPr/>
      <dgm:t>
        <a:bodyPr/>
        <a:lstStyle/>
        <a:p>
          <a:pPr rtl="0"/>
          <a:r>
            <a:rPr lang="fr-FR"/>
            <a:t>Project </a:t>
          </a:r>
          <a:r>
            <a:rPr lang="fr-FR" err="1">
              <a:latin typeface="Calibri Light" panose="020F0302020204030204"/>
            </a:rPr>
            <a:t>overview</a:t>
          </a:r>
          <a:endParaRPr lang="fr-FR"/>
        </a:p>
      </dgm:t>
    </dgm:pt>
    <dgm:pt modelId="{E9D607A6-E171-4A83-B3E5-80FDC3EED71D}" type="parTrans" cxnId="{CC2FE0D2-B558-4CEA-9D5B-7042896C6F4B}">
      <dgm:prSet/>
      <dgm:spPr/>
      <dgm:t>
        <a:bodyPr/>
        <a:lstStyle/>
        <a:p>
          <a:endParaRPr lang="en-US"/>
        </a:p>
      </dgm:t>
    </dgm:pt>
    <dgm:pt modelId="{8E6E50F4-E11F-471A-845A-497165A67E60}" type="sibTrans" cxnId="{CC2FE0D2-B558-4CEA-9D5B-7042896C6F4B}">
      <dgm:prSet/>
      <dgm:spPr/>
      <dgm:t>
        <a:bodyPr/>
        <a:lstStyle/>
        <a:p>
          <a:endParaRPr lang="en-US"/>
        </a:p>
      </dgm:t>
    </dgm:pt>
    <dgm:pt modelId="{9B32A910-9343-41B5-8376-FBC0135DBD25}">
      <dgm:prSet phldr="0"/>
      <dgm:spPr/>
      <dgm:t>
        <a:bodyPr/>
        <a:lstStyle/>
        <a:p>
          <a:pPr rtl="0"/>
          <a:r>
            <a:rPr lang="fr-FR" err="1">
              <a:latin typeface="Calibri Light" panose="020F0302020204030204"/>
            </a:rPr>
            <a:t>Migrate</a:t>
          </a:r>
          <a:r>
            <a:rPr lang="fr-FR">
              <a:latin typeface="Calibri Light" panose="020F0302020204030204"/>
            </a:rPr>
            <a:t> and </a:t>
          </a:r>
          <a:r>
            <a:rPr lang="fr-FR" err="1">
              <a:latin typeface="Calibri Light" panose="020F0302020204030204"/>
            </a:rPr>
            <a:t>modernize</a:t>
          </a:r>
          <a:r>
            <a:rPr lang="fr-FR">
              <a:latin typeface="Calibri Light" panose="020F0302020204030204"/>
            </a:rPr>
            <a:t> phase</a:t>
          </a:r>
          <a:endParaRPr lang="fr-FR"/>
        </a:p>
      </dgm:t>
    </dgm:pt>
    <dgm:pt modelId="{CEC2A2C7-2281-45E7-8E86-BA53FC5807AA}" type="parTrans" cxnId="{21668633-115B-40EF-A3EF-1C423DE35FB3}">
      <dgm:prSet/>
      <dgm:spPr/>
      <dgm:t>
        <a:bodyPr/>
        <a:lstStyle/>
        <a:p>
          <a:endParaRPr lang="en-US"/>
        </a:p>
      </dgm:t>
    </dgm:pt>
    <dgm:pt modelId="{32EB5B98-2E95-4B41-80E4-52BA46E3248C}" type="sibTrans" cxnId="{21668633-115B-40EF-A3EF-1C423DE35FB3}">
      <dgm:prSet/>
      <dgm:spPr/>
      <dgm:t>
        <a:bodyPr/>
        <a:lstStyle/>
        <a:p>
          <a:endParaRPr lang="en-US"/>
        </a:p>
      </dgm:t>
    </dgm:pt>
    <dgm:pt modelId="{EDCE9492-B6AC-4F18-93C1-EB359E1D1244}">
      <dgm:prSet phldr="0"/>
      <dgm:spPr/>
      <dgm:t>
        <a:bodyPr/>
        <a:lstStyle/>
        <a:p>
          <a:pPr rtl="0"/>
          <a:r>
            <a:rPr lang="fr-FR">
              <a:latin typeface="Calibri Light" panose="020F0302020204030204"/>
            </a:rPr>
            <a:t>Public RAG solution</a:t>
          </a:r>
          <a:endParaRPr lang="fr-FR"/>
        </a:p>
      </dgm:t>
    </dgm:pt>
    <dgm:pt modelId="{14588688-2620-4A45-B6B2-57998CA879F5}" type="parTrans" cxnId="{1A8F3095-5913-4FF0-8BF8-F4076C332939}">
      <dgm:prSet/>
      <dgm:spPr/>
      <dgm:t>
        <a:bodyPr/>
        <a:lstStyle/>
        <a:p>
          <a:endParaRPr lang="en-US"/>
        </a:p>
      </dgm:t>
    </dgm:pt>
    <dgm:pt modelId="{11416BEB-AA3D-42CB-B242-231AAE333202}" type="sibTrans" cxnId="{1A8F3095-5913-4FF0-8BF8-F4076C332939}">
      <dgm:prSet/>
      <dgm:spPr/>
      <dgm:t>
        <a:bodyPr/>
        <a:lstStyle/>
        <a:p>
          <a:endParaRPr lang="en-US"/>
        </a:p>
      </dgm:t>
    </dgm:pt>
    <dgm:pt modelId="{86F1456F-1443-4D76-A14E-9F8F331A27A7}">
      <dgm:prSet phldr="0"/>
      <dgm:spPr/>
      <dgm:t>
        <a:bodyPr/>
        <a:lstStyle/>
        <a:p>
          <a:pPr rtl="0"/>
          <a:r>
            <a:rPr lang="fr-FR">
              <a:latin typeface="Calibri Light" panose="020F0302020204030204"/>
            </a:rPr>
            <a:t>Multi-tenancy</a:t>
          </a:r>
          <a:endParaRPr lang="fr-FR"/>
        </a:p>
      </dgm:t>
    </dgm:pt>
    <dgm:pt modelId="{D1B80115-48A9-4305-A214-1FE63D76A8AA}" type="parTrans" cxnId="{7F35881A-1B2E-4FC6-9FC4-FDE4DEFCC409}">
      <dgm:prSet/>
      <dgm:spPr/>
      <dgm:t>
        <a:bodyPr/>
        <a:lstStyle/>
        <a:p>
          <a:endParaRPr lang="en-US"/>
        </a:p>
      </dgm:t>
    </dgm:pt>
    <dgm:pt modelId="{3FB2C319-E472-4CF9-B593-97D8FDA442FE}" type="sibTrans" cxnId="{7F35881A-1B2E-4FC6-9FC4-FDE4DEFCC409}">
      <dgm:prSet/>
      <dgm:spPr/>
      <dgm:t>
        <a:bodyPr/>
        <a:lstStyle/>
        <a:p>
          <a:endParaRPr lang="en-US"/>
        </a:p>
      </dgm:t>
    </dgm:pt>
    <dgm:pt modelId="{9F6A7B68-7018-41EA-89E8-015AA3E8D2F9}">
      <dgm:prSet phldr="0"/>
      <dgm:spPr/>
      <dgm:t>
        <a:bodyPr/>
        <a:lstStyle/>
        <a:p>
          <a:pPr rtl="0"/>
          <a:r>
            <a:rPr lang="fr-FR">
              <a:latin typeface="Calibri Light" panose="020F0302020204030204"/>
            </a:rPr>
            <a:t>Next steps</a:t>
          </a:r>
          <a:endParaRPr lang="fr-FR"/>
        </a:p>
      </dgm:t>
    </dgm:pt>
    <dgm:pt modelId="{C667B24B-DD2F-4C4A-AA90-0E4CC3E955EA}" type="parTrans" cxnId="{D7413350-4F44-4C8A-85E7-AE2E270F0096}">
      <dgm:prSet/>
      <dgm:spPr/>
      <dgm:t>
        <a:bodyPr/>
        <a:lstStyle/>
        <a:p>
          <a:endParaRPr lang="en-US"/>
        </a:p>
      </dgm:t>
    </dgm:pt>
    <dgm:pt modelId="{19A28668-87FE-4B1D-A68A-D11C937DCD43}" type="sibTrans" cxnId="{D7413350-4F44-4C8A-85E7-AE2E270F0096}">
      <dgm:prSet/>
      <dgm:spPr/>
      <dgm:t>
        <a:bodyPr/>
        <a:lstStyle/>
        <a:p>
          <a:endParaRPr lang="en-US"/>
        </a:p>
      </dgm:t>
    </dgm:pt>
    <dgm:pt modelId="{7F4CDB29-0DDB-451D-99D7-A180948DD22B}">
      <dgm:prSet phldr="0"/>
      <dgm:spPr/>
      <dgm:t>
        <a:bodyPr/>
        <a:lstStyle/>
        <a:p>
          <a:pPr rtl="0"/>
          <a:r>
            <a:rPr lang="fr-FR" err="1">
              <a:latin typeface="Calibri Light" panose="020F0302020204030204"/>
            </a:rPr>
            <a:t>Assess</a:t>
          </a:r>
          <a:r>
            <a:rPr lang="fr-FR">
              <a:latin typeface="Calibri Light" panose="020F0302020204030204"/>
            </a:rPr>
            <a:t> phase</a:t>
          </a:r>
        </a:p>
      </dgm:t>
    </dgm:pt>
    <dgm:pt modelId="{B389CB1C-A2B2-4849-87AD-CB062767E2D6}" type="parTrans" cxnId="{114AD294-01C4-4267-ACB9-5C553CF8739D}">
      <dgm:prSet/>
      <dgm:spPr/>
    </dgm:pt>
    <dgm:pt modelId="{FDCAA651-4126-4238-965E-C9814EFBAAD9}" type="sibTrans" cxnId="{114AD294-01C4-4267-ACB9-5C553CF8739D}">
      <dgm:prSet/>
      <dgm:spPr/>
    </dgm:pt>
    <dgm:pt modelId="{86549F00-77D6-429B-8355-5D28A3E048A1}" type="pres">
      <dgm:prSet presAssocID="{AB00E3D7-83EC-4ADB-96E2-F13035A539C8}" presName="linear" presStyleCnt="0">
        <dgm:presLayoutVars>
          <dgm:animLvl val="lvl"/>
          <dgm:resizeHandles val="exact"/>
        </dgm:presLayoutVars>
      </dgm:prSet>
      <dgm:spPr/>
    </dgm:pt>
    <dgm:pt modelId="{6704D2CC-7BCE-4447-9815-E7529D1F2459}" type="pres">
      <dgm:prSet presAssocID="{77CD6DD4-3B96-4F82-8E44-755E5D41C977}" presName="parentText" presStyleLbl="node1" presStyleIdx="0" presStyleCnt="4">
        <dgm:presLayoutVars>
          <dgm:chMax val="0"/>
          <dgm:bulletEnabled val="1"/>
        </dgm:presLayoutVars>
      </dgm:prSet>
      <dgm:spPr/>
    </dgm:pt>
    <dgm:pt modelId="{2B5F24D9-F403-47CD-A747-9A8CB7979D9C}" type="pres">
      <dgm:prSet presAssocID="{8E6E50F4-E11F-471A-845A-497165A67E60}" presName="spacer" presStyleCnt="0"/>
      <dgm:spPr/>
    </dgm:pt>
    <dgm:pt modelId="{98B41FF7-FD98-45C1-A3CE-3DF47E0A2DE1}" type="pres">
      <dgm:prSet presAssocID="{7F4CDB29-0DDB-451D-99D7-A180948DD22B}" presName="parentText" presStyleLbl="node1" presStyleIdx="1" presStyleCnt="4">
        <dgm:presLayoutVars>
          <dgm:chMax val="0"/>
          <dgm:bulletEnabled val="1"/>
        </dgm:presLayoutVars>
      </dgm:prSet>
      <dgm:spPr/>
    </dgm:pt>
    <dgm:pt modelId="{5A7962E1-1EB9-40C1-9E14-281F869B75E0}" type="pres">
      <dgm:prSet presAssocID="{FDCAA651-4126-4238-965E-C9814EFBAAD9}" presName="spacer" presStyleCnt="0"/>
      <dgm:spPr/>
    </dgm:pt>
    <dgm:pt modelId="{BE96701C-82F1-4B96-AC5C-2F4ED59DCA61}" type="pres">
      <dgm:prSet presAssocID="{9B32A910-9343-41B5-8376-FBC0135DBD25}" presName="parentText" presStyleLbl="node1" presStyleIdx="2" presStyleCnt="4">
        <dgm:presLayoutVars>
          <dgm:chMax val="0"/>
          <dgm:bulletEnabled val="1"/>
        </dgm:presLayoutVars>
      </dgm:prSet>
      <dgm:spPr/>
    </dgm:pt>
    <dgm:pt modelId="{647558E4-D1F0-4485-B310-35DE714A66DF}" type="pres">
      <dgm:prSet presAssocID="{9B32A910-9343-41B5-8376-FBC0135DBD25}" presName="childText" presStyleLbl="revTx" presStyleIdx="0" presStyleCnt="1">
        <dgm:presLayoutVars>
          <dgm:bulletEnabled val="1"/>
        </dgm:presLayoutVars>
      </dgm:prSet>
      <dgm:spPr/>
    </dgm:pt>
    <dgm:pt modelId="{5CE3334E-A8F4-492C-B736-961441284CB7}" type="pres">
      <dgm:prSet presAssocID="{9F6A7B68-7018-41EA-89E8-015AA3E8D2F9}" presName="parentText" presStyleLbl="node1" presStyleIdx="3" presStyleCnt="4">
        <dgm:presLayoutVars>
          <dgm:chMax val="0"/>
          <dgm:bulletEnabled val="1"/>
        </dgm:presLayoutVars>
      </dgm:prSet>
      <dgm:spPr/>
    </dgm:pt>
  </dgm:ptLst>
  <dgm:cxnLst>
    <dgm:cxn modelId="{7F35881A-1B2E-4FC6-9FC4-FDE4DEFCC409}" srcId="{9B32A910-9343-41B5-8376-FBC0135DBD25}" destId="{86F1456F-1443-4D76-A14E-9F8F331A27A7}" srcOrd="1" destOrd="0" parTransId="{D1B80115-48A9-4305-A214-1FE63D76A8AA}" sibTransId="{3FB2C319-E472-4CF9-B593-97D8FDA442FE}"/>
    <dgm:cxn modelId="{21668633-115B-40EF-A3EF-1C423DE35FB3}" srcId="{AB00E3D7-83EC-4ADB-96E2-F13035A539C8}" destId="{9B32A910-9343-41B5-8376-FBC0135DBD25}" srcOrd="2" destOrd="0" parTransId="{CEC2A2C7-2281-45E7-8E86-BA53FC5807AA}" sibTransId="{32EB5B98-2E95-4B41-80E4-52BA46E3248C}"/>
    <dgm:cxn modelId="{782A5B3B-A4B6-4D69-ADF2-B9C888647997}" type="presOf" srcId="{7F4CDB29-0DDB-451D-99D7-A180948DD22B}" destId="{98B41FF7-FD98-45C1-A3CE-3DF47E0A2DE1}" srcOrd="0" destOrd="0" presId="urn:microsoft.com/office/officeart/2005/8/layout/vList2"/>
    <dgm:cxn modelId="{1F03243F-D27E-4CD1-8830-E4AB5ED5D141}" type="presOf" srcId="{77CD6DD4-3B96-4F82-8E44-755E5D41C977}" destId="{6704D2CC-7BCE-4447-9815-E7529D1F2459}" srcOrd="0" destOrd="0" presId="urn:microsoft.com/office/officeart/2005/8/layout/vList2"/>
    <dgm:cxn modelId="{E8F7C949-8A74-4344-8982-5AE6CC9A0F0D}" type="presOf" srcId="{AB00E3D7-83EC-4ADB-96E2-F13035A539C8}" destId="{86549F00-77D6-429B-8355-5D28A3E048A1}" srcOrd="0" destOrd="0" presId="urn:microsoft.com/office/officeart/2005/8/layout/vList2"/>
    <dgm:cxn modelId="{B648566C-72FF-4BD5-84A4-219790E43788}" type="presOf" srcId="{9B32A910-9343-41B5-8376-FBC0135DBD25}" destId="{BE96701C-82F1-4B96-AC5C-2F4ED59DCA61}" srcOrd="0" destOrd="0" presId="urn:microsoft.com/office/officeart/2005/8/layout/vList2"/>
    <dgm:cxn modelId="{D7413350-4F44-4C8A-85E7-AE2E270F0096}" srcId="{AB00E3D7-83EC-4ADB-96E2-F13035A539C8}" destId="{9F6A7B68-7018-41EA-89E8-015AA3E8D2F9}" srcOrd="3" destOrd="0" parTransId="{C667B24B-DD2F-4C4A-AA90-0E4CC3E955EA}" sibTransId="{19A28668-87FE-4B1D-A68A-D11C937DCD43}"/>
    <dgm:cxn modelId="{114AD294-01C4-4267-ACB9-5C553CF8739D}" srcId="{AB00E3D7-83EC-4ADB-96E2-F13035A539C8}" destId="{7F4CDB29-0DDB-451D-99D7-A180948DD22B}" srcOrd="1" destOrd="0" parTransId="{B389CB1C-A2B2-4849-87AD-CB062767E2D6}" sibTransId="{FDCAA651-4126-4238-965E-C9814EFBAAD9}"/>
    <dgm:cxn modelId="{1A8F3095-5913-4FF0-8BF8-F4076C332939}" srcId="{9B32A910-9343-41B5-8376-FBC0135DBD25}" destId="{EDCE9492-B6AC-4F18-93C1-EB359E1D1244}" srcOrd="0" destOrd="0" parTransId="{14588688-2620-4A45-B6B2-57998CA879F5}" sibTransId="{11416BEB-AA3D-42CB-B242-231AAE333202}"/>
    <dgm:cxn modelId="{4A995CB3-0D31-47E3-899E-86DAF7DED115}" type="presOf" srcId="{86F1456F-1443-4D76-A14E-9F8F331A27A7}" destId="{647558E4-D1F0-4485-B310-35DE714A66DF}" srcOrd="0" destOrd="1" presId="urn:microsoft.com/office/officeart/2005/8/layout/vList2"/>
    <dgm:cxn modelId="{E5B0C5B3-8E4F-4CD1-A929-F672D8BA73A5}" type="presOf" srcId="{EDCE9492-B6AC-4F18-93C1-EB359E1D1244}" destId="{647558E4-D1F0-4485-B310-35DE714A66DF}" srcOrd="0" destOrd="0" presId="urn:microsoft.com/office/officeart/2005/8/layout/vList2"/>
    <dgm:cxn modelId="{CC2FE0D2-B558-4CEA-9D5B-7042896C6F4B}" srcId="{AB00E3D7-83EC-4ADB-96E2-F13035A539C8}" destId="{77CD6DD4-3B96-4F82-8E44-755E5D41C977}" srcOrd="0" destOrd="0" parTransId="{E9D607A6-E171-4A83-B3E5-80FDC3EED71D}" sibTransId="{8E6E50F4-E11F-471A-845A-497165A67E60}"/>
    <dgm:cxn modelId="{F497C2FE-2EEC-4C2F-A9E1-A546757E5823}" type="presOf" srcId="{9F6A7B68-7018-41EA-89E8-015AA3E8D2F9}" destId="{5CE3334E-A8F4-492C-B736-961441284CB7}" srcOrd="0" destOrd="0" presId="urn:microsoft.com/office/officeart/2005/8/layout/vList2"/>
    <dgm:cxn modelId="{2AA2601C-7329-4C25-9E81-292CEDF2855B}" type="presParOf" srcId="{86549F00-77D6-429B-8355-5D28A3E048A1}" destId="{6704D2CC-7BCE-4447-9815-E7529D1F2459}" srcOrd="0" destOrd="0" presId="urn:microsoft.com/office/officeart/2005/8/layout/vList2"/>
    <dgm:cxn modelId="{6243150B-BF1B-447D-90CE-B609CFAAE79F}" type="presParOf" srcId="{86549F00-77D6-429B-8355-5D28A3E048A1}" destId="{2B5F24D9-F403-47CD-A747-9A8CB7979D9C}" srcOrd="1" destOrd="0" presId="urn:microsoft.com/office/officeart/2005/8/layout/vList2"/>
    <dgm:cxn modelId="{3A51C447-0A07-4A01-96AE-245627A1F939}" type="presParOf" srcId="{86549F00-77D6-429B-8355-5D28A3E048A1}" destId="{98B41FF7-FD98-45C1-A3CE-3DF47E0A2DE1}" srcOrd="2" destOrd="0" presId="urn:microsoft.com/office/officeart/2005/8/layout/vList2"/>
    <dgm:cxn modelId="{309FAEC6-A921-4A78-A0FE-7FF3E67E0FE4}" type="presParOf" srcId="{86549F00-77D6-429B-8355-5D28A3E048A1}" destId="{5A7962E1-1EB9-40C1-9E14-281F869B75E0}" srcOrd="3" destOrd="0" presId="urn:microsoft.com/office/officeart/2005/8/layout/vList2"/>
    <dgm:cxn modelId="{5847A50B-62E0-4957-9C6C-99CE7A9DA420}" type="presParOf" srcId="{86549F00-77D6-429B-8355-5D28A3E048A1}" destId="{BE96701C-82F1-4B96-AC5C-2F4ED59DCA61}" srcOrd="4" destOrd="0" presId="urn:microsoft.com/office/officeart/2005/8/layout/vList2"/>
    <dgm:cxn modelId="{395920F8-35F6-4762-809E-37E5678990A2}" type="presParOf" srcId="{86549F00-77D6-429B-8355-5D28A3E048A1}" destId="{647558E4-D1F0-4485-B310-35DE714A66DF}" srcOrd="5" destOrd="0" presId="urn:microsoft.com/office/officeart/2005/8/layout/vList2"/>
    <dgm:cxn modelId="{F10B7777-D3C1-43ED-9E05-45A8231DAD5B}" type="presParOf" srcId="{86549F00-77D6-429B-8355-5D28A3E048A1}" destId="{5CE3334E-A8F4-492C-B736-961441284CB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FDCE60-D341-4C65-9E6A-A6BC75F13EE7}" type="doc">
      <dgm:prSet loTypeId="urn:microsoft.com/office/officeart/2016/7/layout/LinearBlockProcessNumbered" loCatId="process" qsTypeId="urn:microsoft.com/office/officeart/2005/8/quickstyle/simple1" qsCatId="simple" csTypeId="urn:microsoft.com/office/officeart/2005/8/colors/accent6_4" csCatId="accent6" phldr="1"/>
      <dgm:spPr/>
      <dgm:t>
        <a:bodyPr/>
        <a:lstStyle/>
        <a:p>
          <a:endParaRPr lang="en-US"/>
        </a:p>
      </dgm:t>
    </dgm:pt>
    <dgm:pt modelId="{0815FCF0-1320-490E-999E-89B087D839CE}">
      <dgm:prSet/>
      <dgm:spPr/>
      <dgm:t>
        <a:bodyPr/>
        <a:lstStyle/>
        <a:p>
          <a:pPr rtl="0"/>
          <a:r>
            <a:rPr lang="fr-FR" b="1" u="sng"/>
            <a:t>Multi-</a:t>
          </a:r>
          <a:r>
            <a:rPr lang="fr-FR" b="1" u="sng" err="1"/>
            <a:t>Tenancy</a:t>
          </a:r>
          <a:r>
            <a:rPr lang="fr-FR" b="1" u="sng"/>
            <a:t> </a:t>
          </a:r>
          <a:r>
            <a:rPr lang="fr-FR" b="1" u="sng" err="1"/>
            <a:t>with</a:t>
          </a:r>
          <a:r>
            <a:rPr lang="fr-FR" b="1" u="sng"/>
            <a:t> </a:t>
          </a:r>
          <a:r>
            <a:rPr lang="fr-FR" b="1" u="sng" err="1"/>
            <a:t>Opensearch</a:t>
          </a:r>
          <a:r>
            <a:rPr lang="fr-FR" b="1" u="sng"/>
            <a:t>:</a:t>
          </a:r>
          <a:r>
            <a:rPr lang="fr-FR">
              <a:latin typeface="Calibri Light" panose="020F0302020204030204"/>
            </a:rPr>
            <a:t> </a:t>
          </a:r>
          <a:r>
            <a:rPr lang="fr-FR" b="0" err="1"/>
            <a:t>Assigning</a:t>
          </a:r>
          <a:r>
            <a:rPr lang="fr-FR" b="0"/>
            <a:t> one index to </a:t>
          </a:r>
          <a:r>
            <a:rPr lang="fr-FR" b="0" err="1"/>
            <a:t>each</a:t>
          </a:r>
          <a:r>
            <a:rPr lang="fr-FR" b="0"/>
            <a:t> client, </a:t>
          </a:r>
          <a:r>
            <a:rPr lang="fr-FR" b="0" err="1"/>
            <a:t>though</a:t>
          </a:r>
          <a:r>
            <a:rPr lang="fr-FR" b="0"/>
            <a:t> </a:t>
          </a:r>
          <a:r>
            <a:rPr lang="fr-FR" b="0" err="1"/>
            <a:t>with</a:t>
          </a:r>
          <a:r>
            <a:rPr lang="fr-FR" b="0"/>
            <a:t> more </a:t>
          </a:r>
          <a:r>
            <a:rPr lang="fr-FR" b="0" err="1"/>
            <a:t>steps</a:t>
          </a:r>
          <a:r>
            <a:rPr lang="fr-FR" b="0"/>
            <a:t> </a:t>
          </a:r>
          <a:r>
            <a:rPr lang="fr-FR" b="0" err="1"/>
            <a:t>required</a:t>
          </a:r>
          <a:r>
            <a:rPr lang="fr-FR" b="0"/>
            <a:t> for data </a:t>
          </a:r>
          <a:r>
            <a:rPr lang="fr-FR" b="0" err="1"/>
            <a:t>crawling</a:t>
          </a:r>
          <a:r>
            <a:rPr lang="fr-FR" b="0"/>
            <a:t> and </a:t>
          </a:r>
          <a:r>
            <a:rPr lang="fr-FR" b="0" err="1"/>
            <a:t>preparation</a:t>
          </a:r>
          <a:r>
            <a:rPr lang="fr-FR" b="0"/>
            <a:t>. For </a:t>
          </a:r>
          <a:r>
            <a:rPr lang="fr-FR" b="0" err="1"/>
            <a:t>this</a:t>
          </a:r>
          <a:r>
            <a:rPr lang="fr-FR" b="0"/>
            <a:t> </a:t>
          </a:r>
          <a:r>
            <a:rPr lang="fr-FR" b="0" err="1"/>
            <a:t>approach</a:t>
          </a:r>
          <a:r>
            <a:rPr lang="fr-FR" b="0"/>
            <a:t>, </a:t>
          </a:r>
          <a:r>
            <a:rPr lang="fr-FR" b="0" err="1"/>
            <a:t>we</a:t>
          </a:r>
          <a:r>
            <a:rPr lang="fr-FR" b="0"/>
            <a:t> are </a:t>
          </a:r>
          <a:r>
            <a:rPr lang="fr-FR" b="0" err="1"/>
            <a:t>limited</a:t>
          </a:r>
          <a:r>
            <a:rPr lang="fr-FR" b="0"/>
            <a:t> to 20 indexes per </a:t>
          </a:r>
          <a:r>
            <a:rPr lang="fr-FR" b="0" err="1"/>
            <a:t>region</a:t>
          </a:r>
          <a:endParaRPr lang="en-US" b="0">
            <a:latin typeface="Calibri Light" panose="020F0302020204030204"/>
          </a:endParaRPr>
        </a:p>
      </dgm:t>
    </dgm:pt>
    <dgm:pt modelId="{6E88AD6B-50A3-41C9-BA6B-2E372A466EAC}" type="parTrans" cxnId="{E674585B-F082-494E-81E2-61791C355055}">
      <dgm:prSet/>
      <dgm:spPr/>
      <dgm:t>
        <a:bodyPr/>
        <a:lstStyle/>
        <a:p>
          <a:endParaRPr lang="en-US"/>
        </a:p>
      </dgm:t>
    </dgm:pt>
    <dgm:pt modelId="{3E04A9E1-A894-465E-958D-D64DD0E7467C}" type="sibTrans" cxnId="{E674585B-F082-494E-81E2-61791C355055}">
      <dgm:prSet phldrT="01" phldr="0"/>
      <dgm:spPr/>
      <dgm:t>
        <a:bodyPr/>
        <a:lstStyle/>
        <a:p>
          <a:r>
            <a:rPr lang="en-US"/>
            <a:t>01</a:t>
          </a:r>
        </a:p>
      </dgm:t>
    </dgm:pt>
    <dgm:pt modelId="{4E1D098E-99DA-45BC-84FA-5AA6CBB3C3DB}">
      <dgm:prSet/>
      <dgm:spPr/>
      <dgm:t>
        <a:bodyPr/>
        <a:lstStyle/>
        <a:p>
          <a:r>
            <a:rPr lang="fr-FR" b="1" u="sng"/>
            <a:t>Multi-</a:t>
          </a:r>
          <a:r>
            <a:rPr lang="fr-FR" b="1" u="sng" err="1"/>
            <a:t>Tenancy</a:t>
          </a:r>
          <a:r>
            <a:rPr lang="fr-FR" b="1" u="sng"/>
            <a:t> </a:t>
          </a:r>
          <a:r>
            <a:rPr lang="fr-FR" b="1" u="sng" err="1"/>
            <a:t>with</a:t>
          </a:r>
          <a:r>
            <a:rPr lang="fr-FR" b="1" u="sng"/>
            <a:t> </a:t>
          </a:r>
          <a:r>
            <a:rPr lang="fr-FR" b="1" u="sng" err="1"/>
            <a:t>Kendra</a:t>
          </a:r>
          <a:r>
            <a:rPr lang="fr-FR" b="1" u="sng"/>
            <a:t> (Index Technique): </a:t>
          </a:r>
          <a:r>
            <a:rPr lang="fr-FR" b="0" err="1"/>
            <a:t>Assigning</a:t>
          </a:r>
          <a:r>
            <a:rPr lang="fr-FR" b="0"/>
            <a:t> one index to </a:t>
          </a:r>
          <a:r>
            <a:rPr lang="fr-FR" b="0" err="1"/>
            <a:t>each</a:t>
          </a:r>
          <a:r>
            <a:rPr lang="fr-FR" b="0"/>
            <a:t> client, a </a:t>
          </a:r>
          <a:r>
            <a:rPr lang="fr-FR" b="0" err="1"/>
            <a:t>simpler</a:t>
          </a:r>
          <a:r>
            <a:rPr lang="fr-FR" b="0"/>
            <a:t> </a:t>
          </a:r>
          <a:r>
            <a:rPr lang="fr-FR" b="0" err="1"/>
            <a:t>method</a:t>
          </a:r>
          <a:r>
            <a:rPr lang="fr-FR" b="0"/>
            <a:t> for multi-</a:t>
          </a:r>
          <a:r>
            <a:rPr lang="fr-FR" b="0" err="1"/>
            <a:t>tenancy</a:t>
          </a:r>
          <a:r>
            <a:rPr lang="fr-FR" b="0"/>
            <a:t> </a:t>
          </a:r>
          <a:r>
            <a:rPr lang="fr-FR" b="0" err="1"/>
            <a:t>with</a:t>
          </a:r>
          <a:r>
            <a:rPr lang="fr-FR" b="0"/>
            <a:t> </a:t>
          </a:r>
          <a:r>
            <a:rPr lang="fr-FR" b="0" err="1"/>
            <a:t>Kendra</a:t>
          </a:r>
          <a:r>
            <a:rPr lang="fr-FR" b="0"/>
            <a:t>, </a:t>
          </a:r>
          <a:r>
            <a:rPr lang="fr-FR" b="0" err="1"/>
            <a:t>limited</a:t>
          </a:r>
          <a:r>
            <a:rPr lang="fr-FR" b="0"/>
            <a:t> to 5 indexes per </a:t>
          </a:r>
          <a:r>
            <a:rPr lang="fr-FR" b="0" err="1"/>
            <a:t>region</a:t>
          </a:r>
          <a:r>
            <a:rPr lang="fr-FR" b="0"/>
            <a:t>.</a:t>
          </a:r>
          <a:endParaRPr lang="en-US" b="0"/>
        </a:p>
      </dgm:t>
    </dgm:pt>
    <dgm:pt modelId="{5EF24675-597B-4C97-98A6-842A4B91C44C}" type="parTrans" cxnId="{8708DD6A-C50C-44C1-A490-D79BD20CE006}">
      <dgm:prSet/>
      <dgm:spPr/>
      <dgm:t>
        <a:bodyPr/>
        <a:lstStyle/>
        <a:p>
          <a:endParaRPr lang="en-US"/>
        </a:p>
      </dgm:t>
    </dgm:pt>
    <dgm:pt modelId="{6A422D84-62FE-4B21-817C-759F59357387}" type="sibTrans" cxnId="{8708DD6A-C50C-44C1-A490-D79BD20CE006}">
      <dgm:prSet phldrT="02" phldr="0"/>
      <dgm:spPr/>
      <dgm:t>
        <a:bodyPr/>
        <a:lstStyle/>
        <a:p>
          <a:r>
            <a:rPr lang="en-US"/>
            <a:t>02</a:t>
          </a:r>
        </a:p>
      </dgm:t>
    </dgm:pt>
    <dgm:pt modelId="{4E87C31C-9504-4339-8674-AFEAD7F34791}">
      <dgm:prSet/>
      <dgm:spPr/>
      <dgm:t>
        <a:bodyPr/>
        <a:lstStyle/>
        <a:p>
          <a:r>
            <a:rPr lang="fr-FR" b="1" u="sng"/>
            <a:t>Multi-</a:t>
          </a:r>
          <a:r>
            <a:rPr lang="fr-FR" b="1" u="sng" err="1"/>
            <a:t>Tenancy</a:t>
          </a:r>
          <a:r>
            <a:rPr lang="fr-FR" b="1" u="sng"/>
            <a:t> </a:t>
          </a:r>
          <a:r>
            <a:rPr lang="fr-FR" b="1" u="sng" err="1"/>
            <a:t>with</a:t>
          </a:r>
          <a:r>
            <a:rPr lang="fr-FR" b="1" u="sng"/>
            <a:t> </a:t>
          </a:r>
          <a:r>
            <a:rPr lang="fr-FR" b="1" u="sng" err="1"/>
            <a:t>Kendra</a:t>
          </a:r>
          <a:r>
            <a:rPr lang="fr-FR" b="1" u="sng"/>
            <a:t> (</a:t>
          </a:r>
          <a:r>
            <a:rPr lang="fr-FR" b="1" u="sng" err="1"/>
            <a:t>Filtering</a:t>
          </a:r>
          <a:r>
            <a:rPr lang="fr-FR" b="1" u="sng"/>
            <a:t> Technique):</a:t>
          </a:r>
          <a:r>
            <a:rPr lang="fr-FR"/>
            <a:t> </a:t>
          </a:r>
          <a:r>
            <a:rPr lang="fr-FR" b="0" err="1"/>
            <a:t>Utilizing</a:t>
          </a:r>
          <a:r>
            <a:rPr lang="fr-FR" b="0"/>
            <a:t> </a:t>
          </a:r>
          <a:r>
            <a:rPr lang="fr-FR" b="0" err="1"/>
            <a:t>facets</a:t>
          </a:r>
          <a:r>
            <a:rPr lang="fr-FR" b="0"/>
            <a:t> and </a:t>
          </a:r>
          <a:r>
            <a:rPr lang="fr-FR" b="0" err="1"/>
            <a:t>metadata</a:t>
          </a:r>
          <a:r>
            <a:rPr lang="fr-FR" b="0"/>
            <a:t> </a:t>
          </a:r>
          <a:r>
            <a:rPr lang="fr-FR" b="0" err="1"/>
            <a:t>filtering</a:t>
          </a:r>
          <a:r>
            <a:rPr lang="fr-FR" b="0"/>
            <a:t> to </a:t>
          </a:r>
          <a:r>
            <a:rPr lang="fr-FR" b="0" err="1"/>
            <a:t>handle</a:t>
          </a:r>
          <a:r>
            <a:rPr lang="fr-FR" b="0"/>
            <a:t> multi-</a:t>
          </a:r>
          <a:r>
            <a:rPr lang="fr-FR" b="0" err="1"/>
            <a:t>tenancy</a:t>
          </a:r>
          <a:r>
            <a:rPr lang="fr-FR" b="0"/>
            <a:t>, </a:t>
          </a:r>
          <a:r>
            <a:rPr lang="fr-FR" b="0" err="1"/>
            <a:t>allowing</a:t>
          </a:r>
          <a:r>
            <a:rPr lang="fr-FR" b="0"/>
            <a:t> </a:t>
          </a:r>
          <a:r>
            <a:rPr lang="fr-FR" b="0" err="1"/>
            <a:t>integration</a:t>
          </a:r>
          <a:r>
            <a:rPr lang="fr-FR" b="0"/>
            <a:t> of </a:t>
          </a:r>
          <a:r>
            <a:rPr lang="fr-FR" b="0" err="1"/>
            <a:t>private</a:t>
          </a:r>
          <a:r>
            <a:rPr lang="fr-FR" b="0"/>
            <a:t> </a:t>
          </a:r>
          <a:r>
            <a:rPr lang="fr-FR" b="0" err="1"/>
            <a:t>knowledge</a:t>
          </a:r>
          <a:r>
            <a:rPr lang="fr-FR" b="0"/>
            <a:t> bases</a:t>
          </a:r>
          <a:endParaRPr lang="en-US" b="0"/>
        </a:p>
      </dgm:t>
    </dgm:pt>
    <dgm:pt modelId="{469E7D3F-76DB-422D-BFCF-8356802FA67F}" type="parTrans" cxnId="{7BCAA6B8-2FF8-4DE9-AE7B-5194F3FADD0C}">
      <dgm:prSet/>
      <dgm:spPr/>
      <dgm:t>
        <a:bodyPr/>
        <a:lstStyle/>
        <a:p>
          <a:endParaRPr lang="en-US"/>
        </a:p>
      </dgm:t>
    </dgm:pt>
    <dgm:pt modelId="{BF535964-03D6-4A23-9445-F17D1AB4A8CE}" type="sibTrans" cxnId="{7BCAA6B8-2FF8-4DE9-AE7B-5194F3FADD0C}">
      <dgm:prSet phldrT="03" phldr="0"/>
      <dgm:spPr/>
      <dgm:t>
        <a:bodyPr/>
        <a:lstStyle/>
        <a:p>
          <a:r>
            <a:rPr lang="en-US"/>
            <a:t>03</a:t>
          </a:r>
        </a:p>
      </dgm:t>
    </dgm:pt>
    <dgm:pt modelId="{E41B4D3B-3038-47F8-AE42-228AA72E94B7}" type="pres">
      <dgm:prSet presAssocID="{46FDCE60-D341-4C65-9E6A-A6BC75F13EE7}" presName="Name0" presStyleCnt="0">
        <dgm:presLayoutVars>
          <dgm:animLvl val="lvl"/>
          <dgm:resizeHandles val="exact"/>
        </dgm:presLayoutVars>
      </dgm:prSet>
      <dgm:spPr/>
    </dgm:pt>
    <dgm:pt modelId="{9D22AEC6-D6DB-40E7-8507-EA60AC9B6F3E}" type="pres">
      <dgm:prSet presAssocID="{0815FCF0-1320-490E-999E-89B087D839CE}" presName="compositeNode" presStyleCnt="0">
        <dgm:presLayoutVars>
          <dgm:bulletEnabled val="1"/>
        </dgm:presLayoutVars>
      </dgm:prSet>
      <dgm:spPr/>
    </dgm:pt>
    <dgm:pt modelId="{055BABAA-26C2-42B2-8D33-B733881E23F1}" type="pres">
      <dgm:prSet presAssocID="{0815FCF0-1320-490E-999E-89B087D839CE}" presName="bgRect" presStyleLbl="alignNode1" presStyleIdx="0" presStyleCnt="3"/>
      <dgm:spPr/>
    </dgm:pt>
    <dgm:pt modelId="{5D9C6082-C346-4111-A3A3-9732BABB6665}" type="pres">
      <dgm:prSet presAssocID="{3E04A9E1-A894-465E-958D-D64DD0E7467C}" presName="sibTransNodeRect" presStyleLbl="alignNode1" presStyleIdx="0" presStyleCnt="3">
        <dgm:presLayoutVars>
          <dgm:chMax val="0"/>
          <dgm:bulletEnabled val="1"/>
        </dgm:presLayoutVars>
      </dgm:prSet>
      <dgm:spPr/>
    </dgm:pt>
    <dgm:pt modelId="{D500EC9B-3171-4FC2-921A-08296518A90C}" type="pres">
      <dgm:prSet presAssocID="{0815FCF0-1320-490E-999E-89B087D839CE}" presName="nodeRect" presStyleLbl="alignNode1" presStyleIdx="0" presStyleCnt="3">
        <dgm:presLayoutVars>
          <dgm:bulletEnabled val="1"/>
        </dgm:presLayoutVars>
      </dgm:prSet>
      <dgm:spPr/>
    </dgm:pt>
    <dgm:pt modelId="{5CC635A0-506C-4D92-A343-F70300580624}" type="pres">
      <dgm:prSet presAssocID="{3E04A9E1-A894-465E-958D-D64DD0E7467C}" presName="sibTrans" presStyleCnt="0"/>
      <dgm:spPr/>
    </dgm:pt>
    <dgm:pt modelId="{B9EF3C34-EC88-4437-B600-8B6E74B38C87}" type="pres">
      <dgm:prSet presAssocID="{4E1D098E-99DA-45BC-84FA-5AA6CBB3C3DB}" presName="compositeNode" presStyleCnt="0">
        <dgm:presLayoutVars>
          <dgm:bulletEnabled val="1"/>
        </dgm:presLayoutVars>
      </dgm:prSet>
      <dgm:spPr/>
    </dgm:pt>
    <dgm:pt modelId="{9BC87856-74E1-43E5-ABE2-0E3DD77B2C80}" type="pres">
      <dgm:prSet presAssocID="{4E1D098E-99DA-45BC-84FA-5AA6CBB3C3DB}" presName="bgRect" presStyleLbl="alignNode1" presStyleIdx="1" presStyleCnt="3"/>
      <dgm:spPr/>
    </dgm:pt>
    <dgm:pt modelId="{9849E57D-CF8C-4267-91F6-0AC79023D901}" type="pres">
      <dgm:prSet presAssocID="{6A422D84-62FE-4B21-817C-759F59357387}" presName="sibTransNodeRect" presStyleLbl="alignNode1" presStyleIdx="1" presStyleCnt="3">
        <dgm:presLayoutVars>
          <dgm:chMax val="0"/>
          <dgm:bulletEnabled val="1"/>
        </dgm:presLayoutVars>
      </dgm:prSet>
      <dgm:spPr/>
    </dgm:pt>
    <dgm:pt modelId="{6ACA7410-C5EA-4B0D-80D4-23ECBEF2BC19}" type="pres">
      <dgm:prSet presAssocID="{4E1D098E-99DA-45BC-84FA-5AA6CBB3C3DB}" presName="nodeRect" presStyleLbl="alignNode1" presStyleIdx="1" presStyleCnt="3">
        <dgm:presLayoutVars>
          <dgm:bulletEnabled val="1"/>
        </dgm:presLayoutVars>
      </dgm:prSet>
      <dgm:spPr/>
    </dgm:pt>
    <dgm:pt modelId="{3FE269DA-1AB6-4352-848A-B4A98E1F4F64}" type="pres">
      <dgm:prSet presAssocID="{6A422D84-62FE-4B21-817C-759F59357387}" presName="sibTrans" presStyleCnt="0"/>
      <dgm:spPr/>
    </dgm:pt>
    <dgm:pt modelId="{3FB30607-A433-4233-B11D-B57072989AFD}" type="pres">
      <dgm:prSet presAssocID="{4E87C31C-9504-4339-8674-AFEAD7F34791}" presName="compositeNode" presStyleCnt="0">
        <dgm:presLayoutVars>
          <dgm:bulletEnabled val="1"/>
        </dgm:presLayoutVars>
      </dgm:prSet>
      <dgm:spPr/>
    </dgm:pt>
    <dgm:pt modelId="{1BFA127F-AB32-44A1-AE9C-015CCB6C2082}" type="pres">
      <dgm:prSet presAssocID="{4E87C31C-9504-4339-8674-AFEAD7F34791}" presName="bgRect" presStyleLbl="alignNode1" presStyleIdx="2" presStyleCnt="3"/>
      <dgm:spPr/>
    </dgm:pt>
    <dgm:pt modelId="{E4627BB5-B8B2-4788-88E9-7B827B1970E8}" type="pres">
      <dgm:prSet presAssocID="{BF535964-03D6-4A23-9445-F17D1AB4A8CE}" presName="sibTransNodeRect" presStyleLbl="alignNode1" presStyleIdx="2" presStyleCnt="3">
        <dgm:presLayoutVars>
          <dgm:chMax val="0"/>
          <dgm:bulletEnabled val="1"/>
        </dgm:presLayoutVars>
      </dgm:prSet>
      <dgm:spPr/>
    </dgm:pt>
    <dgm:pt modelId="{8505E98F-8733-4044-A297-DCA54370C829}" type="pres">
      <dgm:prSet presAssocID="{4E87C31C-9504-4339-8674-AFEAD7F34791}" presName="nodeRect" presStyleLbl="alignNode1" presStyleIdx="2" presStyleCnt="3">
        <dgm:presLayoutVars>
          <dgm:bulletEnabled val="1"/>
        </dgm:presLayoutVars>
      </dgm:prSet>
      <dgm:spPr/>
    </dgm:pt>
  </dgm:ptLst>
  <dgm:cxnLst>
    <dgm:cxn modelId="{6B5B690C-8D19-4F92-865D-6D9533790A15}" type="presOf" srcId="{3E04A9E1-A894-465E-958D-D64DD0E7467C}" destId="{5D9C6082-C346-4111-A3A3-9732BABB6665}" srcOrd="0" destOrd="0" presId="urn:microsoft.com/office/officeart/2016/7/layout/LinearBlockProcessNumbered"/>
    <dgm:cxn modelId="{E674585B-F082-494E-81E2-61791C355055}" srcId="{46FDCE60-D341-4C65-9E6A-A6BC75F13EE7}" destId="{0815FCF0-1320-490E-999E-89B087D839CE}" srcOrd="0" destOrd="0" parTransId="{6E88AD6B-50A3-41C9-BA6B-2E372A466EAC}" sibTransId="{3E04A9E1-A894-465E-958D-D64DD0E7467C}"/>
    <dgm:cxn modelId="{B662055F-4486-4939-8A8F-E4CE1F246F7B}" type="presOf" srcId="{BF535964-03D6-4A23-9445-F17D1AB4A8CE}" destId="{E4627BB5-B8B2-4788-88E9-7B827B1970E8}" srcOrd="0" destOrd="0" presId="urn:microsoft.com/office/officeart/2016/7/layout/LinearBlockProcessNumbered"/>
    <dgm:cxn modelId="{4E93C763-A222-4357-A780-73F03C3EB242}" type="presOf" srcId="{0815FCF0-1320-490E-999E-89B087D839CE}" destId="{D500EC9B-3171-4FC2-921A-08296518A90C}" srcOrd="1" destOrd="0" presId="urn:microsoft.com/office/officeart/2016/7/layout/LinearBlockProcessNumbered"/>
    <dgm:cxn modelId="{8708DD6A-C50C-44C1-A490-D79BD20CE006}" srcId="{46FDCE60-D341-4C65-9E6A-A6BC75F13EE7}" destId="{4E1D098E-99DA-45BC-84FA-5AA6CBB3C3DB}" srcOrd="1" destOrd="0" parTransId="{5EF24675-597B-4C97-98A6-842A4B91C44C}" sibTransId="{6A422D84-62FE-4B21-817C-759F59357387}"/>
    <dgm:cxn modelId="{1CE9556E-1A09-45D6-A021-0A4FE5F2F87C}" type="presOf" srcId="{4E1D098E-99DA-45BC-84FA-5AA6CBB3C3DB}" destId="{9BC87856-74E1-43E5-ABE2-0E3DD77B2C80}" srcOrd="0" destOrd="0" presId="urn:microsoft.com/office/officeart/2016/7/layout/LinearBlockProcessNumbered"/>
    <dgm:cxn modelId="{D0E28387-CA1A-4079-9137-3DCA7D752F2E}" type="presOf" srcId="{4E1D098E-99DA-45BC-84FA-5AA6CBB3C3DB}" destId="{6ACA7410-C5EA-4B0D-80D4-23ECBEF2BC19}" srcOrd="1" destOrd="0" presId="urn:microsoft.com/office/officeart/2016/7/layout/LinearBlockProcessNumbered"/>
    <dgm:cxn modelId="{B80F7696-CED5-4385-8B4C-743872EBACDD}" type="presOf" srcId="{6A422D84-62FE-4B21-817C-759F59357387}" destId="{9849E57D-CF8C-4267-91F6-0AC79023D901}" srcOrd="0" destOrd="0" presId="urn:microsoft.com/office/officeart/2016/7/layout/LinearBlockProcessNumbered"/>
    <dgm:cxn modelId="{05E10BB2-B04D-4E20-BF9B-52FE1FC3D313}" type="presOf" srcId="{4E87C31C-9504-4339-8674-AFEAD7F34791}" destId="{8505E98F-8733-4044-A297-DCA54370C829}" srcOrd="1" destOrd="0" presId="urn:microsoft.com/office/officeart/2016/7/layout/LinearBlockProcessNumbered"/>
    <dgm:cxn modelId="{7BCAA6B8-2FF8-4DE9-AE7B-5194F3FADD0C}" srcId="{46FDCE60-D341-4C65-9E6A-A6BC75F13EE7}" destId="{4E87C31C-9504-4339-8674-AFEAD7F34791}" srcOrd="2" destOrd="0" parTransId="{469E7D3F-76DB-422D-BFCF-8356802FA67F}" sibTransId="{BF535964-03D6-4A23-9445-F17D1AB4A8CE}"/>
    <dgm:cxn modelId="{DD56D4C6-8402-41C4-B827-1099C520E5C7}" type="presOf" srcId="{0815FCF0-1320-490E-999E-89B087D839CE}" destId="{055BABAA-26C2-42B2-8D33-B733881E23F1}" srcOrd="0" destOrd="0" presId="urn:microsoft.com/office/officeart/2016/7/layout/LinearBlockProcessNumbered"/>
    <dgm:cxn modelId="{B3A8E4D5-0751-4895-A114-7A79A7D37C3D}" type="presOf" srcId="{4E87C31C-9504-4339-8674-AFEAD7F34791}" destId="{1BFA127F-AB32-44A1-AE9C-015CCB6C2082}" srcOrd="0" destOrd="0" presId="urn:microsoft.com/office/officeart/2016/7/layout/LinearBlockProcessNumbered"/>
    <dgm:cxn modelId="{A3A913FB-8A12-468F-806D-01D968623846}" type="presOf" srcId="{46FDCE60-D341-4C65-9E6A-A6BC75F13EE7}" destId="{E41B4D3B-3038-47F8-AE42-228AA72E94B7}" srcOrd="0" destOrd="0" presId="urn:microsoft.com/office/officeart/2016/7/layout/LinearBlockProcessNumbered"/>
    <dgm:cxn modelId="{056AB544-6DE3-472F-8AFE-29308AFC0FCA}" type="presParOf" srcId="{E41B4D3B-3038-47F8-AE42-228AA72E94B7}" destId="{9D22AEC6-D6DB-40E7-8507-EA60AC9B6F3E}" srcOrd="0" destOrd="0" presId="urn:microsoft.com/office/officeart/2016/7/layout/LinearBlockProcessNumbered"/>
    <dgm:cxn modelId="{C13F5629-DC5D-4ED3-B99D-923A541E1FDA}" type="presParOf" srcId="{9D22AEC6-D6DB-40E7-8507-EA60AC9B6F3E}" destId="{055BABAA-26C2-42B2-8D33-B733881E23F1}" srcOrd="0" destOrd="0" presId="urn:microsoft.com/office/officeart/2016/7/layout/LinearBlockProcessNumbered"/>
    <dgm:cxn modelId="{152181CB-FDCA-4448-957B-E26A552A118D}" type="presParOf" srcId="{9D22AEC6-D6DB-40E7-8507-EA60AC9B6F3E}" destId="{5D9C6082-C346-4111-A3A3-9732BABB6665}" srcOrd="1" destOrd="0" presId="urn:microsoft.com/office/officeart/2016/7/layout/LinearBlockProcessNumbered"/>
    <dgm:cxn modelId="{868AA692-658A-4902-BBDC-75B408AF550C}" type="presParOf" srcId="{9D22AEC6-D6DB-40E7-8507-EA60AC9B6F3E}" destId="{D500EC9B-3171-4FC2-921A-08296518A90C}" srcOrd="2" destOrd="0" presId="urn:microsoft.com/office/officeart/2016/7/layout/LinearBlockProcessNumbered"/>
    <dgm:cxn modelId="{16CC5DC2-30BD-49EB-89E2-31A0AF63EC8B}" type="presParOf" srcId="{E41B4D3B-3038-47F8-AE42-228AA72E94B7}" destId="{5CC635A0-506C-4D92-A343-F70300580624}" srcOrd="1" destOrd="0" presId="urn:microsoft.com/office/officeart/2016/7/layout/LinearBlockProcessNumbered"/>
    <dgm:cxn modelId="{6F4C4AE9-788C-433F-9678-4C9ECB72CCF3}" type="presParOf" srcId="{E41B4D3B-3038-47F8-AE42-228AA72E94B7}" destId="{B9EF3C34-EC88-4437-B600-8B6E74B38C87}" srcOrd="2" destOrd="0" presId="urn:microsoft.com/office/officeart/2016/7/layout/LinearBlockProcessNumbered"/>
    <dgm:cxn modelId="{87CA4AEA-8FEC-4591-8C28-C507CBBC5137}" type="presParOf" srcId="{B9EF3C34-EC88-4437-B600-8B6E74B38C87}" destId="{9BC87856-74E1-43E5-ABE2-0E3DD77B2C80}" srcOrd="0" destOrd="0" presId="urn:microsoft.com/office/officeart/2016/7/layout/LinearBlockProcessNumbered"/>
    <dgm:cxn modelId="{EB2FE470-4444-418B-AF33-2291B3956085}" type="presParOf" srcId="{B9EF3C34-EC88-4437-B600-8B6E74B38C87}" destId="{9849E57D-CF8C-4267-91F6-0AC79023D901}" srcOrd="1" destOrd="0" presId="urn:microsoft.com/office/officeart/2016/7/layout/LinearBlockProcessNumbered"/>
    <dgm:cxn modelId="{CC81CE52-F8D5-456F-87FA-BC0663FB24D6}" type="presParOf" srcId="{B9EF3C34-EC88-4437-B600-8B6E74B38C87}" destId="{6ACA7410-C5EA-4B0D-80D4-23ECBEF2BC19}" srcOrd="2" destOrd="0" presId="urn:microsoft.com/office/officeart/2016/7/layout/LinearBlockProcessNumbered"/>
    <dgm:cxn modelId="{60D9DF5E-6033-4716-828D-59F3D3C1E604}" type="presParOf" srcId="{E41B4D3B-3038-47F8-AE42-228AA72E94B7}" destId="{3FE269DA-1AB6-4352-848A-B4A98E1F4F64}" srcOrd="3" destOrd="0" presId="urn:microsoft.com/office/officeart/2016/7/layout/LinearBlockProcessNumbered"/>
    <dgm:cxn modelId="{4E15B140-EF9E-4697-9530-391173309135}" type="presParOf" srcId="{E41B4D3B-3038-47F8-AE42-228AA72E94B7}" destId="{3FB30607-A433-4233-B11D-B57072989AFD}" srcOrd="4" destOrd="0" presId="urn:microsoft.com/office/officeart/2016/7/layout/LinearBlockProcessNumbered"/>
    <dgm:cxn modelId="{43A82315-AFBA-4D27-88F8-BE451979E606}" type="presParOf" srcId="{3FB30607-A433-4233-B11D-B57072989AFD}" destId="{1BFA127F-AB32-44A1-AE9C-015CCB6C2082}" srcOrd="0" destOrd="0" presId="urn:microsoft.com/office/officeart/2016/7/layout/LinearBlockProcessNumbered"/>
    <dgm:cxn modelId="{52A89887-C317-4CF4-94DA-305530AF29B1}" type="presParOf" srcId="{3FB30607-A433-4233-B11D-B57072989AFD}" destId="{E4627BB5-B8B2-4788-88E9-7B827B1970E8}" srcOrd="1" destOrd="0" presId="urn:microsoft.com/office/officeart/2016/7/layout/LinearBlockProcessNumbered"/>
    <dgm:cxn modelId="{D5C7E115-8A61-42AB-B123-1889EB09F01B}" type="presParOf" srcId="{3FB30607-A433-4233-B11D-B57072989AFD}" destId="{8505E98F-8733-4044-A297-DCA54370C82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A7DCAA-6AED-4C80-BCEC-687BB668FA1F}"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6F9DAE03-6187-40C4-BF29-8A03701A728C}">
      <dgm:prSet/>
      <dgm:spPr/>
      <dgm:t>
        <a:bodyPr/>
        <a:lstStyle/>
        <a:p>
          <a:r>
            <a:rPr lang="fr-FR" err="1"/>
            <a:t>We</a:t>
          </a:r>
          <a:r>
            <a:rPr lang="fr-FR"/>
            <a:t> are </a:t>
          </a:r>
          <a:r>
            <a:rPr lang="fr-FR" err="1"/>
            <a:t>currently</a:t>
          </a:r>
          <a:r>
            <a:rPr lang="fr-FR"/>
            <a:t> </a:t>
          </a:r>
          <a:r>
            <a:rPr lang="fr-FR" err="1"/>
            <a:t>waiting</a:t>
          </a:r>
          <a:r>
            <a:rPr lang="fr-FR"/>
            <a:t> for an </a:t>
          </a:r>
          <a:r>
            <a:rPr lang="fr-FR" err="1"/>
            <a:t>evaluation</a:t>
          </a:r>
          <a:r>
            <a:rPr lang="fr-FR"/>
            <a:t> </a:t>
          </a:r>
          <a:r>
            <a:rPr lang="fr-FR" err="1"/>
            <a:t>dataset</a:t>
          </a:r>
          <a:r>
            <a:rPr lang="fr-FR"/>
            <a:t> </a:t>
          </a:r>
          <a:r>
            <a:rPr lang="fr-FR" err="1"/>
            <a:t>from</a:t>
          </a:r>
          <a:r>
            <a:rPr lang="fr-FR"/>
            <a:t> Cegid to </a:t>
          </a:r>
          <a:r>
            <a:rPr lang="fr-FR" err="1"/>
            <a:t>assess</a:t>
          </a:r>
          <a:r>
            <a:rPr lang="fr-FR"/>
            <a:t> the first phase </a:t>
          </a:r>
          <a:r>
            <a:rPr lang="fr-FR" err="1"/>
            <a:t>with</a:t>
          </a:r>
          <a:r>
            <a:rPr lang="fr-FR"/>
            <a:t> </a:t>
          </a:r>
          <a:r>
            <a:rPr lang="fr-FR" err="1"/>
            <a:t>both</a:t>
          </a:r>
          <a:r>
            <a:rPr lang="fr-FR"/>
            <a:t> public and Cegid </a:t>
          </a:r>
          <a:r>
            <a:rPr lang="fr-FR" err="1"/>
            <a:t>knowledge</a:t>
          </a:r>
          <a:r>
            <a:rPr lang="fr-FR"/>
            <a:t> bases. </a:t>
          </a:r>
          <a:endParaRPr lang="en-US"/>
        </a:p>
      </dgm:t>
    </dgm:pt>
    <dgm:pt modelId="{79B17726-EF62-4DED-B64D-E1D8A15BA135}" type="parTrans" cxnId="{9AEE8EF1-4E31-44CA-9D6F-571DFD7204B9}">
      <dgm:prSet/>
      <dgm:spPr/>
      <dgm:t>
        <a:bodyPr/>
        <a:lstStyle/>
        <a:p>
          <a:endParaRPr lang="en-US"/>
        </a:p>
      </dgm:t>
    </dgm:pt>
    <dgm:pt modelId="{32EB3BF1-3E8A-43D9-BE92-91DDC84C5CAC}" type="sibTrans" cxnId="{9AEE8EF1-4E31-44CA-9D6F-571DFD7204B9}">
      <dgm:prSet/>
      <dgm:spPr/>
      <dgm:t>
        <a:bodyPr/>
        <a:lstStyle/>
        <a:p>
          <a:endParaRPr lang="en-US"/>
        </a:p>
      </dgm:t>
    </dgm:pt>
    <dgm:pt modelId="{6BECCE5B-63E4-4D2A-A5B4-847DBB964153}">
      <dgm:prSet/>
      <dgm:spPr/>
      <dgm:t>
        <a:bodyPr/>
        <a:lstStyle/>
        <a:p>
          <a:r>
            <a:rPr lang="fr-FR">
              <a:latin typeface="Calibri Light" panose="020F0302020204030204"/>
            </a:rPr>
            <a:t>We</a:t>
          </a:r>
          <a:r>
            <a:rPr lang="fr-FR"/>
            <a:t> are in </a:t>
          </a:r>
          <a:r>
            <a:rPr lang="fr-FR" err="1"/>
            <a:t>need</a:t>
          </a:r>
          <a:r>
            <a:rPr lang="fr-FR"/>
            <a:t> of </a:t>
          </a:r>
          <a:r>
            <a:rPr lang="fr-FR" err="1"/>
            <a:t>samples</a:t>
          </a:r>
          <a:r>
            <a:rPr lang="fr-FR"/>
            <a:t> </a:t>
          </a:r>
          <a:r>
            <a:rPr lang="fr-FR" err="1"/>
            <a:t>from</a:t>
          </a:r>
          <a:r>
            <a:rPr lang="fr-FR"/>
            <a:t> at least </a:t>
          </a:r>
          <a:r>
            <a:rPr lang="fr-FR" err="1"/>
            <a:t>three</a:t>
          </a:r>
          <a:r>
            <a:rPr lang="fr-FR"/>
            <a:t> </a:t>
          </a:r>
          <a:r>
            <a:rPr lang="fr-FR" err="1"/>
            <a:t>different</a:t>
          </a:r>
          <a:r>
            <a:rPr lang="fr-FR"/>
            <a:t> clients' documents to test the multi-</a:t>
          </a:r>
          <a:r>
            <a:rPr lang="fr-FR" err="1"/>
            <a:t>tenancy</a:t>
          </a:r>
          <a:r>
            <a:rPr lang="fr-FR"/>
            <a:t> </a:t>
          </a:r>
          <a:r>
            <a:rPr lang="fr-FR" err="1"/>
            <a:t>approach</a:t>
          </a:r>
          <a:r>
            <a:rPr lang="fr-FR"/>
            <a:t> on real-world </a:t>
          </a:r>
          <a:r>
            <a:rPr lang="fr-FR" err="1"/>
            <a:t>datasets</a:t>
          </a:r>
          <a:r>
            <a:rPr lang="fr-FR"/>
            <a:t>.</a:t>
          </a:r>
          <a:endParaRPr lang="en-US"/>
        </a:p>
      </dgm:t>
    </dgm:pt>
    <dgm:pt modelId="{77752128-A3B5-4C86-986B-54098F457460}" type="parTrans" cxnId="{6730A308-27F2-4CBA-9579-3890ECD78FEE}">
      <dgm:prSet/>
      <dgm:spPr/>
      <dgm:t>
        <a:bodyPr/>
        <a:lstStyle/>
        <a:p>
          <a:endParaRPr lang="en-US"/>
        </a:p>
      </dgm:t>
    </dgm:pt>
    <dgm:pt modelId="{2D49D5D4-F775-4900-8D48-5EAB1B19E333}" type="sibTrans" cxnId="{6730A308-27F2-4CBA-9579-3890ECD78FEE}">
      <dgm:prSet/>
      <dgm:spPr/>
      <dgm:t>
        <a:bodyPr/>
        <a:lstStyle/>
        <a:p>
          <a:endParaRPr lang="en-US"/>
        </a:p>
      </dgm:t>
    </dgm:pt>
    <dgm:pt modelId="{F7B5879A-A13F-479B-A36A-2EB989AEA8B2}" type="pres">
      <dgm:prSet presAssocID="{7CA7DCAA-6AED-4C80-BCEC-687BB668FA1F}" presName="root" presStyleCnt="0">
        <dgm:presLayoutVars>
          <dgm:dir/>
          <dgm:resizeHandles val="exact"/>
        </dgm:presLayoutVars>
      </dgm:prSet>
      <dgm:spPr/>
    </dgm:pt>
    <dgm:pt modelId="{21E67852-17E6-46BA-A06D-97D7FD39854B}" type="pres">
      <dgm:prSet presAssocID="{6F9DAE03-6187-40C4-BF29-8A03701A728C}" presName="compNode" presStyleCnt="0"/>
      <dgm:spPr/>
    </dgm:pt>
    <dgm:pt modelId="{C2D2BE8B-09CF-4C1A-92C7-2CD1CAA1C603}" type="pres">
      <dgm:prSet presAssocID="{6F9DAE03-6187-40C4-BF29-8A03701A728C}" presName="bgRect" presStyleLbl="bgShp" presStyleIdx="0" presStyleCnt="2"/>
      <dgm:spPr/>
    </dgm:pt>
    <dgm:pt modelId="{B0FA93F8-B318-40D2-9C96-7767280335FE}" type="pres">
      <dgm:prSet presAssocID="{6F9DAE03-6187-40C4-BF29-8A03701A72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e de données"/>
        </a:ext>
      </dgm:extLst>
    </dgm:pt>
    <dgm:pt modelId="{5CCD6962-3071-41F5-B650-EDB42A1118A0}" type="pres">
      <dgm:prSet presAssocID="{6F9DAE03-6187-40C4-BF29-8A03701A728C}" presName="spaceRect" presStyleCnt="0"/>
      <dgm:spPr/>
    </dgm:pt>
    <dgm:pt modelId="{596C4B95-4DB6-4A0B-9A2D-37A6A425DFB3}" type="pres">
      <dgm:prSet presAssocID="{6F9DAE03-6187-40C4-BF29-8A03701A728C}" presName="parTx" presStyleLbl="revTx" presStyleIdx="0" presStyleCnt="2">
        <dgm:presLayoutVars>
          <dgm:chMax val="0"/>
          <dgm:chPref val="0"/>
        </dgm:presLayoutVars>
      </dgm:prSet>
      <dgm:spPr/>
    </dgm:pt>
    <dgm:pt modelId="{0B30CB3B-0E6D-4411-B3F3-DB2CC824A158}" type="pres">
      <dgm:prSet presAssocID="{32EB3BF1-3E8A-43D9-BE92-91DDC84C5CAC}" presName="sibTrans" presStyleCnt="0"/>
      <dgm:spPr/>
    </dgm:pt>
    <dgm:pt modelId="{61F9A5A2-78C1-4B86-8F2A-BF6D3ACC3078}" type="pres">
      <dgm:prSet presAssocID="{6BECCE5B-63E4-4D2A-A5B4-847DBB964153}" presName="compNode" presStyleCnt="0"/>
      <dgm:spPr/>
    </dgm:pt>
    <dgm:pt modelId="{15C518A7-C2AC-4BF5-89FC-78F57D53B58B}" type="pres">
      <dgm:prSet presAssocID="{6BECCE5B-63E4-4D2A-A5B4-847DBB964153}" presName="bgRect" presStyleLbl="bgShp" presStyleIdx="1" presStyleCnt="2"/>
      <dgm:spPr/>
    </dgm:pt>
    <dgm:pt modelId="{1A39078C-79EF-4A98-BC0A-E1D50F4D5840}" type="pres">
      <dgm:prSet presAssocID="{6BECCE5B-63E4-4D2A-A5B4-847DBB9641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9CBA1501-6A9A-4593-94DD-4555153BC40E}" type="pres">
      <dgm:prSet presAssocID="{6BECCE5B-63E4-4D2A-A5B4-847DBB964153}" presName="spaceRect" presStyleCnt="0"/>
      <dgm:spPr/>
    </dgm:pt>
    <dgm:pt modelId="{F6CC40C7-4763-4EFD-A986-DF85782205BF}" type="pres">
      <dgm:prSet presAssocID="{6BECCE5B-63E4-4D2A-A5B4-847DBB964153}" presName="parTx" presStyleLbl="revTx" presStyleIdx="1" presStyleCnt="2">
        <dgm:presLayoutVars>
          <dgm:chMax val="0"/>
          <dgm:chPref val="0"/>
        </dgm:presLayoutVars>
      </dgm:prSet>
      <dgm:spPr/>
    </dgm:pt>
  </dgm:ptLst>
  <dgm:cxnLst>
    <dgm:cxn modelId="{6730A308-27F2-4CBA-9579-3890ECD78FEE}" srcId="{7CA7DCAA-6AED-4C80-BCEC-687BB668FA1F}" destId="{6BECCE5B-63E4-4D2A-A5B4-847DBB964153}" srcOrd="1" destOrd="0" parTransId="{77752128-A3B5-4C86-986B-54098F457460}" sibTransId="{2D49D5D4-F775-4900-8D48-5EAB1B19E333}"/>
    <dgm:cxn modelId="{1FDD9F3E-0127-40EA-BBEE-31BC12C42FB9}" type="presOf" srcId="{6BECCE5B-63E4-4D2A-A5B4-847DBB964153}" destId="{F6CC40C7-4763-4EFD-A986-DF85782205BF}" srcOrd="0" destOrd="0" presId="urn:microsoft.com/office/officeart/2018/2/layout/IconVerticalSolidList"/>
    <dgm:cxn modelId="{2AFEC047-8FEF-4CFF-B512-BE42599E836B}" type="presOf" srcId="{6F9DAE03-6187-40C4-BF29-8A03701A728C}" destId="{596C4B95-4DB6-4A0B-9A2D-37A6A425DFB3}" srcOrd="0" destOrd="0" presId="urn:microsoft.com/office/officeart/2018/2/layout/IconVerticalSolidList"/>
    <dgm:cxn modelId="{88DF1086-9131-4CD0-8F01-0F5B2A400C42}" type="presOf" srcId="{7CA7DCAA-6AED-4C80-BCEC-687BB668FA1F}" destId="{F7B5879A-A13F-479B-A36A-2EB989AEA8B2}" srcOrd="0" destOrd="0" presId="urn:microsoft.com/office/officeart/2018/2/layout/IconVerticalSolidList"/>
    <dgm:cxn modelId="{9AEE8EF1-4E31-44CA-9D6F-571DFD7204B9}" srcId="{7CA7DCAA-6AED-4C80-BCEC-687BB668FA1F}" destId="{6F9DAE03-6187-40C4-BF29-8A03701A728C}" srcOrd="0" destOrd="0" parTransId="{79B17726-EF62-4DED-B64D-E1D8A15BA135}" sibTransId="{32EB3BF1-3E8A-43D9-BE92-91DDC84C5CAC}"/>
    <dgm:cxn modelId="{821AFF23-B9C6-45E0-AE72-9E61CC7CB3AC}" type="presParOf" srcId="{F7B5879A-A13F-479B-A36A-2EB989AEA8B2}" destId="{21E67852-17E6-46BA-A06D-97D7FD39854B}" srcOrd="0" destOrd="0" presId="urn:microsoft.com/office/officeart/2018/2/layout/IconVerticalSolidList"/>
    <dgm:cxn modelId="{971C07D0-AA93-4A48-B774-FCF23EA3FB4B}" type="presParOf" srcId="{21E67852-17E6-46BA-A06D-97D7FD39854B}" destId="{C2D2BE8B-09CF-4C1A-92C7-2CD1CAA1C603}" srcOrd="0" destOrd="0" presId="urn:microsoft.com/office/officeart/2018/2/layout/IconVerticalSolidList"/>
    <dgm:cxn modelId="{67E42F81-EE87-479F-8A0B-5BF480FF011A}" type="presParOf" srcId="{21E67852-17E6-46BA-A06D-97D7FD39854B}" destId="{B0FA93F8-B318-40D2-9C96-7767280335FE}" srcOrd="1" destOrd="0" presId="urn:microsoft.com/office/officeart/2018/2/layout/IconVerticalSolidList"/>
    <dgm:cxn modelId="{05DC6D0E-0D0E-44C6-ABC0-BCD0AD24F0B6}" type="presParOf" srcId="{21E67852-17E6-46BA-A06D-97D7FD39854B}" destId="{5CCD6962-3071-41F5-B650-EDB42A1118A0}" srcOrd="2" destOrd="0" presId="urn:microsoft.com/office/officeart/2018/2/layout/IconVerticalSolidList"/>
    <dgm:cxn modelId="{91F4F09F-BF96-45A1-88AD-9BFBD41E7ADE}" type="presParOf" srcId="{21E67852-17E6-46BA-A06D-97D7FD39854B}" destId="{596C4B95-4DB6-4A0B-9A2D-37A6A425DFB3}" srcOrd="3" destOrd="0" presId="urn:microsoft.com/office/officeart/2018/2/layout/IconVerticalSolidList"/>
    <dgm:cxn modelId="{45F39FE5-1E99-4F66-BCC5-6B5418D3B525}" type="presParOf" srcId="{F7B5879A-A13F-479B-A36A-2EB989AEA8B2}" destId="{0B30CB3B-0E6D-4411-B3F3-DB2CC824A158}" srcOrd="1" destOrd="0" presId="urn:microsoft.com/office/officeart/2018/2/layout/IconVerticalSolidList"/>
    <dgm:cxn modelId="{871C5DBE-6600-4425-A528-FEB05F1A5328}" type="presParOf" srcId="{F7B5879A-A13F-479B-A36A-2EB989AEA8B2}" destId="{61F9A5A2-78C1-4B86-8F2A-BF6D3ACC3078}" srcOrd="2" destOrd="0" presId="urn:microsoft.com/office/officeart/2018/2/layout/IconVerticalSolidList"/>
    <dgm:cxn modelId="{05D0EF3B-DAB1-449D-866F-440B15371318}" type="presParOf" srcId="{61F9A5A2-78C1-4B86-8F2A-BF6D3ACC3078}" destId="{15C518A7-C2AC-4BF5-89FC-78F57D53B58B}" srcOrd="0" destOrd="0" presId="urn:microsoft.com/office/officeart/2018/2/layout/IconVerticalSolidList"/>
    <dgm:cxn modelId="{D0D411C1-6AEF-4D60-A44E-0CBBF6CE6D96}" type="presParOf" srcId="{61F9A5A2-78C1-4B86-8F2A-BF6D3ACC3078}" destId="{1A39078C-79EF-4A98-BC0A-E1D50F4D5840}" srcOrd="1" destOrd="0" presId="urn:microsoft.com/office/officeart/2018/2/layout/IconVerticalSolidList"/>
    <dgm:cxn modelId="{752AD51D-BA31-40F9-A047-8749B46737C6}" type="presParOf" srcId="{61F9A5A2-78C1-4B86-8F2A-BF6D3ACC3078}" destId="{9CBA1501-6A9A-4593-94DD-4555153BC40E}" srcOrd="2" destOrd="0" presId="urn:microsoft.com/office/officeart/2018/2/layout/IconVerticalSolidList"/>
    <dgm:cxn modelId="{7E638929-73D1-4916-A613-FAFEE2783700}" type="presParOf" srcId="{61F9A5A2-78C1-4B86-8F2A-BF6D3ACC3078}" destId="{F6CC40C7-4763-4EFD-A986-DF85782205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D2CC-7BCE-4447-9815-E7529D1F2459}">
      <dsp:nvSpPr>
        <dsp:cNvPr id="0" name=""/>
        <dsp:cNvSpPr/>
      </dsp:nvSpPr>
      <dsp:spPr>
        <a:xfrm>
          <a:off x="0" y="48930"/>
          <a:ext cx="5927878" cy="791505"/>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fr-FR" sz="3300" kern="1200"/>
            <a:t>Project </a:t>
          </a:r>
          <a:r>
            <a:rPr lang="fr-FR" sz="3300" kern="1200" err="1">
              <a:latin typeface="Calibri Light" panose="020F0302020204030204"/>
            </a:rPr>
            <a:t>overview</a:t>
          </a:r>
          <a:endParaRPr lang="fr-FR" sz="3300" kern="1200"/>
        </a:p>
      </dsp:txBody>
      <dsp:txXfrm>
        <a:off x="38638" y="87568"/>
        <a:ext cx="5850602" cy="714229"/>
      </dsp:txXfrm>
    </dsp:sp>
    <dsp:sp modelId="{98B41FF7-FD98-45C1-A3CE-3DF47E0A2DE1}">
      <dsp:nvSpPr>
        <dsp:cNvPr id="0" name=""/>
        <dsp:cNvSpPr/>
      </dsp:nvSpPr>
      <dsp:spPr>
        <a:xfrm>
          <a:off x="0" y="935475"/>
          <a:ext cx="5927878" cy="791505"/>
        </a:xfrm>
        <a:prstGeom prst="roundRect">
          <a:avLst/>
        </a:prstGeom>
        <a:solidFill>
          <a:schemeClr val="accent6">
            <a:shade val="80000"/>
            <a:hueOff val="107093"/>
            <a:satOff val="-4303"/>
            <a:lumOff val="9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fr-FR" sz="3300" kern="1200" err="1">
              <a:latin typeface="Calibri Light" panose="020F0302020204030204"/>
            </a:rPr>
            <a:t>Assess</a:t>
          </a:r>
          <a:r>
            <a:rPr lang="fr-FR" sz="3300" kern="1200">
              <a:latin typeface="Calibri Light" panose="020F0302020204030204"/>
            </a:rPr>
            <a:t> phase</a:t>
          </a:r>
        </a:p>
      </dsp:txBody>
      <dsp:txXfrm>
        <a:off x="38638" y="974113"/>
        <a:ext cx="5850602" cy="714229"/>
      </dsp:txXfrm>
    </dsp:sp>
    <dsp:sp modelId="{BE96701C-82F1-4B96-AC5C-2F4ED59DCA61}">
      <dsp:nvSpPr>
        <dsp:cNvPr id="0" name=""/>
        <dsp:cNvSpPr/>
      </dsp:nvSpPr>
      <dsp:spPr>
        <a:xfrm>
          <a:off x="0" y="1822020"/>
          <a:ext cx="5927878" cy="791505"/>
        </a:xfrm>
        <a:prstGeom prst="roundRect">
          <a:avLst/>
        </a:prstGeom>
        <a:solidFill>
          <a:schemeClr val="accent6">
            <a:shade val="80000"/>
            <a:hueOff val="214187"/>
            <a:satOff val="-8606"/>
            <a:lumOff val="18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fr-FR" sz="3300" kern="1200" err="1">
              <a:latin typeface="Calibri Light" panose="020F0302020204030204"/>
            </a:rPr>
            <a:t>Migrate</a:t>
          </a:r>
          <a:r>
            <a:rPr lang="fr-FR" sz="3300" kern="1200">
              <a:latin typeface="Calibri Light" panose="020F0302020204030204"/>
            </a:rPr>
            <a:t> and </a:t>
          </a:r>
          <a:r>
            <a:rPr lang="fr-FR" sz="3300" kern="1200" err="1">
              <a:latin typeface="Calibri Light" panose="020F0302020204030204"/>
            </a:rPr>
            <a:t>modernize</a:t>
          </a:r>
          <a:r>
            <a:rPr lang="fr-FR" sz="3300" kern="1200">
              <a:latin typeface="Calibri Light" panose="020F0302020204030204"/>
            </a:rPr>
            <a:t> phase</a:t>
          </a:r>
          <a:endParaRPr lang="fr-FR" sz="3300" kern="1200"/>
        </a:p>
      </dsp:txBody>
      <dsp:txXfrm>
        <a:off x="38638" y="1860658"/>
        <a:ext cx="5850602" cy="714229"/>
      </dsp:txXfrm>
    </dsp:sp>
    <dsp:sp modelId="{647558E4-D1F0-4485-B310-35DE714A66DF}">
      <dsp:nvSpPr>
        <dsp:cNvPr id="0" name=""/>
        <dsp:cNvSpPr/>
      </dsp:nvSpPr>
      <dsp:spPr>
        <a:xfrm>
          <a:off x="0" y="2613525"/>
          <a:ext cx="5927878"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10" tIns="41910" rIns="234696" bIns="41910" numCol="1" spcCol="1270" anchor="t" anchorCtr="0">
          <a:noAutofit/>
        </a:bodyPr>
        <a:lstStyle/>
        <a:p>
          <a:pPr marL="228600" lvl="1" indent="-228600" algn="l" defTabSz="1155700" rtl="0">
            <a:lnSpc>
              <a:spcPct val="90000"/>
            </a:lnSpc>
            <a:spcBef>
              <a:spcPct val="0"/>
            </a:spcBef>
            <a:spcAft>
              <a:spcPct val="20000"/>
            </a:spcAft>
            <a:buChar char="•"/>
          </a:pPr>
          <a:r>
            <a:rPr lang="fr-FR" sz="2600" kern="1200">
              <a:latin typeface="Calibri Light" panose="020F0302020204030204"/>
            </a:rPr>
            <a:t>Public RAG solution</a:t>
          </a:r>
          <a:endParaRPr lang="fr-FR" sz="2600" kern="1200"/>
        </a:p>
        <a:p>
          <a:pPr marL="228600" lvl="1" indent="-228600" algn="l" defTabSz="1155700" rtl="0">
            <a:lnSpc>
              <a:spcPct val="90000"/>
            </a:lnSpc>
            <a:spcBef>
              <a:spcPct val="0"/>
            </a:spcBef>
            <a:spcAft>
              <a:spcPct val="20000"/>
            </a:spcAft>
            <a:buChar char="•"/>
          </a:pPr>
          <a:r>
            <a:rPr lang="fr-FR" sz="2600" kern="1200">
              <a:latin typeface="Calibri Light" panose="020F0302020204030204"/>
            </a:rPr>
            <a:t>Multi-tenancy</a:t>
          </a:r>
          <a:endParaRPr lang="fr-FR" sz="2600" kern="1200"/>
        </a:p>
      </dsp:txBody>
      <dsp:txXfrm>
        <a:off x="0" y="2613525"/>
        <a:ext cx="5927878" cy="905107"/>
      </dsp:txXfrm>
    </dsp:sp>
    <dsp:sp modelId="{5CE3334E-A8F4-492C-B736-961441284CB7}">
      <dsp:nvSpPr>
        <dsp:cNvPr id="0" name=""/>
        <dsp:cNvSpPr/>
      </dsp:nvSpPr>
      <dsp:spPr>
        <a:xfrm>
          <a:off x="0" y="3518632"/>
          <a:ext cx="5927878" cy="791505"/>
        </a:xfrm>
        <a:prstGeom prst="roundRect">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fr-FR" sz="3300" kern="1200">
              <a:latin typeface="Calibri Light" panose="020F0302020204030204"/>
            </a:rPr>
            <a:t>Next steps</a:t>
          </a:r>
          <a:endParaRPr lang="fr-FR" sz="3300" kern="1200"/>
        </a:p>
      </dsp:txBody>
      <dsp:txXfrm>
        <a:off x="38638" y="3557270"/>
        <a:ext cx="5850602"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BABAA-26C2-42B2-8D33-B733881E23F1}">
      <dsp:nvSpPr>
        <dsp:cNvPr id="0" name=""/>
        <dsp:cNvSpPr/>
      </dsp:nvSpPr>
      <dsp:spPr>
        <a:xfrm>
          <a:off x="895" y="0"/>
          <a:ext cx="3626216" cy="4205788"/>
        </a:xfrm>
        <a:prstGeom prst="rect">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190" tIns="0" rIns="358190" bIns="330200" numCol="1" spcCol="1270" anchor="t" anchorCtr="0">
          <a:noAutofit/>
        </a:bodyPr>
        <a:lstStyle/>
        <a:p>
          <a:pPr marL="0" lvl="0" indent="0" algn="l" defTabSz="844550" rtl="0">
            <a:lnSpc>
              <a:spcPct val="90000"/>
            </a:lnSpc>
            <a:spcBef>
              <a:spcPct val="0"/>
            </a:spcBef>
            <a:spcAft>
              <a:spcPct val="35000"/>
            </a:spcAft>
            <a:buNone/>
          </a:pPr>
          <a:r>
            <a:rPr lang="fr-FR" sz="1900" b="1" u="sng" kern="1200"/>
            <a:t>Multi-</a:t>
          </a:r>
          <a:r>
            <a:rPr lang="fr-FR" sz="1900" b="1" u="sng" kern="1200" err="1"/>
            <a:t>Tenancy</a:t>
          </a:r>
          <a:r>
            <a:rPr lang="fr-FR" sz="1900" b="1" u="sng" kern="1200"/>
            <a:t> </a:t>
          </a:r>
          <a:r>
            <a:rPr lang="fr-FR" sz="1900" b="1" u="sng" kern="1200" err="1"/>
            <a:t>with</a:t>
          </a:r>
          <a:r>
            <a:rPr lang="fr-FR" sz="1900" b="1" u="sng" kern="1200"/>
            <a:t> </a:t>
          </a:r>
          <a:r>
            <a:rPr lang="fr-FR" sz="1900" b="1" u="sng" kern="1200" err="1"/>
            <a:t>Opensearch</a:t>
          </a:r>
          <a:r>
            <a:rPr lang="fr-FR" sz="1900" b="1" u="sng" kern="1200"/>
            <a:t>:</a:t>
          </a:r>
          <a:r>
            <a:rPr lang="fr-FR" sz="1900" kern="1200">
              <a:latin typeface="Calibri Light" panose="020F0302020204030204"/>
            </a:rPr>
            <a:t> </a:t>
          </a:r>
          <a:r>
            <a:rPr lang="fr-FR" sz="1900" b="0" kern="1200" err="1"/>
            <a:t>Assigning</a:t>
          </a:r>
          <a:r>
            <a:rPr lang="fr-FR" sz="1900" b="0" kern="1200"/>
            <a:t> one index to </a:t>
          </a:r>
          <a:r>
            <a:rPr lang="fr-FR" sz="1900" b="0" kern="1200" err="1"/>
            <a:t>each</a:t>
          </a:r>
          <a:r>
            <a:rPr lang="fr-FR" sz="1900" b="0" kern="1200"/>
            <a:t> client, </a:t>
          </a:r>
          <a:r>
            <a:rPr lang="fr-FR" sz="1900" b="0" kern="1200" err="1"/>
            <a:t>though</a:t>
          </a:r>
          <a:r>
            <a:rPr lang="fr-FR" sz="1900" b="0" kern="1200"/>
            <a:t> </a:t>
          </a:r>
          <a:r>
            <a:rPr lang="fr-FR" sz="1900" b="0" kern="1200" err="1"/>
            <a:t>with</a:t>
          </a:r>
          <a:r>
            <a:rPr lang="fr-FR" sz="1900" b="0" kern="1200"/>
            <a:t> more </a:t>
          </a:r>
          <a:r>
            <a:rPr lang="fr-FR" sz="1900" b="0" kern="1200" err="1"/>
            <a:t>steps</a:t>
          </a:r>
          <a:r>
            <a:rPr lang="fr-FR" sz="1900" b="0" kern="1200"/>
            <a:t> </a:t>
          </a:r>
          <a:r>
            <a:rPr lang="fr-FR" sz="1900" b="0" kern="1200" err="1"/>
            <a:t>required</a:t>
          </a:r>
          <a:r>
            <a:rPr lang="fr-FR" sz="1900" b="0" kern="1200"/>
            <a:t> for data </a:t>
          </a:r>
          <a:r>
            <a:rPr lang="fr-FR" sz="1900" b="0" kern="1200" err="1"/>
            <a:t>crawling</a:t>
          </a:r>
          <a:r>
            <a:rPr lang="fr-FR" sz="1900" b="0" kern="1200"/>
            <a:t> and </a:t>
          </a:r>
          <a:r>
            <a:rPr lang="fr-FR" sz="1900" b="0" kern="1200" err="1"/>
            <a:t>preparation</a:t>
          </a:r>
          <a:r>
            <a:rPr lang="fr-FR" sz="1900" b="0" kern="1200"/>
            <a:t>. For </a:t>
          </a:r>
          <a:r>
            <a:rPr lang="fr-FR" sz="1900" b="0" kern="1200" err="1"/>
            <a:t>this</a:t>
          </a:r>
          <a:r>
            <a:rPr lang="fr-FR" sz="1900" b="0" kern="1200"/>
            <a:t> </a:t>
          </a:r>
          <a:r>
            <a:rPr lang="fr-FR" sz="1900" b="0" kern="1200" err="1"/>
            <a:t>approach</a:t>
          </a:r>
          <a:r>
            <a:rPr lang="fr-FR" sz="1900" b="0" kern="1200"/>
            <a:t>, </a:t>
          </a:r>
          <a:r>
            <a:rPr lang="fr-FR" sz="1900" b="0" kern="1200" err="1"/>
            <a:t>we</a:t>
          </a:r>
          <a:r>
            <a:rPr lang="fr-FR" sz="1900" b="0" kern="1200"/>
            <a:t> are </a:t>
          </a:r>
          <a:r>
            <a:rPr lang="fr-FR" sz="1900" b="0" kern="1200" err="1"/>
            <a:t>limited</a:t>
          </a:r>
          <a:r>
            <a:rPr lang="fr-FR" sz="1900" b="0" kern="1200"/>
            <a:t> to 20 indexes per </a:t>
          </a:r>
          <a:r>
            <a:rPr lang="fr-FR" sz="1900" b="0" kern="1200" err="1"/>
            <a:t>region</a:t>
          </a:r>
          <a:endParaRPr lang="en-US" sz="1900" b="0" kern="1200">
            <a:latin typeface="Calibri Light" panose="020F0302020204030204"/>
          </a:endParaRPr>
        </a:p>
      </dsp:txBody>
      <dsp:txXfrm>
        <a:off x="895" y="1682315"/>
        <a:ext cx="3626216" cy="2523472"/>
      </dsp:txXfrm>
    </dsp:sp>
    <dsp:sp modelId="{5D9C6082-C346-4111-A3A3-9732BABB6665}">
      <dsp:nvSpPr>
        <dsp:cNvPr id="0" name=""/>
        <dsp:cNvSpPr/>
      </dsp:nvSpPr>
      <dsp:spPr>
        <a:xfrm>
          <a:off x="895" y="0"/>
          <a:ext cx="3626216" cy="16823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8190" tIns="165100" rIns="35819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95" y="0"/>
        <a:ext cx="3626216" cy="1682315"/>
      </dsp:txXfrm>
    </dsp:sp>
    <dsp:sp modelId="{9BC87856-74E1-43E5-ABE2-0E3DD77B2C80}">
      <dsp:nvSpPr>
        <dsp:cNvPr id="0" name=""/>
        <dsp:cNvSpPr/>
      </dsp:nvSpPr>
      <dsp:spPr>
        <a:xfrm>
          <a:off x="3917209" y="0"/>
          <a:ext cx="3626216" cy="4205788"/>
        </a:xfrm>
        <a:prstGeom prst="rect">
          <a:avLst/>
        </a:prstGeom>
        <a:solidFill>
          <a:schemeClr val="accent6">
            <a:shade val="50000"/>
            <a:hueOff val="245616"/>
            <a:satOff val="-10737"/>
            <a:lumOff val="29307"/>
            <a:alphaOff val="0"/>
          </a:schemeClr>
        </a:solidFill>
        <a:ln w="12700" cap="flat" cmpd="sng" algn="ctr">
          <a:solidFill>
            <a:schemeClr val="accent6">
              <a:shade val="50000"/>
              <a:hueOff val="245616"/>
              <a:satOff val="-10737"/>
              <a:lumOff val="29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190" tIns="0" rIns="358190" bIns="330200" numCol="1" spcCol="1270" anchor="t" anchorCtr="0">
          <a:noAutofit/>
        </a:bodyPr>
        <a:lstStyle/>
        <a:p>
          <a:pPr marL="0" lvl="0" indent="0" algn="l" defTabSz="844550">
            <a:lnSpc>
              <a:spcPct val="90000"/>
            </a:lnSpc>
            <a:spcBef>
              <a:spcPct val="0"/>
            </a:spcBef>
            <a:spcAft>
              <a:spcPct val="35000"/>
            </a:spcAft>
            <a:buNone/>
          </a:pPr>
          <a:r>
            <a:rPr lang="fr-FR" sz="1900" b="1" u="sng" kern="1200"/>
            <a:t>Multi-</a:t>
          </a:r>
          <a:r>
            <a:rPr lang="fr-FR" sz="1900" b="1" u="sng" kern="1200" err="1"/>
            <a:t>Tenancy</a:t>
          </a:r>
          <a:r>
            <a:rPr lang="fr-FR" sz="1900" b="1" u="sng" kern="1200"/>
            <a:t> </a:t>
          </a:r>
          <a:r>
            <a:rPr lang="fr-FR" sz="1900" b="1" u="sng" kern="1200" err="1"/>
            <a:t>with</a:t>
          </a:r>
          <a:r>
            <a:rPr lang="fr-FR" sz="1900" b="1" u="sng" kern="1200"/>
            <a:t> </a:t>
          </a:r>
          <a:r>
            <a:rPr lang="fr-FR" sz="1900" b="1" u="sng" kern="1200" err="1"/>
            <a:t>Kendra</a:t>
          </a:r>
          <a:r>
            <a:rPr lang="fr-FR" sz="1900" b="1" u="sng" kern="1200"/>
            <a:t> (Index Technique): </a:t>
          </a:r>
          <a:r>
            <a:rPr lang="fr-FR" sz="1900" b="0" kern="1200" err="1"/>
            <a:t>Assigning</a:t>
          </a:r>
          <a:r>
            <a:rPr lang="fr-FR" sz="1900" b="0" kern="1200"/>
            <a:t> one index to </a:t>
          </a:r>
          <a:r>
            <a:rPr lang="fr-FR" sz="1900" b="0" kern="1200" err="1"/>
            <a:t>each</a:t>
          </a:r>
          <a:r>
            <a:rPr lang="fr-FR" sz="1900" b="0" kern="1200"/>
            <a:t> client, a </a:t>
          </a:r>
          <a:r>
            <a:rPr lang="fr-FR" sz="1900" b="0" kern="1200" err="1"/>
            <a:t>simpler</a:t>
          </a:r>
          <a:r>
            <a:rPr lang="fr-FR" sz="1900" b="0" kern="1200"/>
            <a:t> </a:t>
          </a:r>
          <a:r>
            <a:rPr lang="fr-FR" sz="1900" b="0" kern="1200" err="1"/>
            <a:t>method</a:t>
          </a:r>
          <a:r>
            <a:rPr lang="fr-FR" sz="1900" b="0" kern="1200"/>
            <a:t> for multi-</a:t>
          </a:r>
          <a:r>
            <a:rPr lang="fr-FR" sz="1900" b="0" kern="1200" err="1"/>
            <a:t>tenancy</a:t>
          </a:r>
          <a:r>
            <a:rPr lang="fr-FR" sz="1900" b="0" kern="1200"/>
            <a:t> </a:t>
          </a:r>
          <a:r>
            <a:rPr lang="fr-FR" sz="1900" b="0" kern="1200" err="1"/>
            <a:t>with</a:t>
          </a:r>
          <a:r>
            <a:rPr lang="fr-FR" sz="1900" b="0" kern="1200"/>
            <a:t> </a:t>
          </a:r>
          <a:r>
            <a:rPr lang="fr-FR" sz="1900" b="0" kern="1200" err="1"/>
            <a:t>Kendra</a:t>
          </a:r>
          <a:r>
            <a:rPr lang="fr-FR" sz="1900" b="0" kern="1200"/>
            <a:t>, </a:t>
          </a:r>
          <a:r>
            <a:rPr lang="fr-FR" sz="1900" b="0" kern="1200" err="1"/>
            <a:t>limited</a:t>
          </a:r>
          <a:r>
            <a:rPr lang="fr-FR" sz="1900" b="0" kern="1200"/>
            <a:t> to 5 indexes per </a:t>
          </a:r>
          <a:r>
            <a:rPr lang="fr-FR" sz="1900" b="0" kern="1200" err="1"/>
            <a:t>region</a:t>
          </a:r>
          <a:r>
            <a:rPr lang="fr-FR" sz="1900" b="0" kern="1200"/>
            <a:t>.</a:t>
          </a:r>
          <a:endParaRPr lang="en-US" sz="1900" b="0" kern="1200"/>
        </a:p>
      </dsp:txBody>
      <dsp:txXfrm>
        <a:off x="3917209" y="1682315"/>
        <a:ext cx="3626216" cy="2523472"/>
      </dsp:txXfrm>
    </dsp:sp>
    <dsp:sp modelId="{9849E57D-CF8C-4267-91F6-0AC79023D901}">
      <dsp:nvSpPr>
        <dsp:cNvPr id="0" name=""/>
        <dsp:cNvSpPr/>
      </dsp:nvSpPr>
      <dsp:spPr>
        <a:xfrm>
          <a:off x="3917209" y="0"/>
          <a:ext cx="3626216" cy="16823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8190" tIns="165100" rIns="35819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917209" y="0"/>
        <a:ext cx="3626216" cy="1682315"/>
      </dsp:txXfrm>
    </dsp:sp>
    <dsp:sp modelId="{1BFA127F-AB32-44A1-AE9C-015CCB6C2082}">
      <dsp:nvSpPr>
        <dsp:cNvPr id="0" name=""/>
        <dsp:cNvSpPr/>
      </dsp:nvSpPr>
      <dsp:spPr>
        <a:xfrm>
          <a:off x="7833523" y="0"/>
          <a:ext cx="3626216" cy="4205788"/>
        </a:xfrm>
        <a:prstGeom prst="rect">
          <a:avLst/>
        </a:prstGeom>
        <a:solidFill>
          <a:schemeClr val="accent6">
            <a:shade val="50000"/>
            <a:hueOff val="245616"/>
            <a:satOff val="-10737"/>
            <a:lumOff val="29307"/>
            <a:alphaOff val="0"/>
          </a:schemeClr>
        </a:solidFill>
        <a:ln w="12700" cap="flat" cmpd="sng" algn="ctr">
          <a:solidFill>
            <a:schemeClr val="accent6">
              <a:shade val="50000"/>
              <a:hueOff val="245616"/>
              <a:satOff val="-10737"/>
              <a:lumOff val="29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190" tIns="0" rIns="358190" bIns="330200" numCol="1" spcCol="1270" anchor="t" anchorCtr="0">
          <a:noAutofit/>
        </a:bodyPr>
        <a:lstStyle/>
        <a:p>
          <a:pPr marL="0" lvl="0" indent="0" algn="l" defTabSz="844550">
            <a:lnSpc>
              <a:spcPct val="90000"/>
            </a:lnSpc>
            <a:spcBef>
              <a:spcPct val="0"/>
            </a:spcBef>
            <a:spcAft>
              <a:spcPct val="35000"/>
            </a:spcAft>
            <a:buNone/>
          </a:pPr>
          <a:r>
            <a:rPr lang="fr-FR" sz="1900" b="1" u="sng" kern="1200"/>
            <a:t>Multi-</a:t>
          </a:r>
          <a:r>
            <a:rPr lang="fr-FR" sz="1900" b="1" u="sng" kern="1200" err="1"/>
            <a:t>Tenancy</a:t>
          </a:r>
          <a:r>
            <a:rPr lang="fr-FR" sz="1900" b="1" u="sng" kern="1200"/>
            <a:t> </a:t>
          </a:r>
          <a:r>
            <a:rPr lang="fr-FR" sz="1900" b="1" u="sng" kern="1200" err="1"/>
            <a:t>with</a:t>
          </a:r>
          <a:r>
            <a:rPr lang="fr-FR" sz="1900" b="1" u="sng" kern="1200"/>
            <a:t> </a:t>
          </a:r>
          <a:r>
            <a:rPr lang="fr-FR" sz="1900" b="1" u="sng" kern="1200" err="1"/>
            <a:t>Kendra</a:t>
          </a:r>
          <a:r>
            <a:rPr lang="fr-FR" sz="1900" b="1" u="sng" kern="1200"/>
            <a:t> (</a:t>
          </a:r>
          <a:r>
            <a:rPr lang="fr-FR" sz="1900" b="1" u="sng" kern="1200" err="1"/>
            <a:t>Filtering</a:t>
          </a:r>
          <a:r>
            <a:rPr lang="fr-FR" sz="1900" b="1" u="sng" kern="1200"/>
            <a:t> Technique):</a:t>
          </a:r>
          <a:r>
            <a:rPr lang="fr-FR" sz="1900" kern="1200"/>
            <a:t> </a:t>
          </a:r>
          <a:r>
            <a:rPr lang="fr-FR" sz="1900" b="0" kern="1200" err="1"/>
            <a:t>Utilizing</a:t>
          </a:r>
          <a:r>
            <a:rPr lang="fr-FR" sz="1900" b="0" kern="1200"/>
            <a:t> </a:t>
          </a:r>
          <a:r>
            <a:rPr lang="fr-FR" sz="1900" b="0" kern="1200" err="1"/>
            <a:t>facets</a:t>
          </a:r>
          <a:r>
            <a:rPr lang="fr-FR" sz="1900" b="0" kern="1200"/>
            <a:t> and </a:t>
          </a:r>
          <a:r>
            <a:rPr lang="fr-FR" sz="1900" b="0" kern="1200" err="1"/>
            <a:t>metadata</a:t>
          </a:r>
          <a:r>
            <a:rPr lang="fr-FR" sz="1900" b="0" kern="1200"/>
            <a:t> </a:t>
          </a:r>
          <a:r>
            <a:rPr lang="fr-FR" sz="1900" b="0" kern="1200" err="1"/>
            <a:t>filtering</a:t>
          </a:r>
          <a:r>
            <a:rPr lang="fr-FR" sz="1900" b="0" kern="1200"/>
            <a:t> to </a:t>
          </a:r>
          <a:r>
            <a:rPr lang="fr-FR" sz="1900" b="0" kern="1200" err="1"/>
            <a:t>handle</a:t>
          </a:r>
          <a:r>
            <a:rPr lang="fr-FR" sz="1900" b="0" kern="1200"/>
            <a:t> multi-</a:t>
          </a:r>
          <a:r>
            <a:rPr lang="fr-FR" sz="1900" b="0" kern="1200" err="1"/>
            <a:t>tenancy</a:t>
          </a:r>
          <a:r>
            <a:rPr lang="fr-FR" sz="1900" b="0" kern="1200"/>
            <a:t>, </a:t>
          </a:r>
          <a:r>
            <a:rPr lang="fr-FR" sz="1900" b="0" kern="1200" err="1"/>
            <a:t>allowing</a:t>
          </a:r>
          <a:r>
            <a:rPr lang="fr-FR" sz="1900" b="0" kern="1200"/>
            <a:t> </a:t>
          </a:r>
          <a:r>
            <a:rPr lang="fr-FR" sz="1900" b="0" kern="1200" err="1"/>
            <a:t>integration</a:t>
          </a:r>
          <a:r>
            <a:rPr lang="fr-FR" sz="1900" b="0" kern="1200"/>
            <a:t> of </a:t>
          </a:r>
          <a:r>
            <a:rPr lang="fr-FR" sz="1900" b="0" kern="1200" err="1"/>
            <a:t>private</a:t>
          </a:r>
          <a:r>
            <a:rPr lang="fr-FR" sz="1900" b="0" kern="1200"/>
            <a:t> </a:t>
          </a:r>
          <a:r>
            <a:rPr lang="fr-FR" sz="1900" b="0" kern="1200" err="1"/>
            <a:t>knowledge</a:t>
          </a:r>
          <a:r>
            <a:rPr lang="fr-FR" sz="1900" b="0" kern="1200"/>
            <a:t> bases</a:t>
          </a:r>
          <a:endParaRPr lang="en-US" sz="1900" b="0" kern="1200"/>
        </a:p>
      </dsp:txBody>
      <dsp:txXfrm>
        <a:off x="7833523" y="1682315"/>
        <a:ext cx="3626216" cy="2523472"/>
      </dsp:txXfrm>
    </dsp:sp>
    <dsp:sp modelId="{E4627BB5-B8B2-4788-88E9-7B827B1970E8}">
      <dsp:nvSpPr>
        <dsp:cNvPr id="0" name=""/>
        <dsp:cNvSpPr/>
      </dsp:nvSpPr>
      <dsp:spPr>
        <a:xfrm>
          <a:off x="7833523" y="0"/>
          <a:ext cx="3626216" cy="16823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8190" tIns="165100" rIns="358190"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833523" y="0"/>
        <a:ext cx="3626216" cy="16823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2BE8B-09CF-4C1A-92C7-2CD1CAA1C603}">
      <dsp:nvSpPr>
        <dsp:cNvPr id="0" name=""/>
        <dsp:cNvSpPr/>
      </dsp:nvSpPr>
      <dsp:spPr>
        <a:xfrm>
          <a:off x="0" y="707092"/>
          <a:ext cx="10515600" cy="130540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A93F8-B318-40D2-9C96-7767280335F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C4B95-4DB6-4A0B-9A2D-37A6A425DFB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fr-FR" sz="2400" kern="1200" err="1"/>
            <a:t>We</a:t>
          </a:r>
          <a:r>
            <a:rPr lang="fr-FR" sz="2400" kern="1200"/>
            <a:t> are </a:t>
          </a:r>
          <a:r>
            <a:rPr lang="fr-FR" sz="2400" kern="1200" err="1"/>
            <a:t>currently</a:t>
          </a:r>
          <a:r>
            <a:rPr lang="fr-FR" sz="2400" kern="1200"/>
            <a:t> </a:t>
          </a:r>
          <a:r>
            <a:rPr lang="fr-FR" sz="2400" kern="1200" err="1"/>
            <a:t>waiting</a:t>
          </a:r>
          <a:r>
            <a:rPr lang="fr-FR" sz="2400" kern="1200"/>
            <a:t> for an </a:t>
          </a:r>
          <a:r>
            <a:rPr lang="fr-FR" sz="2400" kern="1200" err="1"/>
            <a:t>evaluation</a:t>
          </a:r>
          <a:r>
            <a:rPr lang="fr-FR" sz="2400" kern="1200"/>
            <a:t> </a:t>
          </a:r>
          <a:r>
            <a:rPr lang="fr-FR" sz="2400" kern="1200" err="1"/>
            <a:t>dataset</a:t>
          </a:r>
          <a:r>
            <a:rPr lang="fr-FR" sz="2400" kern="1200"/>
            <a:t> </a:t>
          </a:r>
          <a:r>
            <a:rPr lang="fr-FR" sz="2400" kern="1200" err="1"/>
            <a:t>from</a:t>
          </a:r>
          <a:r>
            <a:rPr lang="fr-FR" sz="2400" kern="1200"/>
            <a:t> Cegid to </a:t>
          </a:r>
          <a:r>
            <a:rPr lang="fr-FR" sz="2400" kern="1200" err="1"/>
            <a:t>assess</a:t>
          </a:r>
          <a:r>
            <a:rPr lang="fr-FR" sz="2400" kern="1200"/>
            <a:t> the first phase </a:t>
          </a:r>
          <a:r>
            <a:rPr lang="fr-FR" sz="2400" kern="1200" err="1"/>
            <a:t>with</a:t>
          </a:r>
          <a:r>
            <a:rPr lang="fr-FR" sz="2400" kern="1200"/>
            <a:t> </a:t>
          </a:r>
          <a:r>
            <a:rPr lang="fr-FR" sz="2400" kern="1200" err="1"/>
            <a:t>both</a:t>
          </a:r>
          <a:r>
            <a:rPr lang="fr-FR" sz="2400" kern="1200"/>
            <a:t> public and Cegid </a:t>
          </a:r>
          <a:r>
            <a:rPr lang="fr-FR" sz="2400" kern="1200" err="1"/>
            <a:t>knowledge</a:t>
          </a:r>
          <a:r>
            <a:rPr lang="fr-FR" sz="2400" kern="1200"/>
            <a:t> bases. </a:t>
          </a:r>
          <a:endParaRPr lang="en-US" sz="2400" kern="1200"/>
        </a:p>
      </dsp:txBody>
      <dsp:txXfrm>
        <a:off x="1507738" y="707092"/>
        <a:ext cx="9007861" cy="1305401"/>
      </dsp:txXfrm>
    </dsp:sp>
    <dsp:sp modelId="{15C518A7-C2AC-4BF5-89FC-78F57D53B58B}">
      <dsp:nvSpPr>
        <dsp:cNvPr id="0" name=""/>
        <dsp:cNvSpPr/>
      </dsp:nvSpPr>
      <dsp:spPr>
        <a:xfrm>
          <a:off x="0" y="2338844"/>
          <a:ext cx="10515600" cy="130540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9078C-79EF-4A98-BC0A-E1D50F4D584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C40C7-4763-4EFD-A986-DF85782205B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fr-FR" sz="2400" kern="1200">
              <a:latin typeface="Calibri Light" panose="020F0302020204030204"/>
            </a:rPr>
            <a:t>We</a:t>
          </a:r>
          <a:r>
            <a:rPr lang="fr-FR" sz="2400" kern="1200"/>
            <a:t> are in </a:t>
          </a:r>
          <a:r>
            <a:rPr lang="fr-FR" sz="2400" kern="1200" err="1"/>
            <a:t>need</a:t>
          </a:r>
          <a:r>
            <a:rPr lang="fr-FR" sz="2400" kern="1200"/>
            <a:t> of </a:t>
          </a:r>
          <a:r>
            <a:rPr lang="fr-FR" sz="2400" kern="1200" err="1"/>
            <a:t>samples</a:t>
          </a:r>
          <a:r>
            <a:rPr lang="fr-FR" sz="2400" kern="1200"/>
            <a:t> </a:t>
          </a:r>
          <a:r>
            <a:rPr lang="fr-FR" sz="2400" kern="1200" err="1"/>
            <a:t>from</a:t>
          </a:r>
          <a:r>
            <a:rPr lang="fr-FR" sz="2400" kern="1200"/>
            <a:t> at least </a:t>
          </a:r>
          <a:r>
            <a:rPr lang="fr-FR" sz="2400" kern="1200" err="1"/>
            <a:t>three</a:t>
          </a:r>
          <a:r>
            <a:rPr lang="fr-FR" sz="2400" kern="1200"/>
            <a:t> </a:t>
          </a:r>
          <a:r>
            <a:rPr lang="fr-FR" sz="2400" kern="1200" err="1"/>
            <a:t>different</a:t>
          </a:r>
          <a:r>
            <a:rPr lang="fr-FR" sz="2400" kern="1200"/>
            <a:t> clients' documents to test the multi-</a:t>
          </a:r>
          <a:r>
            <a:rPr lang="fr-FR" sz="2400" kern="1200" err="1"/>
            <a:t>tenancy</a:t>
          </a:r>
          <a:r>
            <a:rPr lang="fr-FR" sz="2400" kern="1200"/>
            <a:t> </a:t>
          </a:r>
          <a:r>
            <a:rPr lang="fr-FR" sz="2400" kern="1200" err="1"/>
            <a:t>approach</a:t>
          </a:r>
          <a:r>
            <a:rPr lang="fr-FR" sz="2400" kern="1200"/>
            <a:t> on real-world </a:t>
          </a:r>
          <a:r>
            <a:rPr lang="fr-FR" sz="2400" kern="1200" err="1"/>
            <a:t>datasets</a:t>
          </a:r>
          <a:r>
            <a:rPr lang="fr-FR" sz="2400" kern="1200"/>
            <a:t>.</a:t>
          </a:r>
          <a:endParaRPr lang="en-US" sz="24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48562-1370-46BE-8D54-749093DEE8AC}" type="datetimeFigureOut">
              <a:rPr lang="fr-FR" smtClean="0"/>
              <a:t>27/01/2024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06BDD-D901-4ADB-A003-F6D4352078DF}" type="slidenum">
              <a:rPr lang="fr-FR" smtClean="0"/>
              <a:t>‹#›</a:t>
            </a:fld>
            <a:endParaRPr lang="fr-FR"/>
          </a:p>
        </p:txBody>
      </p:sp>
    </p:spTree>
    <p:extLst>
      <p:ext uri="{BB962C8B-B14F-4D97-AF65-F5344CB8AC3E}">
        <p14:creationId xmlns:p14="http://schemas.microsoft.com/office/powerpoint/2010/main" val="69145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C7627C-DB68-9A4D-8B30-F0E92B6BDF8F}"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GB"/>
              <a:t>Leon 1</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a:p>
        </p:txBody>
      </p:sp>
    </p:spTree>
    <p:extLst>
      <p:ext uri="{BB962C8B-B14F-4D97-AF65-F5344CB8AC3E}">
        <p14:creationId xmlns:p14="http://schemas.microsoft.com/office/powerpoint/2010/main" val="175722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anna/_LAVORI/REPLY/REPLY%20NEW%20LOGO/TEMPLATE%20COSTRUZIONE%20LOGO/PPT/2017-05-27%20Reply%20Gradients%20NEW%20FINAL/GREEN%20YELLOW/%3E%20Green%20Yellow/16-9/Green-Yellow-Reply-Gradient_Green-Yellow.pn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4977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429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89537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resentation Cover">
    <p:spTree>
      <p:nvGrpSpPr>
        <p:cNvPr id="1" name=""/>
        <p:cNvGrpSpPr/>
        <p:nvPr/>
      </p:nvGrpSpPr>
      <p:grpSpPr>
        <a:xfrm>
          <a:off x="0" y="0"/>
          <a:ext cx="0" cy="0"/>
          <a:chOff x="0" y="0"/>
          <a:chExt cx="0" cy="0"/>
        </a:xfrm>
      </p:grpSpPr>
      <p:pic>
        <p:nvPicPr>
          <p:cNvPr id="9" name="Immagine 8"/>
          <p:cNvPicPr/>
          <p:nvPr/>
        </p:nvPicPr>
        <p:blipFill>
          <a:blip r:embed="rId2" r:link="rId3">
            <a:extLst>
              <a:ext uri="{28A0092B-C50C-407E-A947-70E740481C1C}">
                <a14:useLocalDpi xmlns:a14="http://schemas.microsoft.com/office/drawing/2010/main" val="0"/>
              </a:ext>
            </a:extLst>
          </a:blip>
          <a:stretch>
            <a:fillRect/>
          </a:stretch>
        </p:blipFill>
        <p:spPr>
          <a:xfrm>
            <a:off x="-2" y="-2372"/>
            <a:ext cx="12240683" cy="6885384"/>
          </a:xfrm>
          <a:prstGeom prst="rect">
            <a:avLst/>
          </a:prstGeom>
        </p:spPr>
      </p:pic>
      <p:sp>
        <p:nvSpPr>
          <p:cNvPr id="2" name="Title 1"/>
          <p:cNvSpPr>
            <a:spLocks noGrp="1"/>
          </p:cNvSpPr>
          <p:nvPr>
            <p:ph type="ctrTitle" hasCustomPrompt="1"/>
          </p:nvPr>
        </p:nvSpPr>
        <p:spPr>
          <a:xfrm>
            <a:off x="765137" y="1065749"/>
            <a:ext cx="10114148" cy="3216228"/>
          </a:xfrm>
        </p:spPr>
        <p:txBody>
          <a:bodyPr anchor="b"/>
          <a:lstStyle>
            <a:lvl1pPr algn="l" defTabSz="1219200" rtl="0" eaLnBrk="1" latinLnBrk="0" hangingPunct="1">
              <a:lnSpc>
                <a:spcPct val="80000"/>
              </a:lnSpc>
              <a:spcBef>
                <a:spcPct val="0"/>
              </a:spcBef>
              <a:buNone/>
              <a:defRPr lang="it-IT" sz="8000" i="0" u="none" kern="1200" cap="all" spc="-133" dirty="0" smtClean="0">
                <a:solidFill>
                  <a:srgbClr val="FFFFFF"/>
                </a:solidFill>
                <a:latin typeface="Arial Black" panose="020B0A04020102020204"/>
                <a:ea typeface="+mj-ea"/>
                <a:cs typeface="Arial Black" panose="020B0A04020102020204"/>
              </a:defRPr>
            </a:lvl1pPr>
          </a:lstStyle>
          <a:p>
            <a:r>
              <a:rPr lang="it-IT"/>
              <a:t>INSERT YOUR</a:t>
            </a:r>
            <a:br>
              <a:rPr lang="it-IT"/>
            </a:br>
            <a:r>
              <a:rPr lang="it-IT"/>
              <a:t>TITLE HERE</a:t>
            </a:r>
            <a:endParaRPr lang="en-US"/>
          </a:p>
        </p:txBody>
      </p:sp>
      <p:sp>
        <p:nvSpPr>
          <p:cNvPr id="12" name="Subtitle 2"/>
          <p:cNvSpPr>
            <a:spLocks noGrp="1"/>
          </p:cNvSpPr>
          <p:nvPr>
            <p:ph type="subTitle" idx="1" hasCustomPrompt="1"/>
          </p:nvPr>
        </p:nvSpPr>
        <p:spPr>
          <a:xfrm>
            <a:off x="765136" y="4501189"/>
            <a:ext cx="10114149" cy="438427"/>
          </a:xfrm>
        </p:spPr>
        <p:txBody>
          <a:bodyPr lIns="0" bIns="0" anchor="t">
            <a:noAutofit/>
          </a:bodyPr>
          <a:lstStyle>
            <a:lvl1pPr marL="0" indent="0" algn="l">
              <a:buNone/>
              <a:defRPr sz="2400" b="0" cap="none">
                <a:solidFill>
                  <a:srgbClr val="FFFFFF"/>
                </a:solidFill>
                <a:latin typeface="+mn-lt"/>
                <a:cs typeface="Arial Black" panose="020B0A04020102020204"/>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it-IT" err="1"/>
              <a:t>Insert</a:t>
            </a:r>
            <a:r>
              <a:rPr lang="it-IT"/>
              <a:t> </a:t>
            </a:r>
            <a:r>
              <a:rPr lang="it-IT" err="1"/>
              <a:t>your</a:t>
            </a:r>
            <a:r>
              <a:rPr lang="it-IT"/>
              <a:t> </a:t>
            </a:r>
            <a:r>
              <a:rPr lang="it-IT" err="1"/>
              <a:t>subtitle</a:t>
            </a:r>
            <a:r>
              <a:rPr lang="it-IT"/>
              <a:t> </a:t>
            </a:r>
            <a:r>
              <a:rPr lang="it-IT" err="1"/>
              <a:t>here</a:t>
            </a:r>
            <a:endParaRPr lang="en-US"/>
          </a:p>
        </p:txBody>
      </p:sp>
      <p:pic>
        <p:nvPicPr>
          <p:cNvPr id="7" name="Immagin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4167" y="6299379"/>
            <a:ext cx="1184039" cy="368324"/>
          </a:xfrm>
          <a:prstGeom prst="rect">
            <a:avLst/>
          </a:prstGeom>
        </p:spPr>
      </p:pic>
    </p:spTree>
    <p:extLst>
      <p:ext uri="{BB962C8B-B14F-4D97-AF65-F5344CB8AC3E}">
        <p14:creationId xmlns:p14="http://schemas.microsoft.com/office/powerpoint/2010/main" val="153385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On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it-IT" sz="1600" b="1" i="0" baseline="0">
              <a:latin typeface="Arial Black" panose="020B0A04020102020204" pitchFamily="34" charset="0"/>
              <a:ea typeface="+mj-ea"/>
              <a:cs typeface="+mj-cs"/>
              <a:sym typeface="Arial Black" panose="020B0A04020102020204" pitchFamily="34" charset="0"/>
            </a:endParaRPr>
          </a:p>
        </p:txBody>
      </p:sp>
      <p:sp>
        <p:nvSpPr>
          <p:cNvPr id="25" name="Segnaposto numero diapositiva 5"/>
          <p:cNvSpPr>
            <a:spLocks noGrp="1"/>
          </p:cNvSpPr>
          <p:nvPr>
            <p:ph type="sldNum" sz="quarter" idx="4"/>
          </p:nvPr>
        </p:nvSpPr>
        <p:spPr>
          <a:xfrm>
            <a:off x="9083117" y="6356352"/>
            <a:ext cx="2743200" cy="223200"/>
          </a:xfrm>
          <a:prstGeom prst="rect">
            <a:avLst/>
          </a:prstGeom>
        </p:spPr>
        <p:txBody>
          <a:bodyPr vert="horz" lIns="91440" tIns="45720" rIns="91440" bIns="45720" rtlCol="0" anchor="ctr"/>
          <a:lstStyle>
            <a:lvl1pPr algn="r">
              <a:defRPr sz="1200">
                <a:solidFill>
                  <a:schemeClr val="tx1">
                    <a:tint val="75000"/>
                  </a:schemeClr>
                </a:solidFill>
              </a:defRPr>
            </a:lvl1pPr>
          </a:lstStyle>
          <a:p>
            <a:fld id="{A5FB36A6-8E46-4AB3-98C2-489EAEDF42D6}" type="slidenum">
              <a:rPr lang="fr-FR" smtClean="0"/>
              <a:t>‹#›</a:t>
            </a:fld>
            <a:endParaRPr lang="fr-FR"/>
          </a:p>
        </p:txBody>
      </p:sp>
      <p:sp>
        <p:nvSpPr>
          <p:cNvPr id="26" name="Title Placeholder 54"/>
          <p:cNvSpPr>
            <a:spLocks noGrp="1"/>
          </p:cNvSpPr>
          <p:nvPr>
            <p:ph type="title" hasCustomPrompt="1"/>
          </p:nvPr>
        </p:nvSpPr>
        <p:spPr bwMode="gray">
          <a:xfrm>
            <a:off x="365682" y="397932"/>
            <a:ext cx="9940367" cy="795805"/>
          </a:xfrm>
          <a:prstGeom prst="rect">
            <a:avLst/>
          </a:prstGeom>
        </p:spPr>
        <p:txBody>
          <a:bodyPr vert="horz" lIns="0" tIns="0" rIns="0" bIns="0" rtlCol="0" anchor="t" anchorCtr="0">
            <a:noAutofit/>
          </a:bodyPr>
          <a:lstStyle>
            <a:lvl1pPr>
              <a:defRPr sz="2800"/>
            </a:lvl1pPr>
          </a:lstStyle>
          <a:p>
            <a:pPr lvl="0"/>
            <a:r>
              <a:rPr lang="en-GB" noProof="0" err="1"/>
              <a:t>Actiontitle</a:t>
            </a:r>
            <a:endParaRPr lang="en-GB" noProof="0"/>
          </a:p>
        </p:txBody>
      </p:sp>
      <p:sp>
        <p:nvSpPr>
          <p:cNvPr id="28" name="Inhaltsplatzhalter 35"/>
          <p:cNvSpPr>
            <a:spLocks noGrp="1"/>
          </p:cNvSpPr>
          <p:nvPr>
            <p:ph sz="quarter" idx="10" hasCustomPrompt="1"/>
          </p:nvPr>
        </p:nvSpPr>
        <p:spPr>
          <a:xfrm>
            <a:off x="365682" y="6028266"/>
            <a:ext cx="11460635" cy="2218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64B98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54000" bIns="36000" anchor="b" anchorCtr="0"/>
          <a:lstStyle>
            <a:lvl1pPr>
              <a:spcBef>
                <a:spcPts val="200"/>
              </a:spcBef>
              <a:defRPr lang="de-DE" sz="1200" b="0" i="1" u="none" kern="1200" dirty="0" smtClean="0">
                <a:solidFill>
                  <a:schemeClr val="tx1"/>
                </a:solidFill>
                <a:latin typeface="+mn-lt"/>
                <a:ea typeface="+mn-ea"/>
                <a:cs typeface="+mn-cs"/>
              </a:defRPr>
            </a:lvl1pPr>
            <a:lvl2pPr>
              <a:defRPr lang="de-DE" dirty="0" smtClean="0"/>
            </a:lvl2pPr>
            <a:lvl3pPr>
              <a:defRPr lang="de-DE" dirty="0" smtClean="0"/>
            </a:lvl3pPr>
            <a:lvl4pPr>
              <a:defRPr lang="de-DE" dirty="0" smtClean="0"/>
            </a:lvl4pPr>
            <a:lvl5pPr>
              <a:defRPr lang="de-DE" dirty="0"/>
            </a:lvl5pPr>
          </a:lstStyle>
          <a:p>
            <a:pPr marL="0" lvl="0" indent="0" algn="l" defTabSz="914400" rtl="0" eaLnBrk="1" latinLnBrk="0" hangingPunct="1">
              <a:lnSpc>
                <a:spcPct val="90000"/>
              </a:lnSpc>
              <a:spcBef>
                <a:spcPct val="0"/>
              </a:spcBef>
              <a:buFontTx/>
              <a:buNone/>
            </a:pPr>
            <a:r>
              <a:rPr lang="en-GB"/>
              <a:t>Source: </a:t>
            </a:r>
          </a:p>
        </p:txBody>
      </p:sp>
      <p:grpSp>
        <p:nvGrpSpPr>
          <p:cNvPr id="4" name="Group 3"/>
          <p:cNvGrpSpPr/>
          <p:nvPr/>
        </p:nvGrpSpPr>
        <p:grpSpPr>
          <a:xfrm>
            <a:off x="10306049" y="0"/>
            <a:ext cx="1885950" cy="943264"/>
            <a:chOff x="10306049" y="0"/>
            <a:chExt cx="1885950" cy="943264"/>
          </a:xfrm>
        </p:grpSpPr>
        <p:sp>
          <p:nvSpPr>
            <p:cNvPr id="32" name="Freeform 27"/>
            <p:cNvSpPr>
              <a:spLocks noChangeAspect="1"/>
            </p:cNvSpPr>
            <p:nvPr userDrawn="1"/>
          </p:nvSpPr>
          <p:spPr bwMode="gray">
            <a:xfrm flipH="1">
              <a:off x="10306049" y="0"/>
              <a:ext cx="1885950" cy="943264"/>
            </a:xfrm>
            <a:custGeom>
              <a:avLst/>
              <a:gdLst/>
              <a:ahLst/>
              <a:cxnLst>
                <a:cxn ang="0">
                  <a:pos x="0" y="0"/>
                </a:cxn>
                <a:cxn ang="0">
                  <a:pos x="0" y="572"/>
                </a:cxn>
                <a:cxn ang="0">
                  <a:pos x="1260" y="572"/>
                </a:cxn>
                <a:cxn ang="0">
                  <a:pos x="1430" y="0"/>
                </a:cxn>
                <a:cxn ang="0">
                  <a:pos x="0" y="0"/>
                </a:cxn>
              </a:cxnLst>
              <a:rect l="0" t="0" r="r" b="b"/>
              <a:pathLst>
                <a:path w="1430" h="572">
                  <a:moveTo>
                    <a:pt x="0" y="0"/>
                  </a:moveTo>
                  <a:lnTo>
                    <a:pt x="0" y="572"/>
                  </a:lnTo>
                  <a:lnTo>
                    <a:pt x="1260" y="572"/>
                  </a:lnTo>
                  <a:lnTo>
                    <a:pt x="1430" y="0"/>
                  </a:lnTo>
                  <a:lnTo>
                    <a:pt x="0" y="0"/>
                  </a:lnTo>
                  <a:close/>
                </a:path>
              </a:pathLst>
            </a:custGeom>
            <a:gradFill flip="none" rotWithShape="1">
              <a:gsLst>
                <a:gs pos="0">
                  <a:srgbClr val="9FD80E"/>
                </a:gs>
                <a:gs pos="100000">
                  <a:srgbClr val="81CD1B"/>
                </a:gs>
              </a:gsLst>
              <a:lin ang="10800000" scaled="0"/>
              <a:tileRect/>
            </a:gradFill>
            <a:ln w="9525" cap="flat" cmpd="sng">
              <a:noFill/>
              <a:prstDash val="solid"/>
              <a:round/>
              <a:headEnd type="none" w="med" len="med"/>
              <a:tailEnd type="none" w="med" len="med"/>
            </a:ln>
            <a:effectLst/>
          </p:spPr>
          <p:txBody>
            <a:bodyPr>
              <a:noAutofit/>
            </a:bodyPr>
            <a:lstStyle/>
            <a:p>
              <a:pPr eaLnBrk="1">
                <a:defRPr/>
              </a:pPr>
              <a:endParaRPr lang="en-GB">
                <a:solidFill>
                  <a:srgbClr val="000000"/>
                </a:solidFill>
                <a:cs typeface="Arial" panose="020B0604020202020204" pitchFamily="34" charset="0"/>
              </a:endParaRPr>
            </a:p>
          </p:txBody>
        </p:sp>
        <p:pic>
          <p:nvPicPr>
            <p:cNvPr id="33" name="Immagin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543662" y="165470"/>
              <a:ext cx="1410724" cy="612324"/>
            </a:xfrm>
            <a:prstGeom prst="rect">
              <a:avLst/>
            </a:prstGeom>
          </p:spPr>
        </p:pic>
      </p:grpSp>
      <p:sp>
        <p:nvSpPr>
          <p:cNvPr id="6" name="Text Placeholder 5"/>
          <p:cNvSpPr>
            <a:spLocks noGrp="1"/>
          </p:cNvSpPr>
          <p:nvPr>
            <p:ph type="body" sz="quarter" idx="11"/>
          </p:nvPr>
        </p:nvSpPr>
        <p:spPr>
          <a:xfrm>
            <a:off x="365681" y="1716195"/>
            <a:ext cx="11460635" cy="4205788"/>
          </a:xfrm>
          <a:prstGeom prst="rect">
            <a:avLst/>
          </a:prstGeom>
        </p:spPr>
        <p:txBody>
          <a:bodyPr lIns="0"/>
          <a:lstStyle>
            <a:lvl1pPr>
              <a:defRPr sz="1600" u="none"/>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0" name="Text Placeholder 9"/>
          <p:cNvSpPr>
            <a:spLocks noGrp="1"/>
          </p:cNvSpPr>
          <p:nvPr>
            <p:ph type="body" sz="quarter" idx="12" hasCustomPrompt="1"/>
          </p:nvPr>
        </p:nvSpPr>
        <p:spPr>
          <a:xfrm>
            <a:off x="365682" y="90049"/>
            <a:ext cx="9939600" cy="201600"/>
          </a:xfrm>
          <a:prstGeom prst="rect">
            <a:avLst/>
          </a:prstGeom>
        </p:spPr>
        <p:txBody>
          <a:bodyPr lIns="0" tIns="0" rIns="0" bIns="0"/>
          <a:lstStyle>
            <a:lvl1pPr>
              <a:defRPr sz="1600" b="0" u="none">
                <a:solidFill>
                  <a:schemeClr val="bg1">
                    <a:lumMod val="50000"/>
                  </a:schemeClr>
                </a:solidFill>
                <a:latin typeface="+mj-lt"/>
              </a:defRPr>
            </a:lvl1pPr>
            <a:lvl2pPr>
              <a:defRPr sz="1200" u="none">
                <a:solidFill>
                  <a:schemeClr val="bg1">
                    <a:lumMod val="50000"/>
                  </a:schemeClr>
                </a:solidFill>
                <a:latin typeface="+mj-lt"/>
              </a:defRPr>
            </a:lvl2pPr>
            <a:lvl3pPr>
              <a:defRPr sz="1200" u="none">
                <a:solidFill>
                  <a:schemeClr val="bg1">
                    <a:lumMod val="50000"/>
                  </a:schemeClr>
                </a:solidFill>
                <a:latin typeface="+mj-lt"/>
              </a:defRPr>
            </a:lvl3pPr>
            <a:lvl4pPr>
              <a:defRPr sz="1200" u="none">
                <a:solidFill>
                  <a:schemeClr val="bg1">
                    <a:lumMod val="50000"/>
                  </a:schemeClr>
                </a:solidFill>
                <a:latin typeface="+mj-lt"/>
              </a:defRPr>
            </a:lvl4pPr>
            <a:lvl5pPr>
              <a:defRPr sz="1200" u="none">
                <a:solidFill>
                  <a:schemeClr val="bg1">
                    <a:lumMod val="50000"/>
                  </a:schemeClr>
                </a:solidFill>
                <a:latin typeface="+mj-lt"/>
              </a:defRPr>
            </a:lvl5pPr>
          </a:lstStyle>
          <a:p>
            <a:pPr lvl="0"/>
            <a:r>
              <a:rPr lang="en-GB"/>
              <a:t>Chapter name</a:t>
            </a:r>
          </a:p>
        </p:txBody>
      </p:sp>
      <p:sp>
        <p:nvSpPr>
          <p:cNvPr id="42" name="Text Placeholder 9"/>
          <p:cNvSpPr>
            <a:spLocks noGrp="1"/>
          </p:cNvSpPr>
          <p:nvPr>
            <p:ph type="body" sz="quarter" idx="13" hasCustomPrompt="1"/>
          </p:nvPr>
        </p:nvSpPr>
        <p:spPr>
          <a:xfrm>
            <a:off x="365682" y="1300020"/>
            <a:ext cx="11462400" cy="309892"/>
          </a:xfrm>
          <a:prstGeom prst="rect">
            <a:avLst/>
          </a:prstGeom>
        </p:spPr>
        <p:txBody>
          <a:bodyPr lIns="0" tIns="0" rIns="0" bIns="0"/>
          <a:lstStyle>
            <a:lvl1pPr>
              <a:defRPr sz="1800" u="none">
                <a:solidFill>
                  <a:schemeClr val="bg1">
                    <a:lumMod val="50000"/>
                  </a:schemeClr>
                </a:solidFill>
                <a:latin typeface="+mj-lt"/>
              </a:defRPr>
            </a:lvl1pPr>
            <a:lvl2pPr>
              <a:defRPr sz="1200" u="none">
                <a:solidFill>
                  <a:schemeClr val="bg1">
                    <a:lumMod val="50000"/>
                  </a:schemeClr>
                </a:solidFill>
                <a:latin typeface="+mj-lt"/>
              </a:defRPr>
            </a:lvl2pPr>
            <a:lvl3pPr>
              <a:defRPr sz="1200" u="none">
                <a:solidFill>
                  <a:schemeClr val="bg1">
                    <a:lumMod val="50000"/>
                  </a:schemeClr>
                </a:solidFill>
                <a:latin typeface="+mj-lt"/>
              </a:defRPr>
            </a:lvl3pPr>
            <a:lvl4pPr>
              <a:defRPr sz="1200" u="none">
                <a:solidFill>
                  <a:schemeClr val="bg1">
                    <a:lumMod val="50000"/>
                  </a:schemeClr>
                </a:solidFill>
                <a:latin typeface="+mj-lt"/>
              </a:defRPr>
            </a:lvl4pPr>
            <a:lvl5pPr>
              <a:defRPr sz="1200" u="none">
                <a:solidFill>
                  <a:schemeClr val="bg1">
                    <a:lumMod val="50000"/>
                  </a:schemeClr>
                </a:solidFill>
                <a:latin typeface="+mj-lt"/>
              </a:defRPr>
            </a:lvl5pPr>
          </a:lstStyle>
          <a:p>
            <a:pPr lvl="0"/>
            <a:r>
              <a:rPr lang="en-GB"/>
              <a:t>Subtitle</a:t>
            </a:r>
          </a:p>
        </p:txBody>
      </p:sp>
    </p:spTree>
    <p:extLst>
      <p:ext uri="{BB962C8B-B14F-4D97-AF65-F5344CB8AC3E}">
        <p14:creationId xmlns:p14="http://schemas.microsoft.com/office/powerpoint/2010/main" val="21143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546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9124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6903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516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776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578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8524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726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862026292"/>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hyperlink" Target="https://aws.amazon.com/lambda/" TargetMode="External"/><Relationship Id="rId7" Type="http://schemas.openxmlformats.org/officeDocument/2006/relationships/image" Target="../media/image17.png"/><Relationship Id="rId12" Type="http://schemas.openxmlformats.org/officeDocument/2006/relationships/image" Target="../media/image22.jpeg"/><Relationship Id="rId2" Type="http://schemas.openxmlformats.org/officeDocument/2006/relationships/hyperlink" Target="https://aws.amazon.com/s3/?nc2=type_a" TargetMode="External"/><Relationship Id="rId16"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4064F-F0EA-4E3D-AD16-C783329ABB75}"/>
              </a:ext>
            </a:extLst>
          </p:cNvPr>
          <p:cNvSpPr>
            <a:spLocks noGrp="1"/>
          </p:cNvSpPr>
          <p:nvPr>
            <p:ph type="ctrTitle"/>
          </p:nvPr>
        </p:nvSpPr>
        <p:spPr/>
        <p:txBody>
          <a:bodyPr lIns="91440" tIns="45720" rIns="91440" bIns="45720" anchor="b"/>
          <a:lstStyle/>
          <a:p>
            <a:pPr algn="ctr"/>
            <a:r>
              <a:rPr lang="fr-FR" sz="7200">
                <a:latin typeface="Arial"/>
                <a:cs typeface="Arial"/>
              </a:rPr>
              <a:t>Data REPLY FR – CEGID</a:t>
            </a:r>
            <a:endParaRPr lang="fr-FR" sz="7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0917E79B-24D2-46BA-B197-08FE44126E9B}"/>
              </a:ext>
            </a:extLst>
          </p:cNvPr>
          <p:cNvSpPr>
            <a:spLocks noGrp="1"/>
          </p:cNvSpPr>
          <p:nvPr>
            <p:ph type="subTitle" idx="1"/>
          </p:nvPr>
        </p:nvSpPr>
        <p:spPr>
          <a:xfrm>
            <a:off x="948016" y="4490431"/>
            <a:ext cx="10114149" cy="438427"/>
          </a:xfrm>
        </p:spPr>
        <p:txBody>
          <a:bodyPr lIns="0" tIns="45720" rIns="91440" bIns="0" anchor="t">
            <a:noAutofit/>
          </a:bodyPr>
          <a:lstStyle/>
          <a:p>
            <a:pPr algn="ctr"/>
            <a:r>
              <a:rPr lang="en-US" sz="2000" i="1">
                <a:ea typeface="+mn-lt"/>
                <a:cs typeface="+mn-lt"/>
              </a:rPr>
              <a:t>A GENERATIVE AI ASSISTANT</a:t>
            </a:r>
            <a:endParaRPr lang="en-US" sz="1400" b="1">
              <a:solidFill>
                <a:srgbClr val="000000"/>
              </a:solidFill>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B48BDF-6E28-7B07-5F48-3F1530FC1FF5}"/>
              </a:ext>
            </a:extLst>
          </p:cNvPr>
          <p:cNvSpPr>
            <a:spLocks noGrp="1"/>
          </p:cNvSpPr>
          <p:nvPr>
            <p:ph type="title"/>
          </p:nvPr>
        </p:nvSpPr>
        <p:spPr>
          <a:xfrm>
            <a:off x="536011" y="935815"/>
            <a:ext cx="3530603" cy="491005"/>
          </a:xfrm>
        </p:spPr>
        <p:txBody>
          <a:bodyPr/>
          <a:lstStyle/>
          <a:p>
            <a:pPr algn="ctr">
              <a:lnSpc>
                <a:spcPct val="100000"/>
              </a:lnSpc>
              <a:spcBef>
                <a:spcPts val="0"/>
              </a:spcBef>
            </a:pPr>
            <a:r>
              <a:rPr lang="fr-FR" sz="2400" b="1">
                <a:latin typeface="Calibri Light"/>
                <a:cs typeface="Calibri"/>
              </a:rPr>
              <a:t>Multi-</a:t>
            </a:r>
            <a:r>
              <a:rPr lang="fr-FR" sz="2400" b="1" err="1">
                <a:latin typeface="Calibri Light"/>
                <a:cs typeface="Calibri"/>
              </a:rPr>
              <a:t>tenancy</a:t>
            </a:r>
            <a:r>
              <a:rPr lang="fr-FR" sz="2400" b="1">
                <a:latin typeface="Calibri Light"/>
                <a:cs typeface="Calibri"/>
              </a:rPr>
              <a:t> </a:t>
            </a:r>
            <a:r>
              <a:rPr lang="fr-FR" sz="2400" b="1" err="1">
                <a:latin typeface="Calibri Light"/>
                <a:cs typeface="Calibri"/>
              </a:rPr>
              <a:t>approaches</a:t>
            </a:r>
            <a:r>
              <a:rPr lang="fr-FR" sz="2400" b="1">
                <a:latin typeface="Calibri Light"/>
                <a:cs typeface="Calibri"/>
              </a:rPr>
              <a:t>:</a:t>
            </a:r>
            <a:endParaRPr lang="en-US" sz="2400" b="1">
              <a:latin typeface="Calibri Light"/>
              <a:ea typeface="Calibri Light"/>
              <a:cs typeface="Calibri"/>
            </a:endParaRPr>
          </a:p>
          <a:p>
            <a:pPr algn="ctr"/>
            <a:endParaRPr lang="fr-FR">
              <a:cs typeface="Calibri Light"/>
            </a:endParaRPr>
          </a:p>
        </p:txBody>
      </p:sp>
      <p:graphicFrame>
        <p:nvGraphicFramePr>
          <p:cNvPr id="7" name="Espace réservé du texte 3">
            <a:extLst>
              <a:ext uri="{FF2B5EF4-FFF2-40B4-BE49-F238E27FC236}">
                <a16:creationId xmlns:a16="http://schemas.microsoft.com/office/drawing/2014/main" id="{8BAC8B81-7D90-9CF6-C0B6-AD484AA3D0BB}"/>
              </a:ext>
            </a:extLst>
          </p:cNvPr>
          <p:cNvGraphicFramePr/>
          <p:nvPr>
            <p:extLst>
              <p:ext uri="{D42A27DB-BD31-4B8C-83A1-F6EECF244321}">
                <p14:modId xmlns:p14="http://schemas.microsoft.com/office/powerpoint/2010/main" val="2122529774"/>
              </p:ext>
            </p:extLst>
          </p:nvPr>
        </p:nvGraphicFramePr>
        <p:xfrm>
          <a:off x="403466" y="1716195"/>
          <a:ext cx="11460635" cy="4205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itre 1">
            <a:extLst>
              <a:ext uri="{FF2B5EF4-FFF2-40B4-BE49-F238E27FC236}">
                <a16:creationId xmlns:a16="http://schemas.microsoft.com/office/drawing/2014/main" id="{43DD50C8-31AE-F0A7-9FAA-DEEC26AAFD96}"/>
              </a:ext>
            </a:extLst>
          </p:cNvPr>
          <p:cNvSpPr txBox="1">
            <a:spLocks/>
          </p:cNvSpPr>
          <p:nvPr/>
        </p:nvSpPr>
        <p:spPr bwMode="gray">
          <a:xfrm>
            <a:off x="213282" y="442756"/>
            <a:ext cx="9949331" cy="49100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lnSpc>
                <a:spcPct val="100000"/>
              </a:lnSpc>
              <a:spcBef>
                <a:spcPts val="0"/>
              </a:spcBef>
            </a:pPr>
            <a:r>
              <a:rPr lang="en-US">
                <a:latin typeface="Calibri"/>
                <a:ea typeface="Calibri"/>
                <a:cs typeface="Calibri"/>
              </a:rPr>
              <a:t>2nd phase: multi-tenancy solution for private knowledge bases </a:t>
            </a:r>
            <a:endParaRPr lang="en-US">
              <a:ea typeface="Calibri Light"/>
              <a:cs typeface="Calibri Light"/>
            </a:endParaRPr>
          </a:p>
          <a:p>
            <a:pPr algn="ctr"/>
            <a:endParaRPr lang="fr-FR">
              <a:cs typeface="Calibri Light"/>
            </a:endParaRPr>
          </a:p>
        </p:txBody>
      </p:sp>
    </p:spTree>
    <p:extLst>
      <p:ext uri="{BB962C8B-B14F-4D97-AF65-F5344CB8AC3E}">
        <p14:creationId xmlns:p14="http://schemas.microsoft.com/office/powerpoint/2010/main" val="391777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5">
            <a:extLst>
              <a:ext uri="{FF2B5EF4-FFF2-40B4-BE49-F238E27FC236}">
                <a16:creationId xmlns:a16="http://schemas.microsoft.com/office/drawing/2014/main" id="{3BE4AB5A-1102-4008-8D9B-CC50635B7EF8}"/>
              </a:ext>
            </a:extLst>
          </p:cNvPr>
          <p:cNvSpPr>
            <a:spLocks/>
          </p:cNvSpPr>
          <p:nvPr/>
        </p:nvSpPr>
        <p:spPr bwMode="auto">
          <a:xfrm>
            <a:off x="2236331" y="1714500"/>
            <a:ext cx="2299830" cy="796778"/>
          </a:xfrm>
          <a:custGeom>
            <a:avLst/>
            <a:gdLst>
              <a:gd name="T0" fmla="*/ 542 w 548"/>
              <a:gd name="T1" fmla="*/ 171 h 189"/>
              <a:gd name="T2" fmla="*/ 548 w 548"/>
              <a:gd name="T3" fmla="*/ 149 h 189"/>
              <a:gd name="T4" fmla="*/ 449 w 548"/>
              <a:gd name="T5" fmla="*/ 83 h 189"/>
              <a:gd name="T6" fmla="*/ 273 w 548"/>
              <a:gd name="T7" fmla="*/ 0 h 189"/>
              <a:gd name="T8" fmla="*/ 98 w 548"/>
              <a:gd name="T9" fmla="*/ 83 h 189"/>
              <a:gd name="T10" fmla="*/ 0 w 548"/>
              <a:gd name="T11" fmla="*/ 148 h 189"/>
              <a:gd name="T12" fmla="*/ 7 w 548"/>
              <a:gd name="T13" fmla="*/ 176 h 189"/>
              <a:gd name="T14" fmla="*/ 6 w 548"/>
              <a:gd name="T15" fmla="*/ 188 h 189"/>
              <a:gd name="T16" fmla="*/ 125 w 548"/>
              <a:gd name="T17" fmla="*/ 112 h 189"/>
              <a:gd name="T18" fmla="*/ 273 w 548"/>
              <a:gd name="T19" fmla="*/ 40 h 189"/>
              <a:gd name="T20" fmla="*/ 421 w 548"/>
              <a:gd name="T21" fmla="*/ 112 h 189"/>
              <a:gd name="T22" fmla="*/ 543 w 548"/>
              <a:gd name="T23" fmla="*/ 189 h 189"/>
              <a:gd name="T24" fmla="*/ 542 w 548"/>
              <a:gd name="T25" fmla="*/ 17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189">
                <a:moveTo>
                  <a:pt x="542" y="171"/>
                </a:moveTo>
                <a:cubicBezTo>
                  <a:pt x="542" y="163"/>
                  <a:pt x="545" y="156"/>
                  <a:pt x="548" y="149"/>
                </a:cubicBezTo>
                <a:cubicBezTo>
                  <a:pt x="506" y="138"/>
                  <a:pt x="479" y="112"/>
                  <a:pt x="449" y="83"/>
                </a:cubicBezTo>
                <a:cubicBezTo>
                  <a:pt x="408" y="44"/>
                  <a:pt x="362" y="0"/>
                  <a:pt x="273" y="0"/>
                </a:cubicBezTo>
                <a:cubicBezTo>
                  <a:pt x="184" y="0"/>
                  <a:pt x="138" y="44"/>
                  <a:pt x="98" y="83"/>
                </a:cubicBezTo>
                <a:cubicBezTo>
                  <a:pt x="68" y="111"/>
                  <a:pt x="41" y="137"/>
                  <a:pt x="0" y="148"/>
                </a:cubicBezTo>
                <a:cubicBezTo>
                  <a:pt x="5" y="157"/>
                  <a:pt x="7" y="166"/>
                  <a:pt x="7" y="176"/>
                </a:cubicBezTo>
                <a:cubicBezTo>
                  <a:pt x="7" y="180"/>
                  <a:pt x="7" y="184"/>
                  <a:pt x="6" y="188"/>
                </a:cubicBezTo>
                <a:cubicBezTo>
                  <a:pt x="60" y="174"/>
                  <a:pt x="94" y="142"/>
                  <a:pt x="125" y="112"/>
                </a:cubicBezTo>
                <a:cubicBezTo>
                  <a:pt x="165" y="73"/>
                  <a:pt x="200" y="40"/>
                  <a:pt x="273" y="40"/>
                </a:cubicBezTo>
                <a:cubicBezTo>
                  <a:pt x="346" y="40"/>
                  <a:pt x="381" y="73"/>
                  <a:pt x="421" y="112"/>
                </a:cubicBezTo>
                <a:cubicBezTo>
                  <a:pt x="452" y="142"/>
                  <a:pt x="487" y="176"/>
                  <a:pt x="543" y="189"/>
                </a:cubicBezTo>
                <a:cubicBezTo>
                  <a:pt x="542" y="183"/>
                  <a:pt x="541" y="177"/>
                  <a:pt x="542" y="17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highlight>
                <a:srgbClr val="00FFFF"/>
              </a:highlight>
              <a:ea typeface="Calibri"/>
              <a:cs typeface="Calibri"/>
            </a:endParaRPr>
          </a:p>
        </p:txBody>
      </p:sp>
      <p:sp>
        <p:nvSpPr>
          <p:cNvPr id="130" name="Freeform 6">
            <a:extLst>
              <a:ext uri="{FF2B5EF4-FFF2-40B4-BE49-F238E27FC236}">
                <a16:creationId xmlns:a16="http://schemas.microsoft.com/office/drawing/2014/main" id="{E622D9D5-5541-4F9A-8880-AECE14B82A09}"/>
              </a:ext>
            </a:extLst>
          </p:cNvPr>
          <p:cNvSpPr>
            <a:spLocks/>
          </p:cNvSpPr>
          <p:nvPr/>
        </p:nvSpPr>
        <p:spPr bwMode="auto">
          <a:xfrm>
            <a:off x="7632769" y="1714500"/>
            <a:ext cx="2298056" cy="803876"/>
          </a:xfrm>
          <a:custGeom>
            <a:avLst/>
            <a:gdLst>
              <a:gd name="T0" fmla="*/ 540 w 548"/>
              <a:gd name="T1" fmla="*/ 171 h 191"/>
              <a:gd name="T2" fmla="*/ 548 w 548"/>
              <a:gd name="T3" fmla="*/ 147 h 191"/>
              <a:gd name="T4" fmla="*/ 456 w 548"/>
              <a:gd name="T5" fmla="*/ 83 h 191"/>
              <a:gd name="T6" fmla="*/ 281 w 548"/>
              <a:gd name="T7" fmla="*/ 0 h 191"/>
              <a:gd name="T8" fmla="*/ 105 w 548"/>
              <a:gd name="T9" fmla="*/ 83 h 191"/>
              <a:gd name="T10" fmla="*/ 0 w 548"/>
              <a:gd name="T11" fmla="*/ 151 h 191"/>
              <a:gd name="T12" fmla="*/ 6 w 548"/>
              <a:gd name="T13" fmla="*/ 176 h 191"/>
              <a:gd name="T14" fmla="*/ 4 w 548"/>
              <a:gd name="T15" fmla="*/ 191 h 191"/>
              <a:gd name="T16" fmla="*/ 133 w 548"/>
              <a:gd name="T17" fmla="*/ 112 h 191"/>
              <a:gd name="T18" fmla="*/ 281 w 548"/>
              <a:gd name="T19" fmla="*/ 40 h 191"/>
              <a:gd name="T20" fmla="*/ 429 w 548"/>
              <a:gd name="T21" fmla="*/ 112 h 191"/>
              <a:gd name="T22" fmla="*/ 541 w 548"/>
              <a:gd name="T23" fmla="*/ 186 h 191"/>
              <a:gd name="T24" fmla="*/ 540 w 548"/>
              <a:gd name="T25" fmla="*/ 17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191">
                <a:moveTo>
                  <a:pt x="540" y="171"/>
                </a:moveTo>
                <a:cubicBezTo>
                  <a:pt x="541" y="162"/>
                  <a:pt x="544" y="154"/>
                  <a:pt x="548" y="147"/>
                </a:cubicBezTo>
                <a:cubicBezTo>
                  <a:pt x="510" y="135"/>
                  <a:pt x="485" y="110"/>
                  <a:pt x="456" y="83"/>
                </a:cubicBezTo>
                <a:cubicBezTo>
                  <a:pt x="416" y="44"/>
                  <a:pt x="370" y="0"/>
                  <a:pt x="281" y="0"/>
                </a:cubicBezTo>
                <a:cubicBezTo>
                  <a:pt x="192" y="0"/>
                  <a:pt x="146" y="44"/>
                  <a:pt x="105" y="83"/>
                </a:cubicBezTo>
                <a:cubicBezTo>
                  <a:pt x="74" y="113"/>
                  <a:pt x="46" y="140"/>
                  <a:pt x="0" y="151"/>
                </a:cubicBezTo>
                <a:cubicBezTo>
                  <a:pt x="4" y="158"/>
                  <a:pt x="6" y="167"/>
                  <a:pt x="6" y="176"/>
                </a:cubicBezTo>
                <a:cubicBezTo>
                  <a:pt x="6" y="181"/>
                  <a:pt x="5" y="186"/>
                  <a:pt x="4" y="191"/>
                </a:cubicBezTo>
                <a:cubicBezTo>
                  <a:pt x="64" y="178"/>
                  <a:pt x="100" y="143"/>
                  <a:pt x="133" y="112"/>
                </a:cubicBezTo>
                <a:cubicBezTo>
                  <a:pt x="173" y="73"/>
                  <a:pt x="208" y="40"/>
                  <a:pt x="281" y="40"/>
                </a:cubicBezTo>
                <a:cubicBezTo>
                  <a:pt x="354" y="40"/>
                  <a:pt x="388" y="73"/>
                  <a:pt x="429" y="112"/>
                </a:cubicBezTo>
                <a:cubicBezTo>
                  <a:pt x="458" y="140"/>
                  <a:pt x="491" y="172"/>
                  <a:pt x="541" y="186"/>
                </a:cubicBezTo>
                <a:cubicBezTo>
                  <a:pt x="540" y="181"/>
                  <a:pt x="540" y="176"/>
                  <a:pt x="540" y="17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1" name="Freeform 7">
            <a:extLst>
              <a:ext uri="{FF2B5EF4-FFF2-40B4-BE49-F238E27FC236}">
                <a16:creationId xmlns:a16="http://schemas.microsoft.com/office/drawing/2014/main" id="{69B76EB9-702F-4648-A993-E8CB9FF1EA80}"/>
              </a:ext>
            </a:extLst>
          </p:cNvPr>
          <p:cNvSpPr>
            <a:spLocks/>
          </p:cNvSpPr>
          <p:nvPr/>
        </p:nvSpPr>
        <p:spPr bwMode="auto">
          <a:xfrm>
            <a:off x="10372690" y="1714500"/>
            <a:ext cx="1236869" cy="796778"/>
          </a:xfrm>
          <a:custGeom>
            <a:avLst/>
            <a:gdLst>
              <a:gd name="T0" fmla="*/ 275 w 295"/>
              <a:gd name="T1" fmla="*/ 0 h 189"/>
              <a:gd name="T2" fmla="*/ 99 w 295"/>
              <a:gd name="T3" fmla="*/ 83 h 189"/>
              <a:gd name="T4" fmla="*/ 0 w 295"/>
              <a:gd name="T5" fmla="*/ 149 h 189"/>
              <a:gd name="T6" fmla="*/ 6 w 295"/>
              <a:gd name="T7" fmla="*/ 176 h 189"/>
              <a:gd name="T8" fmla="*/ 5 w 295"/>
              <a:gd name="T9" fmla="*/ 189 h 189"/>
              <a:gd name="T10" fmla="*/ 127 w 295"/>
              <a:gd name="T11" fmla="*/ 112 h 189"/>
              <a:gd name="T12" fmla="*/ 275 w 295"/>
              <a:gd name="T13" fmla="*/ 40 h 189"/>
              <a:gd name="T14" fmla="*/ 295 w 295"/>
              <a:gd name="T15" fmla="*/ 20 h 189"/>
              <a:gd name="T16" fmla="*/ 275 w 295"/>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89">
                <a:moveTo>
                  <a:pt x="275" y="0"/>
                </a:moveTo>
                <a:cubicBezTo>
                  <a:pt x="186" y="0"/>
                  <a:pt x="140" y="44"/>
                  <a:pt x="99" y="83"/>
                </a:cubicBezTo>
                <a:cubicBezTo>
                  <a:pt x="69" y="112"/>
                  <a:pt x="42" y="138"/>
                  <a:pt x="0" y="149"/>
                </a:cubicBezTo>
                <a:cubicBezTo>
                  <a:pt x="4" y="157"/>
                  <a:pt x="6" y="166"/>
                  <a:pt x="6" y="176"/>
                </a:cubicBezTo>
                <a:cubicBezTo>
                  <a:pt x="6" y="181"/>
                  <a:pt x="6" y="185"/>
                  <a:pt x="5" y="189"/>
                </a:cubicBezTo>
                <a:cubicBezTo>
                  <a:pt x="60" y="176"/>
                  <a:pt x="95" y="142"/>
                  <a:pt x="127" y="112"/>
                </a:cubicBezTo>
                <a:cubicBezTo>
                  <a:pt x="167" y="73"/>
                  <a:pt x="202" y="40"/>
                  <a:pt x="275" y="40"/>
                </a:cubicBezTo>
                <a:cubicBezTo>
                  <a:pt x="286" y="40"/>
                  <a:pt x="295" y="31"/>
                  <a:pt x="295" y="20"/>
                </a:cubicBezTo>
                <a:cubicBezTo>
                  <a:pt x="295" y="9"/>
                  <a:pt x="286" y="0"/>
                  <a:pt x="275"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2" name="Freeform 8">
            <a:extLst>
              <a:ext uri="{FF2B5EF4-FFF2-40B4-BE49-F238E27FC236}">
                <a16:creationId xmlns:a16="http://schemas.microsoft.com/office/drawing/2014/main" id="{D369587C-E5CB-47BE-BE85-9CB28FAA27CE}"/>
              </a:ext>
            </a:extLst>
          </p:cNvPr>
          <p:cNvSpPr>
            <a:spLocks/>
          </p:cNvSpPr>
          <p:nvPr/>
        </p:nvSpPr>
        <p:spPr bwMode="auto">
          <a:xfrm>
            <a:off x="4976252" y="1714500"/>
            <a:ext cx="2219975" cy="784355"/>
          </a:xfrm>
          <a:custGeom>
            <a:avLst/>
            <a:gdLst>
              <a:gd name="T0" fmla="*/ 520 w 529"/>
              <a:gd name="T1" fmla="*/ 171 h 186"/>
              <a:gd name="T2" fmla="*/ 529 w 529"/>
              <a:gd name="T3" fmla="*/ 145 h 186"/>
              <a:gd name="T4" fmla="*/ 442 w 529"/>
              <a:gd name="T5" fmla="*/ 83 h 186"/>
              <a:gd name="T6" fmla="*/ 267 w 529"/>
              <a:gd name="T7" fmla="*/ 0 h 186"/>
              <a:gd name="T8" fmla="*/ 91 w 529"/>
              <a:gd name="T9" fmla="*/ 83 h 186"/>
              <a:gd name="T10" fmla="*/ 0 w 529"/>
              <a:gd name="T11" fmla="*/ 147 h 186"/>
              <a:gd name="T12" fmla="*/ 8 w 529"/>
              <a:gd name="T13" fmla="*/ 176 h 186"/>
              <a:gd name="T14" fmla="*/ 7 w 529"/>
              <a:gd name="T15" fmla="*/ 186 h 186"/>
              <a:gd name="T16" fmla="*/ 119 w 529"/>
              <a:gd name="T17" fmla="*/ 112 h 186"/>
              <a:gd name="T18" fmla="*/ 267 w 529"/>
              <a:gd name="T19" fmla="*/ 40 h 186"/>
              <a:gd name="T20" fmla="*/ 415 w 529"/>
              <a:gd name="T21" fmla="*/ 112 h 186"/>
              <a:gd name="T22" fmla="*/ 520 w 529"/>
              <a:gd name="T23" fmla="*/ 184 h 186"/>
              <a:gd name="T24" fmla="*/ 520 w 529"/>
              <a:gd name="T25" fmla="*/ 1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9" h="186">
                <a:moveTo>
                  <a:pt x="520" y="171"/>
                </a:moveTo>
                <a:cubicBezTo>
                  <a:pt x="521" y="162"/>
                  <a:pt x="524" y="153"/>
                  <a:pt x="529" y="145"/>
                </a:cubicBezTo>
                <a:cubicBezTo>
                  <a:pt x="494" y="132"/>
                  <a:pt x="469" y="109"/>
                  <a:pt x="442" y="83"/>
                </a:cubicBezTo>
                <a:cubicBezTo>
                  <a:pt x="402" y="44"/>
                  <a:pt x="356" y="0"/>
                  <a:pt x="267" y="0"/>
                </a:cubicBezTo>
                <a:cubicBezTo>
                  <a:pt x="178" y="0"/>
                  <a:pt x="132" y="44"/>
                  <a:pt x="91" y="83"/>
                </a:cubicBezTo>
                <a:cubicBezTo>
                  <a:pt x="63" y="110"/>
                  <a:pt x="38" y="135"/>
                  <a:pt x="0" y="147"/>
                </a:cubicBezTo>
                <a:cubicBezTo>
                  <a:pt x="5" y="155"/>
                  <a:pt x="8" y="165"/>
                  <a:pt x="8" y="176"/>
                </a:cubicBezTo>
                <a:cubicBezTo>
                  <a:pt x="8" y="180"/>
                  <a:pt x="7" y="183"/>
                  <a:pt x="7" y="186"/>
                </a:cubicBezTo>
                <a:cubicBezTo>
                  <a:pt x="57" y="172"/>
                  <a:pt x="89" y="140"/>
                  <a:pt x="119" y="112"/>
                </a:cubicBezTo>
                <a:cubicBezTo>
                  <a:pt x="159" y="73"/>
                  <a:pt x="194" y="40"/>
                  <a:pt x="267" y="40"/>
                </a:cubicBezTo>
                <a:cubicBezTo>
                  <a:pt x="340" y="40"/>
                  <a:pt x="374" y="73"/>
                  <a:pt x="415" y="112"/>
                </a:cubicBezTo>
                <a:cubicBezTo>
                  <a:pt x="443" y="139"/>
                  <a:pt x="474" y="169"/>
                  <a:pt x="520" y="184"/>
                </a:cubicBezTo>
                <a:cubicBezTo>
                  <a:pt x="520" y="180"/>
                  <a:pt x="520" y="176"/>
                  <a:pt x="520" y="17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3" name="Freeform 9">
            <a:extLst>
              <a:ext uri="{FF2B5EF4-FFF2-40B4-BE49-F238E27FC236}">
                <a16:creationId xmlns:a16="http://schemas.microsoft.com/office/drawing/2014/main" id="{577416E8-C2D9-4BB7-B7A0-E73BB47CEDB5}"/>
              </a:ext>
            </a:extLst>
          </p:cNvPr>
          <p:cNvSpPr>
            <a:spLocks/>
          </p:cNvSpPr>
          <p:nvPr/>
        </p:nvSpPr>
        <p:spPr bwMode="auto">
          <a:xfrm>
            <a:off x="582441" y="1714500"/>
            <a:ext cx="1213799" cy="787905"/>
          </a:xfrm>
          <a:custGeom>
            <a:avLst/>
            <a:gdLst>
              <a:gd name="T0" fmla="*/ 282 w 289"/>
              <a:gd name="T1" fmla="*/ 171 h 187"/>
              <a:gd name="T2" fmla="*/ 289 w 289"/>
              <a:gd name="T3" fmla="*/ 147 h 187"/>
              <a:gd name="T4" fmla="*/ 196 w 289"/>
              <a:gd name="T5" fmla="*/ 83 h 187"/>
              <a:gd name="T6" fmla="*/ 20 w 289"/>
              <a:gd name="T7" fmla="*/ 0 h 187"/>
              <a:gd name="T8" fmla="*/ 0 w 289"/>
              <a:gd name="T9" fmla="*/ 20 h 187"/>
              <a:gd name="T10" fmla="*/ 20 w 289"/>
              <a:gd name="T11" fmla="*/ 40 h 187"/>
              <a:gd name="T12" fmla="*/ 168 w 289"/>
              <a:gd name="T13" fmla="*/ 112 h 187"/>
              <a:gd name="T14" fmla="*/ 283 w 289"/>
              <a:gd name="T15" fmla="*/ 187 h 187"/>
              <a:gd name="T16" fmla="*/ 282 w 289"/>
              <a:gd name="T17" fmla="*/ 17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187">
                <a:moveTo>
                  <a:pt x="282" y="171"/>
                </a:moveTo>
                <a:cubicBezTo>
                  <a:pt x="283" y="163"/>
                  <a:pt x="286" y="155"/>
                  <a:pt x="289" y="147"/>
                </a:cubicBezTo>
                <a:cubicBezTo>
                  <a:pt x="251" y="135"/>
                  <a:pt x="225" y="111"/>
                  <a:pt x="196" y="83"/>
                </a:cubicBezTo>
                <a:cubicBezTo>
                  <a:pt x="155" y="44"/>
                  <a:pt x="109" y="0"/>
                  <a:pt x="20" y="0"/>
                </a:cubicBezTo>
                <a:cubicBezTo>
                  <a:pt x="9" y="0"/>
                  <a:pt x="0" y="9"/>
                  <a:pt x="0" y="20"/>
                </a:cubicBezTo>
                <a:cubicBezTo>
                  <a:pt x="0" y="31"/>
                  <a:pt x="9" y="40"/>
                  <a:pt x="20" y="40"/>
                </a:cubicBezTo>
                <a:cubicBezTo>
                  <a:pt x="93" y="40"/>
                  <a:pt x="128" y="73"/>
                  <a:pt x="168" y="112"/>
                </a:cubicBezTo>
                <a:cubicBezTo>
                  <a:pt x="198" y="141"/>
                  <a:pt x="232" y="173"/>
                  <a:pt x="283" y="187"/>
                </a:cubicBezTo>
                <a:cubicBezTo>
                  <a:pt x="282" y="182"/>
                  <a:pt x="282" y="177"/>
                  <a:pt x="282" y="17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highlight>
                <a:srgbClr val="00FFFF"/>
              </a:highlight>
              <a:ea typeface="Calibri"/>
              <a:cs typeface="Calibri"/>
            </a:endParaRPr>
          </a:p>
        </p:txBody>
      </p:sp>
      <p:sp>
        <p:nvSpPr>
          <p:cNvPr id="134" name="Freeform 12">
            <a:extLst>
              <a:ext uri="{FF2B5EF4-FFF2-40B4-BE49-F238E27FC236}">
                <a16:creationId xmlns:a16="http://schemas.microsoft.com/office/drawing/2014/main" id="{08FC0FF7-9049-43F4-8BFA-F6FECBDFF875}"/>
              </a:ext>
            </a:extLst>
          </p:cNvPr>
          <p:cNvSpPr>
            <a:spLocks/>
          </p:cNvSpPr>
          <p:nvPr/>
        </p:nvSpPr>
        <p:spPr bwMode="auto">
          <a:xfrm>
            <a:off x="1920459" y="2358666"/>
            <a:ext cx="193428" cy="193428"/>
          </a:xfrm>
          <a:custGeom>
            <a:avLst/>
            <a:gdLst>
              <a:gd name="T0" fmla="*/ 23 w 46"/>
              <a:gd name="T1" fmla="*/ 46 h 46"/>
              <a:gd name="T2" fmla="*/ 23 w 46"/>
              <a:gd name="T3" fmla="*/ 46 h 46"/>
              <a:gd name="T4" fmla="*/ 0 w 46"/>
              <a:gd name="T5" fmla="*/ 23 h 46"/>
              <a:gd name="T6" fmla="*/ 0 w 46"/>
              <a:gd name="T7" fmla="*/ 23 h 46"/>
              <a:gd name="T8" fmla="*/ 23 w 46"/>
              <a:gd name="T9" fmla="*/ 0 h 46"/>
              <a:gd name="T10" fmla="*/ 23 w 46"/>
              <a:gd name="T11" fmla="*/ 0 h 46"/>
              <a:gd name="T12" fmla="*/ 46 w 46"/>
              <a:gd name="T13" fmla="*/ 23 h 46"/>
              <a:gd name="T14" fmla="*/ 46 w 46"/>
              <a:gd name="T15" fmla="*/ 23 h 46"/>
              <a:gd name="T16" fmla="*/ 23 w 46"/>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6">
                <a:moveTo>
                  <a:pt x="23" y="46"/>
                </a:moveTo>
                <a:cubicBezTo>
                  <a:pt x="23" y="46"/>
                  <a:pt x="23" y="46"/>
                  <a:pt x="23" y="46"/>
                </a:cubicBezTo>
                <a:cubicBezTo>
                  <a:pt x="10" y="46"/>
                  <a:pt x="0" y="36"/>
                  <a:pt x="0" y="23"/>
                </a:cubicBezTo>
                <a:cubicBezTo>
                  <a:pt x="0" y="23"/>
                  <a:pt x="0" y="23"/>
                  <a:pt x="0" y="23"/>
                </a:cubicBezTo>
                <a:cubicBezTo>
                  <a:pt x="0" y="10"/>
                  <a:pt x="10" y="0"/>
                  <a:pt x="23" y="0"/>
                </a:cubicBezTo>
                <a:cubicBezTo>
                  <a:pt x="23" y="0"/>
                  <a:pt x="23" y="0"/>
                  <a:pt x="23" y="0"/>
                </a:cubicBezTo>
                <a:cubicBezTo>
                  <a:pt x="35" y="0"/>
                  <a:pt x="46" y="10"/>
                  <a:pt x="46" y="23"/>
                </a:cubicBezTo>
                <a:cubicBezTo>
                  <a:pt x="46" y="23"/>
                  <a:pt x="46" y="23"/>
                  <a:pt x="46" y="23"/>
                </a:cubicBezTo>
                <a:cubicBezTo>
                  <a:pt x="46" y="36"/>
                  <a:pt x="35" y="46"/>
                  <a:pt x="23" y="46"/>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6" name="Freeform 12">
            <a:extLst>
              <a:ext uri="{FF2B5EF4-FFF2-40B4-BE49-F238E27FC236}">
                <a16:creationId xmlns:a16="http://schemas.microsoft.com/office/drawing/2014/main" id="{D79F12E7-3CC2-4818-A05F-E1F24229806F}"/>
              </a:ext>
            </a:extLst>
          </p:cNvPr>
          <p:cNvSpPr>
            <a:spLocks/>
          </p:cNvSpPr>
          <p:nvPr/>
        </p:nvSpPr>
        <p:spPr bwMode="auto">
          <a:xfrm>
            <a:off x="4659493" y="2358666"/>
            <a:ext cx="193428" cy="193428"/>
          </a:xfrm>
          <a:custGeom>
            <a:avLst/>
            <a:gdLst>
              <a:gd name="T0" fmla="*/ 23 w 46"/>
              <a:gd name="T1" fmla="*/ 46 h 46"/>
              <a:gd name="T2" fmla="*/ 23 w 46"/>
              <a:gd name="T3" fmla="*/ 46 h 46"/>
              <a:gd name="T4" fmla="*/ 0 w 46"/>
              <a:gd name="T5" fmla="*/ 23 h 46"/>
              <a:gd name="T6" fmla="*/ 0 w 46"/>
              <a:gd name="T7" fmla="*/ 23 h 46"/>
              <a:gd name="T8" fmla="*/ 23 w 46"/>
              <a:gd name="T9" fmla="*/ 0 h 46"/>
              <a:gd name="T10" fmla="*/ 23 w 46"/>
              <a:gd name="T11" fmla="*/ 0 h 46"/>
              <a:gd name="T12" fmla="*/ 46 w 46"/>
              <a:gd name="T13" fmla="*/ 23 h 46"/>
              <a:gd name="T14" fmla="*/ 46 w 46"/>
              <a:gd name="T15" fmla="*/ 23 h 46"/>
              <a:gd name="T16" fmla="*/ 23 w 46"/>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6">
                <a:moveTo>
                  <a:pt x="23" y="46"/>
                </a:moveTo>
                <a:cubicBezTo>
                  <a:pt x="23" y="46"/>
                  <a:pt x="23" y="46"/>
                  <a:pt x="23" y="46"/>
                </a:cubicBezTo>
                <a:cubicBezTo>
                  <a:pt x="10" y="46"/>
                  <a:pt x="0" y="36"/>
                  <a:pt x="0" y="23"/>
                </a:cubicBezTo>
                <a:cubicBezTo>
                  <a:pt x="0" y="23"/>
                  <a:pt x="0" y="23"/>
                  <a:pt x="0" y="23"/>
                </a:cubicBezTo>
                <a:cubicBezTo>
                  <a:pt x="0" y="10"/>
                  <a:pt x="10" y="0"/>
                  <a:pt x="23" y="0"/>
                </a:cubicBezTo>
                <a:cubicBezTo>
                  <a:pt x="23" y="0"/>
                  <a:pt x="23" y="0"/>
                  <a:pt x="23" y="0"/>
                </a:cubicBezTo>
                <a:cubicBezTo>
                  <a:pt x="35" y="0"/>
                  <a:pt x="46" y="10"/>
                  <a:pt x="46" y="23"/>
                </a:cubicBezTo>
                <a:cubicBezTo>
                  <a:pt x="46" y="23"/>
                  <a:pt x="46" y="23"/>
                  <a:pt x="46" y="23"/>
                </a:cubicBezTo>
                <a:cubicBezTo>
                  <a:pt x="46" y="36"/>
                  <a:pt x="35" y="46"/>
                  <a:pt x="23" y="46"/>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8" name="Freeform 12">
            <a:extLst>
              <a:ext uri="{FF2B5EF4-FFF2-40B4-BE49-F238E27FC236}">
                <a16:creationId xmlns:a16="http://schemas.microsoft.com/office/drawing/2014/main" id="{0A96D5C1-BD0C-40EA-A4D9-DBA0FBBFDD6F}"/>
              </a:ext>
            </a:extLst>
          </p:cNvPr>
          <p:cNvSpPr>
            <a:spLocks/>
          </p:cNvSpPr>
          <p:nvPr/>
        </p:nvSpPr>
        <p:spPr bwMode="auto">
          <a:xfrm>
            <a:off x="7313347" y="2358666"/>
            <a:ext cx="193428" cy="193428"/>
          </a:xfrm>
          <a:custGeom>
            <a:avLst/>
            <a:gdLst>
              <a:gd name="T0" fmla="*/ 23 w 46"/>
              <a:gd name="T1" fmla="*/ 46 h 46"/>
              <a:gd name="T2" fmla="*/ 23 w 46"/>
              <a:gd name="T3" fmla="*/ 46 h 46"/>
              <a:gd name="T4" fmla="*/ 0 w 46"/>
              <a:gd name="T5" fmla="*/ 23 h 46"/>
              <a:gd name="T6" fmla="*/ 0 w 46"/>
              <a:gd name="T7" fmla="*/ 23 h 46"/>
              <a:gd name="T8" fmla="*/ 23 w 46"/>
              <a:gd name="T9" fmla="*/ 0 h 46"/>
              <a:gd name="T10" fmla="*/ 23 w 46"/>
              <a:gd name="T11" fmla="*/ 0 h 46"/>
              <a:gd name="T12" fmla="*/ 46 w 46"/>
              <a:gd name="T13" fmla="*/ 23 h 46"/>
              <a:gd name="T14" fmla="*/ 46 w 46"/>
              <a:gd name="T15" fmla="*/ 23 h 46"/>
              <a:gd name="T16" fmla="*/ 23 w 46"/>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6">
                <a:moveTo>
                  <a:pt x="23" y="46"/>
                </a:moveTo>
                <a:cubicBezTo>
                  <a:pt x="23" y="46"/>
                  <a:pt x="23" y="46"/>
                  <a:pt x="23" y="46"/>
                </a:cubicBezTo>
                <a:cubicBezTo>
                  <a:pt x="10" y="46"/>
                  <a:pt x="0" y="36"/>
                  <a:pt x="0" y="23"/>
                </a:cubicBezTo>
                <a:cubicBezTo>
                  <a:pt x="0" y="23"/>
                  <a:pt x="0" y="23"/>
                  <a:pt x="0" y="23"/>
                </a:cubicBezTo>
                <a:cubicBezTo>
                  <a:pt x="0" y="10"/>
                  <a:pt x="10" y="0"/>
                  <a:pt x="23" y="0"/>
                </a:cubicBezTo>
                <a:cubicBezTo>
                  <a:pt x="23" y="0"/>
                  <a:pt x="23" y="0"/>
                  <a:pt x="23" y="0"/>
                </a:cubicBezTo>
                <a:cubicBezTo>
                  <a:pt x="35" y="0"/>
                  <a:pt x="46" y="10"/>
                  <a:pt x="46" y="23"/>
                </a:cubicBezTo>
                <a:cubicBezTo>
                  <a:pt x="46" y="23"/>
                  <a:pt x="46" y="23"/>
                  <a:pt x="46" y="23"/>
                </a:cubicBezTo>
                <a:cubicBezTo>
                  <a:pt x="46" y="36"/>
                  <a:pt x="35" y="46"/>
                  <a:pt x="23" y="46"/>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0" name="Freeform 12">
            <a:extLst>
              <a:ext uri="{FF2B5EF4-FFF2-40B4-BE49-F238E27FC236}">
                <a16:creationId xmlns:a16="http://schemas.microsoft.com/office/drawing/2014/main" id="{95C2BDB3-B49F-4090-B495-39E898057E39}"/>
              </a:ext>
            </a:extLst>
          </p:cNvPr>
          <p:cNvSpPr>
            <a:spLocks/>
          </p:cNvSpPr>
          <p:nvPr/>
        </p:nvSpPr>
        <p:spPr bwMode="auto">
          <a:xfrm>
            <a:off x="10056818" y="2358666"/>
            <a:ext cx="193428" cy="193428"/>
          </a:xfrm>
          <a:custGeom>
            <a:avLst/>
            <a:gdLst>
              <a:gd name="T0" fmla="*/ 23 w 46"/>
              <a:gd name="T1" fmla="*/ 46 h 46"/>
              <a:gd name="T2" fmla="*/ 23 w 46"/>
              <a:gd name="T3" fmla="*/ 46 h 46"/>
              <a:gd name="T4" fmla="*/ 0 w 46"/>
              <a:gd name="T5" fmla="*/ 23 h 46"/>
              <a:gd name="T6" fmla="*/ 0 w 46"/>
              <a:gd name="T7" fmla="*/ 23 h 46"/>
              <a:gd name="T8" fmla="*/ 23 w 46"/>
              <a:gd name="T9" fmla="*/ 0 h 46"/>
              <a:gd name="T10" fmla="*/ 23 w 46"/>
              <a:gd name="T11" fmla="*/ 0 h 46"/>
              <a:gd name="T12" fmla="*/ 46 w 46"/>
              <a:gd name="T13" fmla="*/ 23 h 46"/>
              <a:gd name="T14" fmla="*/ 46 w 46"/>
              <a:gd name="T15" fmla="*/ 23 h 46"/>
              <a:gd name="T16" fmla="*/ 23 w 46"/>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6">
                <a:moveTo>
                  <a:pt x="23" y="46"/>
                </a:moveTo>
                <a:cubicBezTo>
                  <a:pt x="23" y="46"/>
                  <a:pt x="23" y="46"/>
                  <a:pt x="23" y="46"/>
                </a:cubicBezTo>
                <a:cubicBezTo>
                  <a:pt x="10" y="46"/>
                  <a:pt x="0" y="36"/>
                  <a:pt x="0" y="23"/>
                </a:cubicBezTo>
                <a:cubicBezTo>
                  <a:pt x="0" y="23"/>
                  <a:pt x="0" y="23"/>
                  <a:pt x="0" y="23"/>
                </a:cubicBezTo>
                <a:cubicBezTo>
                  <a:pt x="0" y="10"/>
                  <a:pt x="10" y="0"/>
                  <a:pt x="23" y="0"/>
                </a:cubicBezTo>
                <a:cubicBezTo>
                  <a:pt x="23" y="0"/>
                  <a:pt x="23" y="0"/>
                  <a:pt x="23" y="0"/>
                </a:cubicBezTo>
                <a:cubicBezTo>
                  <a:pt x="35" y="0"/>
                  <a:pt x="46" y="10"/>
                  <a:pt x="46" y="23"/>
                </a:cubicBezTo>
                <a:cubicBezTo>
                  <a:pt x="46" y="23"/>
                  <a:pt x="46" y="23"/>
                  <a:pt x="46" y="23"/>
                </a:cubicBezTo>
                <a:cubicBezTo>
                  <a:pt x="46" y="36"/>
                  <a:pt x="35" y="46"/>
                  <a:pt x="23" y="46"/>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 name="TextBox 41">
            <a:extLst>
              <a:ext uri="{FF2B5EF4-FFF2-40B4-BE49-F238E27FC236}">
                <a16:creationId xmlns:a16="http://schemas.microsoft.com/office/drawing/2014/main" id="{D522802E-D84B-48DE-BC0B-B8196DA9D87E}"/>
              </a:ext>
            </a:extLst>
          </p:cNvPr>
          <p:cNvSpPr txBox="1"/>
          <p:nvPr/>
        </p:nvSpPr>
        <p:spPr>
          <a:xfrm>
            <a:off x="1116128" y="4461520"/>
            <a:ext cx="1794992" cy="338554"/>
          </a:xfrm>
          <a:prstGeom prst="rect">
            <a:avLst/>
          </a:prstGeom>
          <a:noFill/>
        </p:spPr>
        <p:txBody>
          <a:bodyPr wrap="square" lIns="91440" tIns="45720" rIns="91440" bIns="45720" rtlCol="0">
            <a:spAutoFit/>
          </a:bodyPr>
          <a:lstStyle/>
          <a:p>
            <a:pPr algn="ctr"/>
            <a:r>
              <a:rPr lang="en-US" sz="1600" b="1">
                <a:solidFill>
                  <a:srgbClr val="000000"/>
                </a:solidFill>
                <a:ea typeface="Liberation Sans" panose="020B0604020202020204" pitchFamily="34" charset="0"/>
                <a:cs typeface="Segoe UI" panose="020B0502040204020203" pitchFamily="34" charset="0"/>
              </a:rPr>
              <a:t>Option 1</a:t>
            </a:r>
          </a:p>
        </p:txBody>
      </p:sp>
      <p:sp>
        <p:nvSpPr>
          <p:cNvPr id="143" name="Rectangle 42">
            <a:extLst>
              <a:ext uri="{FF2B5EF4-FFF2-40B4-BE49-F238E27FC236}">
                <a16:creationId xmlns:a16="http://schemas.microsoft.com/office/drawing/2014/main" id="{D8A5D862-73A5-4C32-BF41-2662B2020B52}"/>
              </a:ext>
            </a:extLst>
          </p:cNvPr>
          <p:cNvSpPr/>
          <p:nvPr/>
        </p:nvSpPr>
        <p:spPr>
          <a:xfrm>
            <a:off x="806036" y="4799182"/>
            <a:ext cx="2415177" cy="1169551"/>
          </a:xfrm>
          <a:prstGeom prst="rect">
            <a:avLst/>
          </a:prstGeom>
        </p:spPr>
        <p:txBody>
          <a:bodyPr wrap="square" lIns="91440" tIns="45720" rIns="91440" bIns="45720" anchor="t">
            <a:spAutoFit/>
          </a:bodyPr>
          <a:lstStyle/>
          <a:p>
            <a:r>
              <a:rPr lang="fr-FR" sz="1400" b="1"/>
              <a:t>The </a:t>
            </a:r>
            <a:r>
              <a:rPr lang="fr-FR" sz="1400" b="1" err="1"/>
              <a:t>number</a:t>
            </a:r>
            <a:r>
              <a:rPr lang="fr-FR" sz="1400" b="1"/>
              <a:t> of indices </a:t>
            </a:r>
            <a:r>
              <a:rPr lang="fr-FR" sz="1400" b="1" err="1"/>
              <a:t>will</a:t>
            </a:r>
            <a:r>
              <a:rPr lang="fr-FR" sz="1400" b="1"/>
              <a:t> </a:t>
            </a:r>
            <a:r>
              <a:rPr lang="fr-FR" sz="1400" b="1" err="1"/>
              <a:t>be</a:t>
            </a:r>
            <a:r>
              <a:rPr lang="fr-FR" sz="1400" b="1"/>
              <a:t> </a:t>
            </a:r>
            <a:r>
              <a:rPr lang="fr-FR" sz="1400" b="1" err="1"/>
              <a:t>managed</a:t>
            </a:r>
            <a:r>
              <a:rPr lang="fr-FR" sz="1400" b="1"/>
              <a:t> by Cegid, a new index </a:t>
            </a:r>
            <a:r>
              <a:rPr lang="fr-FR" sz="1400" b="1" err="1"/>
              <a:t>will</a:t>
            </a:r>
            <a:r>
              <a:rPr lang="fr-FR" sz="1400" b="1"/>
              <a:t> </a:t>
            </a:r>
            <a:r>
              <a:rPr lang="fr-FR" sz="1400" b="1" err="1"/>
              <a:t>be</a:t>
            </a:r>
            <a:r>
              <a:rPr lang="fr-FR" sz="1400" b="1"/>
              <a:t> </a:t>
            </a:r>
            <a:r>
              <a:rPr lang="fr-FR" sz="1400" b="1" err="1"/>
              <a:t>created</a:t>
            </a:r>
            <a:r>
              <a:rPr lang="fr-FR" sz="1400" b="1"/>
              <a:t> if the </a:t>
            </a:r>
            <a:r>
              <a:rPr lang="fr-FR" sz="1400" b="1" err="1"/>
              <a:t>previous</a:t>
            </a:r>
            <a:r>
              <a:rPr lang="fr-FR" sz="1400" b="1"/>
              <a:t> one </a:t>
            </a:r>
            <a:r>
              <a:rPr lang="fr-FR" sz="1400" b="1" err="1"/>
              <a:t>is</a:t>
            </a:r>
            <a:r>
              <a:rPr lang="fr-FR" sz="1400" b="1"/>
              <a:t> </a:t>
            </a:r>
            <a:r>
              <a:rPr lang="fr-FR" sz="1400" b="1" err="1"/>
              <a:t>saturated</a:t>
            </a:r>
            <a:r>
              <a:rPr lang="fr-FR" sz="1400" b="1"/>
              <a:t>.</a:t>
            </a:r>
            <a:endParaRPr lang="en-US" sz="1400" b="1">
              <a:ea typeface="Calibri"/>
              <a:cs typeface="Calibri"/>
            </a:endParaRPr>
          </a:p>
        </p:txBody>
      </p:sp>
      <p:sp>
        <p:nvSpPr>
          <p:cNvPr id="144" name="TextBox 50">
            <a:extLst>
              <a:ext uri="{FF2B5EF4-FFF2-40B4-BE49-F238E27FC236}">
                <a16:creationId xmlns:a16="http://schemas.microsoft.com/office/drawing/2014/main" id="{8FB62C7C-59A9-4CB8-B453-D31FA4E1AB30}"/>
              </a:ext>
            </a:extLst>
          </p:cNvPr>
          <p:cNvSpPr txBox="1"/>
          <p:nvPr/>
        </p:nvSpPr>
        <p:spPr>
          <a:xfrm>
            <a:off x="3863147" y="4461520"/>
            <a:ext cx="1794992" cy="338554"/>
          </a:xfrm>
          <a:prstGeom prst="rect">
            <a:avLst/>
          </a:prstGeom>
          <a:noFill/>
        </p:spPr>
        <p:txBody>
          <a:bodyPr wrap="square" lIns="91440" tIns="45720" rIns="91440" bIns="45720" rtlCol="0">
            <a:spAutoFit/>
          </a:bodyPr>
          <a:lstStyle/>
          <a:p>
            <a:pPr algn="ctr"/>
            <a:r>
              <a:rPr lang="en-US" sz="1600" b="1">
                <a:solidFill>
                  <a:srgbClr val="000000"/>
                </a:solidFill>
                <a:ea typeface="Liberation Sans" panose="020B0604020202020204" pitchFamily="34" charset="0"/>
                <a:cs typeface="Segoe UI" panose="020B0502040204020203" pitchFamily="34" charset="0"/>
              </a:rPr>
              <a:t>Option 2</a:t>
            </a:r>
          </a:p>
        </p:txBody>
      </p:sp>
      <p:sp>
        <p:nvSpPr>
          <p:cNvPr id="145" name="Rectangle 51">
            <a:extLst>
              <a:ext uri="{FF2B5EF4-FFF2-40B4-BE49-F238E27FC236}">
                <a16:creationId xmlns:a16="http://schemas.microsoft.com/office/drawing/2014/main" id="{693A5C3F-DF08-4615-A2FB-4C1265CBBB0C}"/>
              </a:ext>
            </a:extLst>
          </p:cNvPr>
          <p:cNvSpPr/>
          <p:nvPr/>
        </p:nvSpPr>
        <p:spPr>
          <a:xfrm>
            <a:off x="3553055" y="4799182"/>
            <a:ext cx="2415177" cy="738664"/>
          </a:xfrm>
          <a:prstGeom prst="rect">
            <a:avLst/>
          </a:prstGeom>
        </p:spPr>
        <p:txBody>
          <a:bodyPr wrap="square" lIns="91440" tIns="45720" rIns="91440" bIns="45720" anchor="t">
            <a:spAutoFit/>
          </a:bodyPr>
          <a:lstStyle/>
          <a:p>
            <a:r>
              <a:rPr lang="fr-FR" sz="1400" b="1" err="1"/>
              <a:t>Each</a:t>
            </a:r>
            <a:r>
              <a:rPr lang="fr-FR" sz="1400" b="1"/>
              <a:t> data source </a:t>
            </a:r>
            <a:r>
              <a:rPr lang="fr-FR" sz="1400" b="1" err="1"/>
              <a:t>will</a:t>
            </a:r>
            <a:r>
              <a:rPr lang="fr-FR" sz="1400" b="1"/>
              <a:t> </a:t>
            </a:r>
            <a:r>
              <a:rPr lang="fr-FR" sz="1400" b="1" err="1"/>
              <a:t>be</a:t>
            </a:r>
            <a:r>
              <a:rPr lang="fr-FR" sz="1400" b="1"/>
              <a:t> </a:t>
            </a:r>
            <a:r>
              <a:rPr lang="fr-FR" sz="1400" b="1" err="1"/>
              <a:t>assigned</a:t>
            </a:r>
            <a:r>
              <a:rPr lang="fr-FR" sz="1400" b="1"/>
              <a:t> to a Cegid client</a:t>
            </a:r>
            <a:endParaRPr lang="en-US" sz="1400" b="1">
              <a:ea typeface="Calibri"/>
              <a:cs typeface="Calibri"/>
            </a:endParaRPr>
          </a:p>
        </p:txBody>
      </p:sp>
      <p:sp>
        <p:nvSpPr>
          <p:cNvPr id="146" name="TextBox 54">
            <a:extLst>
              <a:ext uri="{FF2B5EF4-FFF2-40B4-BE49-F238E27FC236}">
                <a16:creationId xmlns:a16="http://schemas.microsoft.com/office/drawing/2014/main" id="{C0265C44-0529-4088-9328-1AF207558845}"/>
              </a:ext>
            </a:extLst>
          </p:cNvPr>
          <p:cNvSpPr txBox="1"/>
          <p:nvPr/>
        </p:nvSpPr>
        <p:spPr>
          <a:xfrm>
            <a:off x="6509017" y="4461520"/>
            <a:ext cx="1794992" cy="338554"/>
          </a:xfrm>
          <a:prstGeom prst="rect">
            <a:avLst/>
          </a:prstGeom>
          <a:noFill/>
        </p:spPr>
        <p:txBody>
          <a:bodyPr wrap="square" lIns="91440" tIns="45720" rIns="91440" bIns="45720" rtlCol="0">
            <a:spAutoFit/>
          </a:bodyPr>
          <a:lstStyle/>
          <a:p>
            <a:pPr algn="ctr"/>
            <a:r>
              <a:rPr lang="en-US" sz="1600" b="1">
                <a:solidFill>
                  <a:srgbClr val="000000"/>
                </a:solidFill>
                <a:ea typeface="Liberation Sans" panose="020B0604020202020204" pitchFamily="34" charset="0"/>
                <a:cs typeface="Segoe UI" panose="020B0502040204020203" pitchFamily="34" charset="0"/>
              </a:rPr>
              <a:t>Option 3</a:t>
            </a:r>
          </a:p>
        </p:txBody>
      </p:sp>
      <p:sp>
        <p:nvSpPr>
          <p:cNvPr id="147" name="Rectangle 55">
            <a:extLst>
              <a:ext uri="{FF2B5EF4-FFF2-40B4-BE49-F238E27FC236}">
                <a16:creationId xmlns:a16="http://schemas.microsoft.com/office/drawing/2014/main" id="{5EEC028C-7D0A-4D54-9C01-586B7EE67078}"/>
              </a:ext>
            </a:extLst>
          </p:cNvPr>
          <p:cNvSpPr/>
          <p:nvPr/>
        </p:nvSpPr>
        <p:spPr>
          <a:xfrm>
            <a:off x="6198924" y="4799182"/>
            <a:ext cx="2415177" cy="1384995"/>
          </a:xfrm>
          <a:prstGeom prst="rect">
            <a:avLst/>
          </a:prstGeom>
        </p:spPr>
        <p:txBody>
          <a:bodyPr wrap="square" lIns="91440" tIns="45720" rIns="91440" bIns="45720" anchor="t">
            <a:spAutoFit/>
          </a:bodyPr>
          <a:lstStyle/>
          <a:p>
            <a:r>
              <a:rPr lang="en-US" sz="1400" b="1" dirty="0"/>
              <a:t>One index =50 </a:t>
            </a:r>
            <a:r>
              <a:rPr lang="en-US" sz="1400" b="1" dirty="0" err="1"/>
              <a:t>datasources</a:t>
            </a:r>
            <a:r>
              <a:rPr lang="en-US" sz="1400" b="1" dirty="0"/>
              <a:t>, with </a:t>
            </a:r>
          </a:p>
          <a:p>
            <a:r>
              <a:rPr lang="en-US" sz="1400" b="1" dirty="0"/>
              <a:t>5 </a:t>
            </a:r>
            <a:r>
              <a:rPr lang="en-US" sz="1400" b="1" dirty="0" err="1"/>
              <a:t>datasources</a:t>
            </a:r>
            <a:r>
              <a:rPr lang="en-US" sz="1400" b="1" dirty="0"/>
              <a:t> dedicated to </a:t>
            </a:r>
            <a:endParaRPr lang="en-US" sz="1400" b="1" dirty="0">
              <a:ea typeface="Calibri"/>
              <a:cs typeface="Calibri"/>
            </a:endParaRPr>
          </a:p>
          <a:p>
            <a:r>
              <a:rPr lang="en-US" sz="1400" b="1" dirty="0"/>
              <a:t>Cegid's public links/data and the remaining 45 </a:t>
            </a:r>
            <a:r>
              <a:rPr lang="en-US" sz="1400" b="1" dirty="0" err="1"/>
              <a:t>datasources</a:t>
            </a:r>
            <a:r>
              <a:rPr lang="en-US" sz="1400" b="1" dirty="0"/>
              <a:t> for Cegid's clients.</a:t>
            </a:r>
            <a:endParaRPr lang="en-US" sz="1400" b="1">
              <a:ea typeface="Calibri"/>
              <a:cs typeface="Calibri"/>
            </a:endParaRPr>
          </a:p>
        </p:txBody>
      </p:sp>
      <p:sp>
        <p:nvSpPr>
          <p:cNvPr id="148" name="TextBox 58">
            <a:extLst>
              <a:ext uri="{FF2B5EF4-FFF2-40B4-BE49-F238E27FC236}">
                <a16:creationId xmlns:a16="http://schemas.microsoft.com/office/drawing/2014/main" id="{DFAD3D17-1BD6-4490-AE36-5378F8ED92CE}"/>
              </a:ext>
            </a:extLst>
          </p:cNvPr>
          <p:cNvSpPr txBox="1"/>
          <p:nvPr/>
        </p:nvSpPr>
        <p:spPr>
          <a:xfrm>
            <a:off x="9245845" y="4461520"/>
            <a:ext cx="1794992" cy="338554"/>
          </a:xfrm>
          <a:prstGeom prst="rect">
            <a:avLst/>
          </a:prstGeom>
          <a:noFill/>
        </p:spPr>
        <p:txBody>
          <a:bodyPr wrap="square" lIns="91440" tIns="45720" rIns="91440" bIns="45720" rtlCol="0">
            <a:spAutoFit/>
          </a:bodyPr>
          <a:lstStyle/>
          <a:p>
            <a:pPr algn="ctr"/>
            <a:r>
              <a:rPr lang="en-US" sz="1600" b="1">
                <a:solidFill>
                  <a:srgbClr val="000000"/>
                </a:solidFill>
                <a:ea typeface="Liberation Sans" panose="020B0604020202020204" pitchFamily="34" charset="0"/>
                <a:cs typeface="Segoe UI" panose="020B0502040204020203" pitchFamily="34" charset="0"/>
              </a:rPr>
              <a:t>Option 4</a:t>
            </a:r>
          </a:p>
        </p:txBody>
      </p:sp>
      <p:sp>
        <p:nvSpPr>
          <p:cNvPr id="149" name="Rectangle 59">
            <a:extLst>
              <a:ext uri="{FF2B5EF4-FFF2-40B4-BE49-F238E27FC236}">
                <a16:creationId xmlns:a16="http://schemas.microsoft.com/office/drawing/2014/main" id="{3D24EBC0-B80B-42D4-88F0-992BD31B92D6}"/>
              </a:ext>
            </a:extLst>
          </p:cNvPr>
          <p:cNvSpPr/>
          <p:nvPr/>
        </p:nvSpPr>
        <p:spPr>
          <a:xfrm>
            <a:off x="8935752" y="4799182"/>
            <a:ext cx="2415177" cy="1169551"/>
          </a:xfrm>
          <a:prstGeom prst="rect">
            <a:avLst/>
          </a:prstGeom>
        </p:spPr>
        <p:txBody>
          <a:bodyPr wrap="square" lIns="91440" tIns="45720" rIns="91440" bIns="45720" anchor="t">
            <a:spAutoFit/>
          </a:bodyPr>
          <a:lstStyle/>
          <a:p>
            <a:r>
              <a:rPr lang="en-US" sz="1400" b="1"/>
              <a:t>In the case of PDFs or other file types: Client data will be stored per bucket ==&gt; one bucket = one client.</a:t>
            </a:r>
            <a:endParaRPr lang="en-US" sz="1400" b="1">
              <a:ea typeface="Calibri"/>
              <a:cs typeface="Calibri"/>
            </a:endParaRPr>
          </a:p>
        </p:txBody>
      </p:sp>
      <p:grpSp>
        <p:nvGrpSpPr>
          <p:cNvPr id="4" name="Group 3"/>
          <p:cNvGrpSpPr/>
          <p:nvPr/>
        </p:nvGrpSpPr>
        <p:grpSpPr>
          <a:xfrm>
            <a:off x="4235007" y="2232671"/>
            <a:ext cx="1046989" cy="2187389"/>
            <a:chOff x="4235007" y="2537472"/>
            <a:chExt cx="1046989" cy="2187389"/>
          </a:xfrm>
          <a:solidFill>
            <a:srgbClr val="43B02A"/>
          </a:solidFill>
        </p:grpSpPr>
        <p:sp>
          <p:nvSpPr>
            <p:cNvPr id="137" name="Freeform 13">
              <a:extLst>
                <a:ext uri="{FF2B5EF4-FFF2-40B4-BE49-F238E27FC236}">
                  <a16:creationId xmlns:a16="http://schemas.microsoft.com/office/drawing/2014/main" id="{A30BF224-3EFE-4A21-82CC-76442E204E50}"/>
                </a:ext>
              </a:extLst>
            </p:cNvPr>
            <p:cNvSpPr>
              <a:spLocks noEditPoints="1"/>
            </p:cNvSpPr>
            <p:nvPr/>
          </p:nvSpPr>
          <p:spPr bwMode="auto">
            <a:xfrm>
              <a:off x="4526401" y="2537472"/>
              <a:ext cx="452513" cy="1313174"/>
            </a:xfrm>
            <a:custGeom>
              <a:avLst/>
              <a:gdLst>
                <a:gd name="T0" fmla="*/ 45 w 108"/>
                <a:gd name="T1" fmla="*/ 312 h 312"/>
                <a:gd name="T2" fmla="*/ 45 w 108"/>
                <a:gd name="T3" fmla="*/ 147 h 312"/>
                <a:gd name="T4" fmla="*/ 20 w 108"/>
                <a:gd name="T5" fmla="*/ 94 h 312"/>
                <a:gd name="T6" fmla="*/ 1 w 108"/>
                <a:gd name="T7" fmla="*/ 49 h 312"/>
                <a:gd name="T8" fmla="*/ 49 w 108"/>
                <a:gd name="T9" fmla="*/ 0 h 312"/>
                <a:gd name="T10" fmla="*/ 55 w 108"/>
                <a:gd name="T11" fmla="*/ 0 h 312"/>
                <a:gd name="T12" fmla="*/ 108 w 108"/>
                <a:gd name="T13" fmla="*/ 53 h 312"/>
                <a:gd name="T14" fmla="*/ 89 w 108"/>
                <a:gd name="T15" fmla="*/ 95 h 312"/>
                <a:gd name="T16" fmla="*/ 64 w 108"/>
                <a:gd name="T17" fmla="*/ 147 h 312"/>
                <a:gd name="T18" fmla="*/ 64 w 108"/>
                <a:gd name="T19" fmla="*/ 312 h 312"/>
                <a:gd name="T20" fmla="*/ 45 w 108"/>
                <a:gd name="T21" fmla="*/ 312 h 312"/>
                <a:gd name="T22" fmla="*/ 55 w 108"/>
                <a:gd name="T23" fmla="*/ 19 h 312"/>
                <a:gd name="T24" fmla="*/ 20 w 108"/>
                <a:gd name="T25" fmla="*/ 53 h 312"/>
                <a:gd name="T26" fmla="*/ 55 w 108"/>
                <a:gd name="T27" fmla="*/ 88 h 312"/>
                <a:gd name="T28" fmla="*/ 89 w 108"/>
                <a:gd name="T29" fmla="*/ 53 h 312"/>
                <a:gd name="T30" fmla="*/ 55 w 108"/>
                <a:gd name="T31" fmla="*/ 19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312">
                  <a:moveTo>
                    <a:pt x="45" y="312"/>
                  </a:moveTo>
                  <a:cubicBezTo>
                    <a:pt x="45" y="147"/>
                    <a:pt x="45" y="147"/>
                    <a:pt x="45" y="147"/>
                  </a:cubicBezTo>
                  <a:cubicBezTo>
                    <a:pt x="45" y="127"/>
                    <a:pt x="36" y="108"/>
                    <a:pt x="20" y="94"/>
                  </a:cubicBezTo>
                  <a:cubicBezTo>
                    <a:pt x="7" y="83"/>
                    <a:pt x="0" y="66"/>
                    <a:pt x="1" y="49"/>
                  </a:cubicBezTo>
                  <a:cubicBezTo>
                    <a:pt x="3" y="23"/>
                    <a:pt x="23" y="3"/>
                    <a:pt x="49" y="0"/>
                  </a:cubicBezTo>
                  <a:cubicBezTo>
                    <a:pt x="51" y="0"/>
                    <a:pt x="53" y="0"/>
                    <a:pt x="55" y="0"/>
                  </a:cubicBezTo>
                  <a:cubicBezTo>
                    <a:pt x="84" y="0"/>
                    <a:pt x="108" y="24"/>
                    <a:pt x="108" y="53"/>
                  </a:cubicBezTo>
                  <a:cubicBezTo>
                    <a:pt x="108" y="69"/>
                    <a:pt x="101" y="84"/>
                    <a:pt x="89" y="95"/>
                  </a:cubicBezTo>
                  <a:cubicBezTo>
                    <a:pt x="73" y="107"/>
                    <a:pt x="64" y="126"/>
                    <a:pt x="64" y="147"/>
                  </a:cubicBezTo>
                  <a:cubicBezTo>
                    <a:pt x="64" y="312"/>
                    <a:pt x="64" y="312"/>
                    <a:pt x="64" y="312"/>
                  </a:cubicBezTo>
                  <a:lnTo>
                    <a:pt x="45" y="312"/>
                  </a:lnTo>
                  <a:close/>
                  <a:moveTo>
                    <a:pt x="55" y="19"/>
                  </a:moveTo>
                  <a:cubicBezTo>
                    <a:pt x="36" y="19"/>
                    <a:pt x="20" y="34"/>
                    <a:pt x="20" y="53"/>
                  </a:cubicBezTo>
                  <a:cubicBezTo>
                    <a:pt x="20" y="72"/>
                    <a:pt x="36" y="88"/>
                    <a:pt x="55" y="88"/>
                  </a:cubicBezTo>
                  <a:cubicBezTo>
                    <a:pt x="74" y="88"/>
                    <a:pt x="89" y="72"/>
                    <a:pt x="89" y="53"/>
                  </a:cubicBezTo>
                  <a:cubicBezTo>
                    <a:pt x="89" y="34"/>
                    <a:pt x="74" y="19"/>
                    <a:pt x="55"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6" name="Oval 34">
              <a:extLst>
                <a:ext uri="{FF2B5EF4-FFF2-40B4-BE49-F238E27FC236}">
                  <a16:creationId xmlns:a16="http://schemas.microsoft.com/office/drawing/2014/main" id="{3E3C2A90-19C0-49F1-A404-539321316238}"/>
                </a:ext>
              </a:extLst>
            </p:cNvPr>
            <p:cNvSpPr/>
            <p:nvPr/>
          </p:nvSpPr>
          <p:spPr>
            <a:xfrm>
              <a:off x="4235007" y="3677872"/>
              <a:ext cx="1046989" cy="104698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4"/>
          <p:cNvGrpSpPr/>
          <p:nvPr/>
        </p:nvGrpSpPr>
        <p:grpSpPr>
          <a:xfrm>
            <a:off x="6884831" y="2232671"/>
            <a:ext cx="1046989" cy="2187389"/>
            <a:chOff x="6884831" y="2537472"/>
            <a:chExt cx="1046989" cy="2187389"/>
          </a:xfrm>
          <a:solidFill>
            <a:srgbClr val="43B02A"/>
          </a:solidFill>
        </p:grpSpPr>
        <p:sp>
          <p:nvSpPr>
            <p:cNvPr id="139" name="Freeform 13">
              <a:extLst>
                <a:ext uri="{FF2B5EF4-FFF2-40B4-BE49-F238E27FC236}">
                  <a16:creationId xmlns:a16="http://schemas.microsoft.com/office/drawing/2014/main" id="{230CF2A6-66B7-40CF-8C65-E0FFBC6AC657}"/>
                </a:ext>
              </a:extLst>
            </p:cNvPr>
            <p:cNvSpPr>
              <a:spLocks noEditPoints="1"/>
            </p:cNvSpPr>
            <p:nvPr/>
          </p:nvSpPr>
          <p:spPr bwMode="auto">
            <a:xfrm>
              <a:off x="7180256" y="2537472"/>
              <a:ext cx="452513" cy="1313174"/>
            </a:xfrm>
            <a:custGeom>
              <a:avLst/>
              <a:gdLst>
                <a:gd name="T0" fmla="*/ 45 w 108"/>
                <a:gd name="T1" fmla="*/ 312 h 312"/>
                <a:gd name="T2" fmla="*/ 45 w 108"/>
                <a:gd name="T3" fmla="*/ 147 h 312"/>
                <a:gd name="T4" fmla="*/ 20 w 108"/>
                <a:gd name="T5" fmla="*/ 94 h 312"/>
                <a:gd name="T6" fmla="*/ 1 w 108"/>
                <a:gd name="T7" fmla="*/ 49 h 312"/>
                <a:gd name="T8" fmla="*/ 49 w 108"/>
                <a:gd name="T9" fmla="*/ 0 h 312"/>
                <a:gd name="T10" fmla="*/ 55 w 108"/>
                <a:gd name="T11" fmla="*/ 0 h 312"/>
                <a:gd name="T12" fmla="*/ 108 w 108"/>
                <a:gd name="T13" fmla="*/ 53 h 312"/>
                <a:gd name="T14" fmla="*/ 89 w 108"/>
                <a:gd name="T15" fmla="*/ 95 h 312"/>
                <a:gd name="T16" fmla="*/ 64 w 108"/>
                <a:gd name="T17" fmla="*/ 147 h 312"/>
                <a:gd name="T18" fmla="*/ 64 w 108"/>
                <a:gd name="T19" fmla="*/ 312 h 312"/>
                <a:gd name="T20" fmla="*/ 45 w 108"/>
                <a:gd name="T21" fmla="*/ 312 h 312"/>
                <a:gd name="T22" fmla="*/ 55 w 108"/>
                <a:gd name="T23" fmla="*/ 19 h 312"/>
                <a:gd name="T24" fmla="*/ 20 w 108"/>
                <a:gd name="T25" fmla="*/ 53 h 312"/>
                <a:gd name="T26" fmla="*/ 55 w 108"/>
                <a:gd name="T27" fmla="*/ 88 h 312"/>
                <a:gd name="T28" fmla="*/ 89 w 108"/>
                <a:gd name="T29" fmla="*/ 53 h 312"/>
                <a:gd name="T30" fmla="*/ 55 w 108"/>
                <a:gd name="T31" fmla="*/ 19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312">
                  <a:moveTo>
                    <a:pt x="45" y="312"/>
                  </a:moveTo>
                  <a:cubicBezTo>
                    <a:pt x="45" y="147"/>
                    <a:pt x="45" y="147"/>
                    <a:pt x="45" y="147"/>
                  </a:cubicBezTo>
                  <a:cubicBezTo>
                    <a:pt x="45" y="127"/>
                    <a:pt x="36" y="108"/>
                    <a:pt x="20" y="94"/>
                  </a:cubicBezTo>
                  <a:cubicBezTo>
                    <a:pt x="7" y="83"/>
                    <a:pt x="0" y="66"/>
                    <a:pt x="1" y="49"/>
                  </a:cubicBezTo>
                  <a:cubicBezTo>
                    <a:pt x="3" y="23"/>
                    <a:pt x="23" y="3"/>
                    <a:pt x="49" y="0"/>
                  </a:cubicBezTo>
                  <a:cubicBezTo>
                    <a:pt x="51" y="0"/>
                    <a:pt x="53" y="0"/>
                    <a:pt x="55" y="0"/>
                  </a:cubicBezTo>
                  <a:cubicBezTo>
                    <a:pt x="84" y="0"/>
                    <a:pt x="108" y="24"/>
                    <a:pt x="108" y="53"/>
                  </a:cubicBezTo>
                  <a:cubicBezTo>
                    <a:pt x="108" y="69"/>
                    <a:pt x="101" y="84"/>
                    <a:pt x="89" y="95"/>
                  </a:cubicBezTo>
                  <a:cubicBezTo>
                    <a:pt x="73" y="107"/>
                    <a:pt x="64" y="126"/>
                    <a:pt x="64" y="147"/>
                  </a:cubicBezTo>
                  <a:cubicBezTo>
                    <a:pt x="64" y="312"/>
                    <a:pt x="64" y="312"/>
                    <a:pt x="64" y="312"/>
                  </a:cubicBezTo>
                  <a:lnTo>
                    <a:pt x="45" y="312"/>
                  </a:lnTo>
                  <a:close/>
                  <a:moveTo>
                    <a:pt x="55" y="19"/>
                  </a:moveTo>
                  <a:cubicBezTo>
                    <a:pt x="36" y="19"/>
                    <a:pt x="20" y="34"/>
                    <a:pt x="20" y="53"/>
                  </a:cubicBezTo>
                  <a:cubicBezTo>
                    <a:pt x="20" y="72"/>
                    <a:pt x="36" y="88"/>
                    <a:pt x="55" y="88"/>
                  </a:cubicBezTo>
                  <a:cubicBezTo>
                    <a:pt x="74" y="88"/>
                    <a:pt x="89" y="72"/>
                    <a:pt x="89" y="53"/>
                  </a:cubicBezTo>
                  <a:cubicBezTo>
                    <a:pt x="89" y="34"/>
                    <a:pt x="74" y="19"/>
                    <a:pt x="55"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7" name="Oval 34">
              <a:extLst>
                <a:ext uri="{FF2B5EF4-FFF2-40B4-BE49-F238E27FC236}">
                  <a16:creationId xmlns:a16="http://schemas.microsoft.com/office/drawing/2014/main" id="{3E3C2A90-19C0-49F1-A404-539321316238}"/>
                </a:ext>
              </a:extLst>
            </p:cNvPr>
            <p:cNvSpPr/>
            <p:nvPr/>
          </p:nvSpPr>
          <p:spPr>
            <a:xfrm>
              <a:off x="6884831" y="3677872"/>
              <a:ext cx="1046989" cy="104698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6" name="Group 5"/>
          <p:cNvGrpSpPr/>
          <p:nvPr/>
        </p:nvGrpSpPr>
        <p:grpSpPr>
          <a:xfrm>
            <a:off x="9631550" y="2232671"/>
            <a:ext cx="1046989" cy="2187389"/>
            <a:chOff x="9631550" y="2537472"/>
            <a:chExt cx="1046989" cy="2187389"/>
          </a:xfrm>
          <a:solidFill>
            <a:srgbClr val="43B02A"/>
          </a:solidFill>
        </p:grpSpPr>
        <p:sp>
          <p:nvSpPr>
            <p:cNvPr id="141" name="Freeform 13">
              <a:extLst>
                <a:ext uri="{FF2B5EF4-FFF2-40B4-BE49-F238E27FC236}">
                  <a16:creationId xmlns:a16="http://schemas.microsoft.com/office/drawing/2014/main" id="{52373DB4-28AF-47A3-9EC9-913AF9A949B2}"/>
                </a:ext>
              </a:extLst>
            </p:cNvPr>
            <p:cNvSpPr>
              <a:spLocks noEditPoints="1"/>
            </p:cNvSpPr>
            <p:nvPr/>
          </p:nvSpPr>
          <p:spPr bwMode="auto">
            <a:xfrm>
              <a:off x="9923727" y="2537472"/>
              <a:ext cx="452513" cy="1313174"/>
            </a:xfrm>
            <a:custGeom>
              <a:avLst/>
              <a:gdLst>
                <a:gd name="T0" fmla="*/ 45 w 108"/>
                <a:gd name="T1" fmla="*/ 312 h 312"/>
                <a:gd name="T2" fmla="*/ 45 w 108"/>
                <a:gd name="T3" fmla="*/ 147 h 312"/>
                <a:gd name="T4" fmla="*/ 20 w 108"/>
                <a:gd name="T5" fmla="*/ 94 h 312"/>
                <a:gd name="T6" fmla="*/ 1 w 108"/>
                <a:gd name="T7" fmla="*/ 49 h 312"/>
                <a:gd name="T8" fmla="*/ 49 w 108"/>
                <a:gd name="T9" fmla="*/ 0 h 312"/>
                <a:gd name="T10" fmla="*/ 55 w 108"/>
                <a:gd name="T11" fmla="*/ 0 h 312"/>
                <a:gd name="T12" fmla="*/ 108 w 108"/>
                <a:gd name="T13" fmla="*/ 53 h 312"/>
                <a:gd name="T14" fmla="*/ 89 w 108"/>
                <a:gd name="T15" fmla="*/ 95 h 312"/>
                <a:gd name="T16" fmla="*/ 64 w 108"/>
                <a:gd name="T17" fmla="*/ 147 h 312"/>
                <a:gd name="T18" fmla="*/ 64 w 108"/>
                <a:gd name="T19" fmla="*/ 312 h 312"/>
                <a:gd name="T20" fmla="*/ 45 w 108"/>
                <a:gd name="T21" fmla="*/ 312 h 312"/>
                <a:gd name="T22" fmla="*/ 55 w 108"/>
                <a:gd name="T23" fmla="*/ 19 h 312"/>
                <a:gd name="T24" fmla="*/ 20 w 108"/>
                <a:gd name="T25" fmla="*/ 53 h 312"/>
                <a:gd name="T26" fmla="*/ 55 w 108"/>
                <a:gd name="T27" fmla="*/ 88 h 312"/>
                <a:gd name="T28" fmla="*/ 89 w 108"/>
                <a:gd name="T29" fmla="*/ 53 h 312"/>
                <a:gd name="T30" fmla="*/ 55 w 108"/>
                <a:gd name="T31" fmla="*/ 19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312">
                  <a:moveTo>
                    <a:pt x="45" y="312"/>
                  </a:moveTo>
                  <a:cubicBezTo>
                    <a:pt x="45" y="147"/>
                    <a:pt x="45" y="147"/>
                    <a:pt x="45" y="147"/>
                  </a:cubicBezTo>
                  <a:cubicBezTo>
                    <a:pt x="45" y="127"/>
                    <a:pt x="36" y="108"/>
                    <a:pt x="20" y="94"/>
                  </a:cubicBezTo>
                  <a:cubicBezTo>
                    <a:pt x="7" y="83"/>
                    <a:pt x="0" y="66"/>
                    <a:pt x="1" y="49"/>
                  </a:cubicBezTo>
                  <a:cubicBezTo>
                    <a:pt x="3" y="23"/>
                    <a:pt x="23" y="3"/>
                    <a:pt x="49" y="0"/>
                  </a:cubicBezTo>
                  <a:cubicBezTo>
                    <a:pt x="51" y="0"/>
                    <a:pt x="53" y="0"/>
                    <a:pt x="55" y="0"/>
                  </a:cubicBezTo>
                  <a:cubicBezTo>
                    <a:pt x="84" y="0"/>
                    <a:pt x="108" y="24"/>
                    <a:pt x="108" y="53"/>
                  </a:cubicBezTo>
                  <a:cubicBezTo>
                    <a:pt x="108" y="69"/>
                    <a:pt x="101" y="84"/>
                    <a:pt x="89" y="95"/>
                  </a:cubicBezTo>
                  <a:cubicBezTo>
                    <a:pt x="73" y="107"/>
                    <a:pt x="64" y="126"/>
                    <a:pt x="64" y="147"/>
                  </a:cubicBezTo>
                  <a:cubicBezTo>
                    <a:pt x="64" y="312"/>
                    <a:pt x="64" y="312"/>
                    <a:pt x="64" y="312"/>
                  </a:cubicBezTo>
                  <a:lnTo>
                    <a:pt x="45" y="312"/>
                  </a:lnTo>
                  <a:close/>
                  <a:moveTo>
                    <a:pt x="55" y="19"/>
                  </a:moveTo>
                  <a:cubicBezTo>
                    <a:pt x="36" y="19"/>
                    <a:pt x="20" y="34"/>
                    <a:pt x="20" y="53"/>
                  </a:cubicBezTo>
                  <a:cubicBezTo>
                    <a:pt x="20" y="72"/>
                    <a:pt x="36" y="88"/>
                    <a:pt x="55" y="88"/>
                  </a:cubicBezTo>
                  <a:cubicBezTo>
                    <a:pt x="74" y="88"/>
                    <a:pt x="89" y="72"/>
                    <a:pt x="89" y="53"/>
                  </a:cubicBezTo>
                  <a:cubicBezTo>
                    <a:pt x="89" y="34"/>
                    <a:pt x="74" y="19"/>
                    <a:pt x="55"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8" name="Oval 34">
              <a:extLst>
                <a:ext uri="{FF2B5EF4-FFF2-40B4-BE49-F238E27FC236}">
                  <a16:creationId xmlns:a16="http://schemas.microsoft.com/office/drawing/2014/main" id="{3E3C2A90-19C0-49F1-A404-539321316238}"/>
                </a:ext>
              </a:extLst>
            </p:cNvPr>
            <p:cNvSpPr/>
            <p:nvPr/>
          </p:nvSpPr>
          <p:spPr>
            <a:xfrm>
              <a:off x="9631550" y="3677872"/>
              <a:ext cx="1046989" cy="104698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2"/>
          <p:cNvGrpSpPr/>
          <p:nvPr/>
        </p:nvGrpSpPr>
        <p:grpSpPr>
          <a:xfrm>
            <a:off x="1493133" y="2232671"/>
            <a:ext cx="1046989" cy="2187389"/>
            <a:chOff x="1493133" y="2537472"/>
            <a:chExt cx="1046989" cy="2187389"/>
          </a:xfrm>
          <a:solidFill>
            <a:srgbClr val="43B02A"/>
          </a:solidFill>
        </p:grpSpPr>
        <p:sp>
          <p:nvSpPr>
            <p:cNvPr id="135" name="Freeform 13">
              <a:extLst>
                <a:ext uri="{FF2B5EF4-FFF2-40B4-BE49-F238E27FC236}">
                  <a16:creationId xmlns:a16="http://schemas.microsoft.com/office/drawing/2014/main" id="{A05BD280-3264-4D46-B9FA-EF71EDA8729E}"/>
                </a:ext>
              </a:extLst>
            </p:cNvPr>
            <p:cNvSpPr>
              <a:spLocks noEditPoints="1"/>
            </p:cNvSpPr>
            <p:nvPr/>
          </p:nvSpPr>
          <p:spPr bwMode="auto">
            <a:xfrm>
              <a:off x="1787368" y="2537472"/>
              <a:ext cx="452513" cy="1313174"/>
            </a:xfrm>
            <a:custGeom>
              <a:avLst/>
              <a:gdLst>
                <a:gd name="T0" fmla="*/ 45 w 108"/>
                <a:gd name="T1" fmla="*/ 312 h 312"/>
                <a:gd name="T2" fmla="*/ 45 w 108"/>
                <a:gd name="T3" fmla="*/ 147 h 312"/>
                <a:gd name="T4" fmla="*/ 20 w 108"/>
                <a:gd name="T5" fmla="*/ 94 h 312"/>
                <a:gd name="T6" fmla="*/ 1 w 108"/>
                <a:gd name="T7" fmla="*/ 49 h 312"/>
                <a:gd name="T8" fmla="*/ 49 w 108"/>
                <a:gd name="T9" fmla="*/ 0 h 312"/>
                <a:gd name="T10" fmla="*/ 55 w 108"/>
                <a:gd name="T11" fmla="*/ 0 h 312"/>
                <a:gd name="T12" fmla="*/ 108 w 108"/>
                <a:gd name="T13" fmla="*/ 53 h 312"/>
                <a:gd name="T14" fmla="*/ 89 w 108"/>
                <a:gd name="T15" fmla="*/ 95 h 312"/>
                <a:gd name="T16" fmla="*/ 64 w 108"/>
                <a:gd name="T17" fmla="*/ 147 h 312"/>
                <a:gd name="T18" fmla="*/ 64 w 108"/>
                <a:gd name="T19" fmla="*/ 312 h 312"/>
                <a:gd name="T20" fmla="*/ 45 w 108"/>
                <a:gd name="T21" fmla="*/ 312 h 312"/>
                <a:gd name="T22" fmla="*/ 55 w 108"/>
                <a:gd name="T23" fmla="*/ 19 h 312"/>
                <a:gd name="T24" fmla="*/ 20 w 108"/>
                <a:gd name="T25" fmla="*/ 53 h 312"/>
                <a:gd name="T26" fmla="*/ 55 w 108"/>
                <a:gd name="T27" fmla="*/ 88 h 312"/>
                <a:gd name="T28" fmla="*/ 89 w 108"/>
                <a:gd name="T29" fmla="*/ 53 h 312"/>
                <a:gd name="T30" fmla="*/ 55 w 108"/>
                <a:gd name="T31" fmla="*/ 19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312">
                  <a:moveTo>
                    <a:pt x="45" y="312"/>
                  </a:moveTo>
                  <a:cubicBezTo>
                    <a:pt x="45" y="147"/>
                    <a:pt x="45" y="147"/>
                    <a:pt x="45" y="147"/>
                  </a:cubicBezTo>
                  <a:cubicBezTo>
                    <a:pt x="45" y="127"/>
                    <a:pt x="36" y="108"/>
                    <a:pt x="20" y="94"/>
                  </a:cubicBezTo>
                  <a:cubicBezTo>
                    <a:pt x="7" y="83"/>
                    <a:pt x="0" y="66"/>
                    <a:pt x="1" y="49"/>
                  </a:cubicBezTo>
                  <a:cubicBezTo>
                    <a:pt x="3" y="23"/>
                    <a:pt x="23" y="3"/>
                    <a:pt x="49" y="0"/>
                  </a:cubicBezTo>
                  <a:cubicBezTo>
                    <a:pt x="51" y="0"/>
                    <a:pt x="53" y="0"/>
                    <a:pt x="55" y="0"/>
                  </a:cubicBezTo>
                  <a:cubicBezTo>
                    <a:pt x="84" y="0"/>
                    <a:pt x="108" y="24"/>
                    <a:pt x="108" y="53"/>
                  </a:cubicBezTo>
                  <a:cubicBezTo>
                    <a:pt x="108" y="69"/>
                    <a:pt x="101" y="84"/>
                    <a:pt x="89" y="95"/>
                  </a:cubicBezTo>
                  <a:cubicBezTo>
                    <a:pt x="73" y="107"/>
                    <a:pt x="64" y="126"/>
                    <a:pt x="64" y="147"/>
                  </a:cubicBezTo>
                  <a:cubicBezTo>
                    <a:pt x="64" y="312"/>
                    <a:pt x="64" y="312"/>
                    <a:pt x="64" y="312"/>
                  </a:cubicBezTo>
                  <a:lnTo>
                    <a:pt x="45" y="312"/>
                  </a:lnTo>
                  <a:close/>
                  <a:moveTo>
                    <a:pt x="55" y="19"/>
                  </a:moveTo>
                  <a:cubicBezTo>
                    <a:pt x="36" y="19"/>
                    <a:pt x="20" y="34"/>
                    <a:pt x="20" y="53"/>
                  </a:cubicBezTo>
                  <a:cubicBezTo>
                    <a:pt x="20" y="72"/>
                    <a:pt x="36" y="88"/>
                    <a:pt x="55" y="88"/>
                  </a:cubicBezTo>
                  <a:cubicBezTo>
                    <a:pt x="74" y="88"/>
                    <a:pt x="89" y="72"/>
                    <a:pt x="89" y="53"/>
                  </a:cubicBezTo>
                  <a:cubicBezTo>
                    <a:pt x="89" y="34"/>
                    <a:pt x="74" y="19"/>
                    <a:pt x="55"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 name="Oval 34">
              <a:extLst>
                <a:ext uri="{FF2B5EF4-FFF2-40B4-BE49-F238E27FC236}">
                  <a16:creationId xmlns:a16="http://schemas.microsoft.com/office/drawing/2014/main" id="{3E3C2A90-19C0-49F1-A404-539321316238}"/>
                </a:ext>
              </a:extLst>
            </p:cNvPr>
            <p:cNvSpPr/>
            <p:nvPr/>
          </p:nvSpPr>
          <p:spPr>
            <a:xfrm>
              <a:off x="1493133" y="3677872"/>
              <a:ext cx="1046989" cy="104698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89" name="Freeform 650"/>
          <p:cNvSpPr>
            <a:spLocks noEditPoints="1"/>
          </p:cNvSpPr>
          <p:nvPr/>
        </p:nvSpPr>
        <p:spPr bwMode="auto">
          <a:xfrm>
            <a:off x="1785912" y="3577971"/>
            <a:ext cx="450418" cy="611074"/>
          </a:xfrm>
          <a:custGeom>
            <a:avLst/>
            <a:gdLst>
              <a:gd name="T0" fmla="*/ 229 w 237"/>
              <a:gd name="T1" fmla="*/ 151 h 321"/>
              <a:gd name="T2" fmla="*/ 182 w 237"/>
              <a:gd name="T3" fmla="*/ 142 h 321"/>
              <a:gd name="T4" fmla="*/ 174 w 237"/>
              <a:gd name="T5" fmla="*/ 128 h 321"/>
              <a:gd name="T6" fmla="*/ 158 w 237"/>
              <a:gd name="T7" fmla="*/ 4 h 321"/>
              <a:gd name="T8" fmla="*/ 150 w 237"/>
              <a:gd name="T9" fmla="*/ 1 h 321"/>
              <a:gd name="T10" fmla="*/ 142 w 237"/>
              <a:gd name="T11" fmla="*/ 5 h 321"/>
              <a:gd name="T12" fmla="*/ 119 w 237"/>
              <a:gd name="T13" fmla="*/ 105 h 321"/>
              <a:gd name="T14" fmla="*/ 96 w 237"/>
              <a:gd name="T15" fmla="*/ 5 h 321"/>
              <a:gd name="T16" fmla="*/ 88 w 237"/>
              <a:gd name="T17" fmla="*/ 1 h 321"/>
              <a:gd name="T18" fmla="*/ 79 w 237"/>
              <a:gd name="T19" fmla="*/ 4 h 321"/>
              <a:gd name="T20" fmla="*/ 63 w 237"/>
              <a:gd name="T21" fmla="*/ 128 h 321"/>
              <a:gd name="T22" fmla="*/ 56 w 237"/>
              <a:gd name="T23" fmla="*/ 142 h 321"/>
              <a:gd name="T24" fmla="*/ 9 w 237"/>
              <a:gd name="T25" fmla="*/ 151 h 321"/>
              <a:gd name="T26" fmla="*/ 2 w 237"/>
              <a:gd name="T27" fmla="*/ 164 h 321"/>
              <a:gd name="T28" fmla="*/ 15 w 237"/>
              <a:gd name="T29" fmla="*/ 171 h 321"/>
              <a:gd name="T30" fmla="*/ 35 w 237"/>
              <a:gd name="T31" fmla="*/ 166 h 321"/>
              <a:gd name="T32" fmla="*/ 36 w 237"/>
              <a:gd name="T33" fmla="*/ 168 h 321"/>
              <a:gd name="T34" fmla="*/ 46 w 237"/>
              <a:gd name="T35" fmla="*/ 214 h 321"/>
              <a:gd name="T36" fmla="*/ 34 w 237"/>
              <a:gd name="T37" fmla="*/ 308 h 321"/>
              <a:gd name="T38" fmla="*/ 36 w 237"/>
              <a:gd name="T39" fmla="*/ 317 h 321"/>
              <a:gd name="T40" fmla="*/ 44 w 237"/>
              <a:gd name="T41" fmla="*/ 321 h 321"/>
              <a:gd name="T42" fmla="*/ 193 w 237"/>
              <a:gd name="T43" fmla="*/ 321 h 321"/>
              <a:gd name="T44" fmla="*/ 202 w 237"/>
              <a:gd name="T45" fmla="*/ 317 h 321"/>
              <a:gd name="T46" fmla="*/ 204 w 237"/>
              <a:gd name="T47" fmla="*/ 308 h 321"/>
              <a:gd name="T48" fmla="*/ 192 w 237"/>
              <a:gd name="T49" fmla="*/ 214 h 321"/>
              <a:gd name="T50" fmla="*/ 201 w 237"/>
              <a:gd name="T51" fmla="*/ 168 h 321"/>
              <a:gd name="T52" fmla="*/ 202 w 237"/>
              <a:gd name="T53" fmla="*/ 166 h 321"/>
              <a:gd name="T54" fmla="*/ 222 w 237"/>
              <a:gd name="T55" fmla="*/ 171 h 321"/>
              <a:gd name="T56" fmla="*/ 225 w 237"/>
              <a:gd name="T57" fmla="*/ 171 h 321"/>
              <a:gd name="T58" fmla="*/ 235 w 237"/>
              <a:gd name="T59" fmla="*/ 164 h 321"/>
              <a:gd name="T60" fmla="*/ 229 w 237"/>
              <a:gd name="T61" fmla="*/ 151 h 321"/>
              <a:gd name="T62" fmla="*/ 85 w 237"/>
              <a:gd name="T63" fmla="*/ 122 h 321"/>
              <a:gd name="T64" fmla="*/ 84 w 237"/>
              <a:gd name="T65" fmla="*/ 31 h 321"/>
              <a:gd name="T66" fmla="*/ 97 w 237"/>
              <a:gd name="T67" fmla="*/ 118 h 321"/>
              <a:gd name="T68" fmla="*/ 100 w 237"/>
              <a:gd name="T69" fmla="*/ 125 h 321"/>
              <a:gd name="T70" fmla="*/ 108 w 237"/>
              <a:gd name="T71" fmla="*/ 129 h 321"/>
              <a:gd name="T72" fmla="*/ 129 w 237"/>
              <a:gd name="T73" fmla="*/ 129 h 321"/>
              <a:gd name="T74" fmla="*/ 137 w 237"/>
              <a:gd name="T75" fmla="*/ 125 h 321"/>
              <a:gd name="T76" fmla="*/ 140 w 237"/>
              <a:gd name="T77" fmla="*/ 118 h 321"/>
              <a:gd name="T78" fmla="*/ 153 w 237"/>
              <a:gd name="T79" fmla="*/ 31 h 321"/>
              <a:gd name="T80" fmla="*/ 153 w 237"/>
              <a:gd name="T81" fmla="*/ 122 h 321"/>
              <a:gd name="T82" fmla="*/ 153 w 237"/>
              <a:gd name="T83" fmla="*/ 136 h 321"/>
              <a:gd name="T84" fmla="*/ 157 w 237"/>
              <a:gd name="T85" fmla="*/ 140 h 321"/>
              <a:gd name="T86" fmla="*/ 119 w 237"/>
              <a:gd name="T87" fmla="*/ 139 h 321"/>
              <a:gd name="T88" fmla="*/ 80 w 237"/>
              <a:gd name="T89" fmla="*/ 140 h 321"/>
              <a:gd name="T90" fmla="*/ 84 w 237"/>
              <a:gd name="T91" fmla="*/ 136 h 321"/>
              <a:gd name="T92" fmla="*/ 85 w 237"/>
              <a:gd name="T93" fmla="*/ 122 h 321"/>
              <a:gd name="T94" fmla="*/ 57 w 237"/>
              <a:gd name="T95" fmla="*/ 299 h 321"/>
              <a:gd name="T96" fmla="*/ 67 w 237"/>
              <a:gd name="T97" fmla="*/ 214 h 321"/>
              <a:gd name="T98" fmla="*/ 170 w 237"/>
              <a:gd name="T99" fmla="*/ 214 h 321"/>
              <a:gd name="T100" fmla="*/ 180 w 237"/>
              <a:gd name="T101" fmla="*/ 299 h 321"/>
              <a:gd name="T102" fmla="*/ 57 w 237"/>
              <a:gd name="T103" fmla="*/ 299 h 321"/>
              <a:gd name="T104" fmla="*/ 172 w 237"/>
              <a:gd name="T105" fmla="*/ 193 h 321"/>
              <a:gd name="T106" fmla="*/ 66 w 237"/>
              <a:gd name="T107" fmla="*/ 193 h 321"/>
              <a:gd name="T108" fmla="*/ 58 w 237"/>
              <a:gd name="T109" fmla="*/ 164 h 321"/>
              <a:gd name="T110" fmla="*/ 119 w 237"/>
              <a:gd name="T111" fmla="*/ 161 h 321"/>
              <a:gd name="T112" fmla="*/ 179 w 237"/>
              <a:gd name="T113" fmla="*/ 164 h 321"/>
              <a:gd name="T114" fmla="*/ 172 w 237"/>
              <a:gd name="T115" fmla="*/ 19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321">
                <a:moveTo>
                  <a:pt x="229" y="151"/>
                </a:moveTo>
                <a:cubicBezTo>
                  <a:pt x="228" y="150"/>
                  <a:pt x="214" y="146"/>
                  <a:pt x="182" y="142"/>
                </a:cubicBezTo>
                <a:cubicBezTo>
                  <a:pt x="181" y="138"/>
                  <a:pt x="178" y="133"/>
                  <a:pt x="174" y="128"/>
                </a:cubicBezTo>
                <a:cubicBezTo>
                  <a:pt x="185" y="109"/>
                  <a:pt x="206" y="55"/>
                  <a:pt x="158" y="4"/>
                </a:cubicBezTo>
                <a:cubicBezTo>
                  <a:pt x="156" y="2"/>
                  <a:pt x="153" y="0"/>
                  <a:pt x="150" y="1"/>
                </a:cubicBezTo>
                <a:cubicBezTo>
                  <a:pt x="147" y="1"/>
                  <a:pt x="144" y="3"/>
                  <a:pt x="142" y="5"/>
                </a:cubicBezTo>
                <a:cubicBezTo>
                  <a:pt x="141" y="7"/>
                  <a:pt x="120" y="39"/>
                  <a:pt x="119" y="105"/>
                </a:cubicBezTo>
                <a:cubicBezTo>
                  <a:pt x="117" y="39"/>
                  <a:pt x="96" y="7"/>
                  <a:pt x="96" y="5"/>
                </a:cubicBezTo>
                <a:cubicBezTo>
                  <a:pt x="94" y="3"/>
                  <a:pt x="91" y="1"/>
                  <a:pt x="88" y="1"/>
                </a:cubicBezTo>
                <a:cubicBezTo>
                  <a:pt x="84" y="0"/>
                  <a:pt x="81" y="2"/>
                  <a:pt x="79" y="4"/>
                </a:cubicBezTo>
                <a:cubicBezTo>
                  <a:pt x="31" y="55"/>
                  <a:pt x="53" y="109"/>
                  <a:pt x="63" y="128"/>
                </a:cubicBezTo>
                <a:cubicBezTo>
                  <a:pt x="59" y="133"/>
                  <a:pt x="57" y="138"/>
                  <a:pt x="56" y="142"/>
                </a:cubicBezTo>
                <a:cubicBezTo>
                  <a:pt x="24" y="146"/>
                  <a:pt x="9" y="150"/>
                  <a:pt x="9" y="151"/>
                </a:cubicBezTo>
                <a:cubicBezTo>
                  <a:pt x="3" y="152"/>
                  <a:pt x="0" y="159"/>
                  <a:pt x="2" y="164"/>
                </a:cubicBezTo>
                <a:cubicBezTo>
                  <a:pt x="4" y="170"/>
                  <a:pt x="10" y="173"/>
                  <a:pt x="15" y="171"/>
                </a:cubicBezTo>
                <a:cubicBezTo>
                  <a:pt x="16" y="171"/>
                  <a:pt x="22" y="169"/>
                  <a:pt x="35" y="166"/>
                </a:cubicBezTo>
                <a:cubicBezTo>
                  <a:pt x="36" y="167"/>
                  <a:pt x="36" y="167"/>
                  <a:pt x="36" y="168"/>
                </a:cubicBezTo>
                <a:cubicBezTo>
                  <a:pt x="36" y="168"/>
                  <a:pt x="46" y="180"/>
                  <a:pt x="46" y="214"/>
                </a:cubicBezTo>
                <a:cubicBezTo>
                  <a:pt x="46" y="252"/>
                  <a:pt x="34" y="307"/>
                  <a:pt x="34" y="308"/>
                </a:cubicBezTo>
                <a:cubicBezTo>
                  <a:pt x="33" y="311"/>
                  <a:pt x="34" y="314"/>
                  <a:pt x="36" y="317"/>
                </a:cubicBezTo>
                <a:cubicBezTo>
                  <a:pt x="38" y="319"/>
                  <a:pt x="41" y="321"/>
                  <a:pt x="44" y="321"/>
                </a:cubicBezTo>
                <a:cubicBezTo>
                  <a:pt x="193" y="321"/>
                  <a:pt x="193" y="321"/>
                  <a:pt x="193" y="321"/>
                </a:cubicBezTo>
                <a:cubicBezTo>
                  <a:pt x="197" y="321"/>
                  <a:pt x="200" y="319"/>
                  <a:pt x="202" y="317"/>
                </a:cubicBezTo>
                <a:cubicBezTo>
                  <a:pt x="204" y="314"/>
                  <a:pt x="204" y="311"/>
                  <a:pt x="204" y="308"/>
                </a:cubicBezTo>
                <a:cubicBezTo>
                  <a:pt x="204" y="307"/>
                  <a:pt x="192" y="252"/>
                  <a:pt x="192" y="214"/>
                </a:cubicBezTo>
                <a:cubicBezTo>
                  <a:pt x="192" y="180"/>
                  <a:pt x="201" y="168"/>
                  <a:pt x="201" y="168"/>
                </a:cubicBezTo>
                <a:cubicBezTo>
                  <a:pt x="202" y="167"/>
                  <a:pt x="202" y="167"/>
                  <a:pt x="202" y="166"/>
                </a:cubicBezTo>
                <a:cubicBezTo>
                  <a:pt x="215" y="169"/>
                  <a:pt x="222" y="171"/>
                  <a:pt x="222" y="171"/>
                </a:cubicBezTo>
                <a:cubicBezTo>
                  <a:pt x="223" y="171"/>
                  <a:pt x="224" y="171"/>
                  <a:pt x="225" y="171"/>
                </a:cubicBezTo>
                <a:cubicBezTo>
                  <a:pt x="230" y="171"/>
                  <a:pt x="234" y="169"/>
                  <a:pt x="235" y="164"/>
                </a:cubicBezTo>
                <a:cubicBezTo>
                  <a:pt x="237" y="159"/>
                  <a:pt x="234" y="152"/>
                  <a:pt x="229" y="151"/>
                </a:cubicBezTo>
                <a:close/>
                <a:moveTo>
                  <a:pt x="85" y="122"/>
                </a:moveTo>
                <a:cubicBezTo>
                  <a:pt x="83" y="120"/>
                  <a:pt x="53" y="77"/>
                  <a:pt x="84" y="31"/>
                </a:cubicBezTo>
                <a:cubicBezTo>
                  <a:pt x="90" y="47"/>
                  <a:pt x="98" y="75"/>
                  <a:pt x="97" y="118"/>
                </a:cubicBezTo>
                <a:cubicBezTo>
                  <a:pt x="97" y="121"/>
                  <a:pt x="98" y="123"/>
                  <a:pt x="100" y="125"/>
                </a:cubicBezTo>
                <a:cubicBezTo>
                  <a:pt x="102" y="128"/>
                  <a:pt x="105" y="129"/>
                  <a:pt x="108" y="129"/>
                </a:cubicBezTo>
                <a:cubicBezTo>
                  <a:pt x="129" y="129"/>
                  <a:pt x="129" y="129"/>
                  <a:pt x="129" y="129"/>
                </a:cubicBezTo>
                <a:cubicBezTo>
                  <a:pt x="132" y="129"/>
                  <a:pt x="135" y="128"/>
                  <a:pt x="137" y="125"/>
                </a:cubicBezTo>
                <a:cubicBezTo>
                  <a:pt x="139" y="123"/>
                  <a:pt x="140" y="121"/>
                  <a:pt x="140" y="118"/>
                </a:cubicBezTo>
                <a:cubicBezTo>
                  <a:pt x="139" y="75"/>
                  <a:pt x="147" y="47"/>
                  <a:pt x="153" y="31"/>
                </a:cubicBezTo>
                <a:cubicBezTo>
                  <a:pt x="184" y="77"/>
                  <a:pt x="154" y="120"/>
                  <a:pt x="153" y="122"/>
                </a:cubicBezTo>
                <a:cubicBezTo>
                  <a:pt x="150" y="127"/>
                  <a:pt x="150" y="132"/>
                  <a:pt x="153" y="136"/>
                </a:cubicBezTo>
                <a:cubicBezTo>
                  <a:pt x="155" y="138"/>
                  <a:pt x="156" y="139"/>
                  <a:pt x="157" y="140"/>
                </a:cubicBezTo>
                <a:cubicBezTo>
                  <a:pt x="146" y="140"/>
                  <a:pt x="133" y="139"/>
                  <a:pt x="119" y="139"/>
                </a:cubicBezTo>
                <a:cubicBezTo>
                  <a:pt x="104" y="139"/>
                  <a:pt x="92" y="140"/>
                  <a:pt x="80" y="140"/>
                </a:cubicBezTo>
                <a:cubicBezTo>
                  <a:pt x="81" y="139"/>
                  <a:pt x="82" y="137"/>
                  <a:pt x="84" y="136"/>
                </a:cubicBezTo>
                <a:cubicBezTo>
                  <a:pt x="87" y="132"/>
                  <a:pt x="88" y="127"/>
                  <a:pt x="85" y="122"/>
                </a:cubicBezTo>
                <a:close/>
                <a:moveTo>
                  <a:pt x="57" y="299"/>
                </a:moveTo>
                <a:cubicBezTo>
                  <a:pt x="61" y="280"/>
                  <a:pt x="67" y="243"/>
                  <a:pt x="67" y="214"/>
                </a:cubicBezTo>
                <a:cubicBezTo>
                  <a:pt x="170" y="214"/>
                  <a:pt x="170" y="214"/>
                  <a:pt x="170" y="214"/>
                </a:cubicBezTo>
                <a:cubicBezTo>
                  <a:pt x="170" y="243"/>
                  <a:pt x="177" y="280"/>
                  <a:pt x="180" y="299"/>
                </a:cubicBezTo>
                <a:lnTo>
                  <a:pt x="57" y="299"/>
                </a:lnTo>
                <a:close/>
                <a:moveTo>
                  <a:pt x="172" y="193"/>
                </a:moveTo>
                <a:cubicBezTo>
                  <a:pt x="66" y="193"/>
                  <a:pt x="66" y="193"/>
                  <a:pt x="66" y="193"/>
                </a:cubicBezTo>
                <a:cubicBezTo>
                  <a:pt x="64" y="179"/>
                  <a:pt x="61" y="170"/>
                  <a:pt x="58" y="164"/>
                </a:cubicBezTo>
                <a:cubicBezTo>
                  <a:pt x="73" y="162"/>
                  <a:pt x="93" y="161"/>
                  <a:pt x="119" y="161"/>
                </a:cubicBezTo>
                <a:cubicBezTo>
                  <a:pt x="144" y="161"/>
                  <a:pt x="164" y="162"/>
                  <a:pt x="179" y="164"/>
                </a:cubicBezTo>
                <a:cubicBezTo>
                  <a:pt x="176" y="170"/>
                  <a:pt x="173" y="179"/>
                  <a:pt x="172" y="19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mj-lt"/>
              <a:ea typeface="华文细黑" panose="02010600040101010101" pitchFamily="2" charset="-122"/>
            </a:endParaRPr>
          </a:p>
        </p:txBody>
      </p:sp>
      <p:sp>
        <p:nvSpPr>
          <p:cNvPr id="190" name="Freeform 650"/>
          <p:cNvSpPr>
            <a:spLocks noEditPoints="1"/>
          </p:cNvSpPr>
          <p:nvPr/>
        </p:nvSpPr>
        <p:spPr bwMode="auto">
          <a:xfrm>
            <a:off x="4536161" y="3587305"/>
            <a:ext cx="450419" cy="611075"/>
          </a:xfrm>
          <a:custGeom>
            <a:avLst/>
            <a:gdLst>
              <a:gd name="T0" fmla="*/ 229 w 237"/>
              <a:gd name="T1" fmla="*/ 151 h 321"/>
              <a:gd name="T2" fmla="*/ 182 w 237"/>
              <a:gd name="T3" fmla="*/ 142 h 321"/>
              <a:gd name="T4" fmla="*/ 174 w 237"/>
              <a:gd name="T5" fmla="*/ 128 h 321"/>
              <a:gd name="T6" fmla="*/ 158 w 237"/>
              <a:gd name="T7" fmla="*/ 4 h 321"/>
              <a:gd name="T8" fmla="*/ 150 w 237"/>
              <a:gd name="T9" fmla="*/ 1 h 321"/>
              <a:gd name="T10" fmla="*/ 142 w 237"/>
              <a:gd name="T11" fmla="*/ 5 h 321"/>
              <a:gd name="T12" fmla="*/ 119 w 237"/>
              <a:gd name="T13" fmla="*/ 105 h 321"/>
              <a:gd name="T14" fmla="*/ 96 w 237"/>
              <a:gd name="T15" fmla="*/ 5 h 321"/>
              <a:gd name="T16" fmla="*/ 88 w 237"/>
              <a:gd name="T17" fmla="*/ 1 h 321"/>
              <a:gd name="T18" fmla="*/ 79 w 237"/>
              <a:gd name="T19" fmla="*/ 4 h 321"/>
              <a:gd name="T20" fmla="*/ 63 w 237"/>
              <a:gd name="T21" fmla="*/ 128 h 321"/>
              <a:gd name="T22" fmla="*/ 56 w 237"/>
              <a:gd name="T23" fmla="*/ 142 h 321"/>
              <a:gd name="T24" fmla="*/ 9 w 237"/>
              <a:gd name="T25" fmla="*/ 151 h 321"/>
              <a:gd name="T26" fmla="*/ 2 w 237"/>
              <a:gd name="T27" fmla="*/ 164 h 321"/>
              <a:gd name="T28" fmla="*/ 15 w 237"/>
              <a:gd name="T29" fmla="*/ 171 h 321"/>
              <a:gd name="T30" fmla="*/ 35 w 237"/>
              <a:gd name="T31" fmla="*/ 166 h 321"/>
              <a:gd name="T32" fmla="*/ 36 w 237"/>
              <a:gd name="T33" fmla="*/ 168 h 321"/>
              <a:gd name="T34" fmla="*/ 46 w 237"/>
              <a:gd name="T35" fmla="*/ 214 h 321"/>
              <a:gd name="T36" fmla="*/ 34 w 237"/>
              <a:gd name="T37" fmla="*/ 308 h 321"/>
              <a:gd name="T38" fmla="*/ 36 w 237"/>
              <a:gd name="T39" fmla="*/ 317 h 321"/>
              <a:gd name="T40" fmla="*/ 44 w 237"/>
              <a:gd name="T41" fmla="*/ 321 h 321"/>
              <a:gd name="T42" fmla="*/ 193 w 237"/>
              <a:gd name="T43" fmla="*/ 321 h 321"/>
              <a:gd name="T44" fmla="*/ 202 w 237"/>
              <a:gd name="T45" fmla="*/ 317 h 321"/>
              <a:gd name="T46" fmla="*/ 204 w 237"/>
              <a:gd name="T47" fmla="*/ 308 h 321"/>
              <a:gd name="T48" fmla="*/ 192 w 237"/>
              <a:gd name="T49" fmla="*/ 214 h 321"/>
              <a:gd name="T50" fmla="*/ 201 w 237"/>
              <a:gd name="T51" fmla="*/ 168 h 321"/>
              <a:gd name="T52" fmla="*/ 202 w 237"/>
              <a:gd name="T53" fmla="*/ 166 h 321"/>
              <a:gd name="T54" fmla="*/ 222 w 237"/>
              <a:gd name="T55" fmla="*/ 171 h 321"/>
              <a:gd name="T56" fmla="*/ 225 w 237"/>
              <a:gd name="T57" fmla="*/ 171 h 321"/>
              <a:gd name="T58" fmla="*/ 235 w 237"/>
              <a:gd name="T59" fmla="*/ 164 h 321"/>
              <a:gd name="T60" fmla="*/ 229 w 237"/>
              <a:gd name="T61" fmla="*/ 151 h 321"/>
              <a:gd name="T62" fmla="*/ 85 w 237"/>
              <a:gd name="T63" fmla="*/ 122 h 321"/>
              <a:gd name="T64" fmla="*/ 84 w 237"/>
              <a:gd name="T65" fmla="*/ 31 h 321"/>
              <a:gd name="T66" fmla="*/ 97 w 237"/>
              <a:gd name="T67" fmla="*/ 118 h 321"/>
              <a:gd name="T68" fmla="*/ 100 w 237"/>
              <a:gd name="T69" fmla="*/ 125 h 321"/>
              <a:gd name="T70" fmla="*/ 108 w 237"/>
              <a:gd name="T71" fmla="*/ 129 h 321"/>
              <a:gd name="T72" fmla="*/ 129 w 237"/>
              <a:gd name="T73" fmla="*/ 129 h 321"/>
              <a:gd name="T74" fmla="*/ 137 w 237"/>
              <a:gd name="T75" fmla="*/ 125 h 321"/>
              <a:gd name="T76" fmla="*/ 140 w 237"/>
              <a:gd name="T77" fmla="*/ 118 h 321"/>
              <a:gd name="T78" fmla="*/ 153 w 237"/>
              <a:gd name="T79" fmla="*/ 31 h 321"/>
              <a:gd name="T80" fmla="*/ 153 w 237"/>
              <a:gd name="T81" fmla="*/ 122 h 321"/>
              <a:gd name="T82" fmla="*/ 153 w 237"/>
              <a:gd name="T83" fmla="*/ 136 h 321"/>
              <a:gd name="T84" fmla="*/ 157 w 237"/>
              <a:gd name="T85" fmla="*/ 140 h 321"/>
              <a:gd name="T86" fmla="*/ 119 w 237"/>
              <a:gd name="T87" fmla="*/ 139 h 321"/>
              <a:gd name="T88" fmla="*/ 80 w 237"/>
              <a:gd name="T89" fmla="*/ 140 h 321"/>
              <a:gd name="T90" fmla="*/ 84 w 237"/>
              <a:gd name="T91" fmla="*/ 136 h 321"/>
              <a:gd name="T92" fmla="*/ 85 w 237"/>
              <a:gd name="T93" fmla="*/ 122 h 321"/>
              <a:gd name="T94" fmla="*/ 57 w 237"/>
              <a:gd name="T95" fmla="*/ 299 h 321"/>
              <a:gd name="T96" fmla="*/ 67 w 237"/>
              <a:gd name="T97" fmla="*/ 214 h 321"/>
              <a:gd name="T98" fmla="*/ 170 w 237"/>
              <a:gd name="T99" fmla="*/ 214 h 321"/>
              <a:gd name="T100" fmla="*/ 180 w 237"/>
              <a:gd name="T101" fmla="*/ 299 h 321"/>
              <a:gd name="T102" fmla="*/ 57 w 237"/>
              <a:gd name="T103" fmla="*/ 299 h 321"/>
              <a:gd name="T104" fmla="*/ 172 w 237"/>
              <a:gd name="T105" fmla="*/ 193 h 321"/>
              <a:gd name="T106" fmla="*/ 66 w 237"/>
              <a:gd name="T107" fmla="*/ 193 h 321"/>
              <a:gd name="T108" fmla="*/ 58 w 237"/>
              <a:gd name="T109" fmla="*/ 164 h 321"/>
              <a:gd name="T110" fmla="*/ 119 w 237"/>
              <a:gd name="T111" fmla="*/ 161 h 321"/>
              <a:gd name="T112" fmla="*/ 179 w 237"/>
              <a:gd name="T113" fmla="*/ 164 h 321"/>
              <a:gd name="T114" fmla="*/ 172 w 237"/>
              <a:gd name="T115" fmla="*/ 19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321">
                <a:moveTo>
                  <a:pt x="229" y="151"/>
                </a:moveTo>
                <a:cubicBezTo>
                  <a:pt x="228" y="150"/>
                  <a:pt x="214" y="146"/>
                  <a:pt x="182" y="142"/>
                </a:cubicBezTo>
                <a:cubicBezTo>
                  <a:pt x="181" y="138"/>
                  <a:pt x="178" y="133"/>
                  <a:pt x="174" y="128"/>
                </a:cubicBezTo>
                <a:cubicBezTo>
                  <a:pt x="185" y="109"/>
                  <a:pt x="206" y="55"/>
                  <a:pt x="158" y="4"/>
                </a:cubicBezTo>
                <a:cubicBezTo>
                  <a:pt x="156" y="2"/>
                  <a:pt x="153" y="0"/>
                  <a:pt x="150" y="1"/>
                </a:cubicBezTo>
                <a:cubicBezTo>
                  <a:pt x="147" y="1"/>
                  <a:pt x="144" y="3"/>
                  <a:pt x="142" y="5"/>
                </a:cubicBezTo>
                <a:cubicBezTo>
                  <a:pt x="141" y="7"/>
                  <a:pt x="120" y="39"/>
                  <a:pt x="119" y="105"/>
                </a:cubicBezTo>
                <a:cubicBezTo>
                  <a:pt x="117" y="39"/>
                  <a:pt x="96" y="7"/>
                  <a:pt x="96" y="5"/>
                </a:cubicBezTo>
                <a:cubicBezTo>
                  <a:pt x="94" y="3"/>
                  <a:pt x="91" y="1"/>
                  <a:pt x="88" y="1"/>
                </a:cubicBezTo>
                <a:cubicBezTo>
                  <a:pt x="84" y="0"/>
                  <a:pt x="81" y="2"/>
                  <a:pt x="79" y="4"/>
                </a:cubicBezTo>
                <a:cubicBezTo>
                  <a:pt x="31" y="55"/>
                  <a:pt x="53" y="109"/>
                  <a:pt x="63" y="128"/>
                </a:cubicBezTo>
                <a:cubicBezTo>
                  <a:pt x="59" y="133"/>
                  <a:pt x="57" y="138"/>
                  <a:pt x="56" y="142"/>
                </a:cubicBezTo>
                <a:cubicBezTo>
                  <a:pt x="24" y="146"/>
                  <a:pt x="9" y="150"/>
                  <a:pt x="9" y="151"/>
                </a:cubicBezTo>
                <a:cubicBezTo>
                  <a:pt x="3" y="152"/>
                  <a:pt x="0" y="159"/>
                  <a:pt x="2" y="164"/>
                </a:cubicBezTo>
                <a:cubicBezTo>
                  <a:pt x="4" y="170"/>
                  <a:pt x="10" y="173"/>
                  <a:pt x="15" y="171"/>
                </a:cubicBezTo>
                <a:cubicBezTo>
                  <a:pt x="16" y="171"/>
                  <a:pt x="22" y="169"/>
                  <a:pt x="35" y="166"/>
                </a:cubicBezTo>
                <a:cubicBezTo>
                  <a:pt x="36" y="167"/>
                  <a:pt x="36" y="167"/>
                  <a:pt x="36" y="168"/>
                </a:cubicBezTo>
                <a:cubicBezTo>
                  <a:pt x="36" y="168"/>
                  <a:pt x="46" y="180"/>
                  <a:pt x="46" y="214"/>
                </a:cubicBezTo>
                <a:cubicBezTo>
                  <a:pt x="46" y="252"/>
                  <a:pt x="34" y="307"/>
                  <a:pt x="34" y="308"/>
                </a:cubicBezTo>
                <a:cubicBezTo>
                  <a:pt x="33" y="311"/>
                  <a:pt x="34" y="314"/>
                  <a:pt x="36" y="317"/>
                </a:cubicBezTo>
                <a:cubicBezTo>
                  <a:pt x="38" y="319"/>
                  <a:pt x="41" y="321"/>
                  <a:pt x="44" y="321"/>
                </a:cubicBezTo>
                <a:cubicBezTo>
                  <a:pt x="193" y="321"/>
                  <a:pt x="193" y="321"/>
                  <a:pt x="193" y="321"/>
                </a:cubicBezTo>
                <a:cubicBezTo>
                  <a:pt x="197" y="321"/>
                  <a:pt x="200" y="319"/>
                  <a:pt x="202" y="317"/>
                </a:cubicBezTo>
                <a:cubicBezTo>
                  <a:pt x="204" y="314"/>
                  <a:pt x="204" y="311"/>
                  <a:pt x="204" y="308"/>
                </a:cubicBezTo>
                <a:cubicBezTo>
                  <a:pt x="204" y="307"/>
                  <a:pt x="192" y="252"/>
                  <a:pt x="192" y="214"/>
                </a:cubicBezTo>
                <a:cubicBezTo>
                  <a:pt x="192" y="180"/>
                  <a:pt x="201" y="168"/>
                  <a:pt x="201" y="168"/>
                </a:cubicBezTo>
                <a:cubicBezTo>
                  <a:pt x="202" y="167"/>
                  <a:pt x="202" y="167"/>
                  <a:pt x="202" y="166"/>
                </a:cubicBezTo>
                <a:cubicBezTo>
                  <a:pt x="215" y="169"/>
                  <a:pt x="222" y="171"/>
                  <a:pt x="222" y="171"/>
                </a:cubicBezTo>
                <a:cubicBezTo>
                  <a:pt x="223" y="171"/>
                  <a:pt x="224" y="171"/>
                  <a:pt x="225" y="171"/>
                </a:cubicBezTo>
                <a:cubicBezTo>
                  <a:pt x="230" y="171"/>
                  <a:pt x="234" y="169"/>
                  <a:pt x="235" y="164"/>
                </a:cubicBezTo>
                <a:cubicBezTo>
                  <a:pt x="237" y="159"/>
                  <a:pt x="234" y="152"/>
                  <a:pt x="229" y="151"/>
                </a:cubicBezTo>
                <a:close/>
                <a:moveTo>
                  <a:pt x="85" y="122"/>
                </a:moveTo>
                <a:cubicBezTo>
                  <a:pt x="83" y="120"/>
                  <a:pt x="53" y="77"/>
                  <a:pt x="84" y="31"/>
                </a:cubicBezTo>
                <a:cubicBezTo>
                  <a:pt x="90" y="47"/>
                  <a:pt x="98" y="75"/>
                  <a:pt x="97" y="118"/>
                </a:cubicBezTo>
                <a:cubicBezTo>
                  <a:pt x="97" y="121"/>
                  <a:pt x="98" y="123"/>
                  <a:pt x="100" y="125"/>
                </a:cubicBezTo>
                <a:cubicBezTo>
                  <a:pt x="102" y="128"/>
                  <a:pt x="105" y="129"/>
                  <a:pt x="108" y="129"/>
                </a:cubicBezTo>
                <a:cubicBezTo>
                  <a:pt x="129" y="129"/>
                  <a:pt x="129" y="129"/>
                  <a:pt x="129" y="129"/>
                </a:cubicBezTo>
                <a:cubicBezTo>
                  <a:pt x="132" y="129"/>
                  <a:pt x="135" y="128"/>
                  <a:pt x="137" y="125"/>
                </a:cubicBezTo>
                <a:cubicBezTo>
                  <a:pt x="139" y="123"/>
                  <a:pt x="140" y="121"/>
                  <a:pt x="140" y="118"/>
                </a:cubicBezTo>
                <a:cubicBezTo>
                  <a:pt x="139" y="75"/>
                  <a:pt x="147" y="47"/>
                  <a:pt x="153" y="31"/>
                </a:cubicBezTo>
                <a:cubicBezTo>
                  <a:pt x="184" y="77"/>
                  <a:pt x="154" y="120"/>
                  <a:pt x="153" y="122"/>
                </a:cubicBezTo>
                <a:cubicBezTo>
                  <a:pt x="150" y="127"/>
                  <a:pt x="150" y="132"/>
                  <a:pt x="153" y="136"/>
                </a:cubicBezTo>
                <a:cubicBezTo>
                  <a:pt x="155" y="138"/>
                  <a:pt x="156" y="139"/>
                  <a:pt x="157" y="140"/>
                </a:cubicBezTo>
                <a:cubicBezTo>
                  <a:pt x="146" y="140"/>
                  <a:pt x="133" y="139"/>
                  <a:pt x="119" y="139"/>
                </a:cubicBezTo>
                <a:cubicBezTo>
                  <a:pt x="104" y="139"/>
                  <a:pt x="92" y="140"/>
                  <a:pt x="80" y="140"/>
                </a:cubicBezTo>
                <a:cubicBezTo>
                  <a:pt x="81" y="139"/>
                  <a:pt x="82" y="137"/>
                  <a:pt x="84" y="136"/>
                </a:cubicBezTo>
                <a:cubicBezTo>
                  <a:pt x="87" y="132"/>
                  <a:pt x="88" y="127"/>
                  <a:pt x="85" y="122"/>
                </a:cubicBezTo>
                <a:close/>
                <a:moveTo>
                  <a:pt x="57" y="299"/>
                </a:moveTo>
                <a:cubicBezTo>
                  <a:pt x="61" y="280"/>
                  <a:pt x="67" y="243"/>
                  <a:pt x="67" y="214"/>
                </a:cubicBezTo>
                <a:cubicBezTo>
                  <a:pt x="170" y="214"/>
                  <a:pt x="170" y="214"/>
                  <a:pt x="170" y="214"/>
                </a:cubicBezTo>
                <a:cubicBezTo>
                  <a:pt x="170" y="243"/>
                  <a:pt x="177" y="280"/>
                  <a:pt x="180" y="299"/>
                </a:cubicBezTo>
                <a:lnTo>
                  <a:pt x="57" y="299"/>
                </a:lnTo>
                <a:close/>
                <a:moveTo>
                  <a:pt x="172" y="193"/>
                </a:moveTo>
                <a:cubicBezTo>
                  <a:pt x="66" y="193"/>
                  <a:pt x="66" y="193"/>
                  <a:pt x="66" y="193"/>
                </a:cubicBezTo>
                <a:cubicBezTo>
                  <a:pt x="64" y="179"/>
                  <a:pt x="61" y="170"/>
                  <a:pt x="58" y="164"/>
                </a:cubicBezTo>
                <a:cubicBezTo>
                  <a:pt x="73" y="162"/>
                  <a:pt x="93" y="161"/>
                  <a:pt x="119" y="161"/>
                </a:cubicBezTo>
                <a:cubicBezTo>
                  <a:pt x="144" y="161"/>
                  <a:pt x="164" y="162"/>
                  <a:pt x="179" y="164"/>
                </a:cubicBezTo>
                <a:cubicBezTo>
                  <a:pt x="176" y="170"/>
                  <a:pt x="173" y="179"/>
                  <a:pt x="172" y="19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mj-lt"/>
              <a:ea typeface="华文细黑" panose="02010600040101010101" pitchFamily="2" charset="-122"/>
            </a:endParaRPr>
          </a:p>
        </p:txBody>
      </p:sp>
      <p:sp>
        <p:nvSpPr>
          <p:cNvPr id="191" name="Freeform 650"/>
          <p:cNvSpPr>
            <a:spLocks noEditPoints="1"/>
          </p:cNvSpPr>
          <p:nvPr/>
        </p:nvSpPr>
        <p:spPr bwMode="auto">
          <a:xfrm>
            <a:off x="7182351" y="3577971"/>
            <a:ext cx="450419" cy="611075"/>
          </a:xfrm>
          <a:custGeom>
            <a:avLst/>
            <a:gdLst>
              <a:gd name="T0" fmla="*/ 229 w 237"/>
              <a:gd name="T1" fmla="*/ 151 h 321"/>
              <a:gd name="T2" fmla="*/ 182 w 237"/>
              <a:gd name="T3" fmla="*/ 142 h 321"/>
              <a:gd name="T4" fmla="*/ 174 w 237"/>
              <a:gd name="T5" fmla="*/ 128 h 321"/>
              <a:gd name="T6" fmla="*/ 158 w 237"/>
              <a:gd name="T7" fmla="*/ 4 h 321"/>
              <a:gd name="T8" fmla="*/ 150 w 237"/>
              <a:gd name="T9" fmla="*/ 1 h 321"/>
              <a:gd name="T10" fmla="*/ 142 w 237"/>
              <a:gd name="T11" fmla="*/ 5 h 321"/>
              <a:gd name="T12" fmla="*/ 119 w 237"/>
              <a:gd name="T13" fmla="*/ 105 h 321"/>
              <a:gd name="T14" fmla="*/ 96 w 237"/>
              <a:gd name="T15" fmla="*/ 5 h 321"/>
              <a:gd name="T16" fmla="*/ 88 w 237"/>
              <a:gd name="T17" fmla="*/ 1 h 321"/>
              <a:gd name="T18" fmla="*/ 79 w 237"/>
              <a:gd name="T19" fmla="*/ 4 h 321"/>
              <a:gd name="T20" fmla="*/ 63 w 237"/>
              <a:gd name="T21" fmla="*/ 128 h 321"/>
              <a:gd name="T22" fmla="*/ 56 w 237"/>
              <a:gd name="T23" fmla="*/ 142 h 321"/>
              <a:gd name="T24" fmla="*/ 9 w 237"/>
              <a:gd name="T25" fmla="*/ 151 h 321"/>
              <a:gd name="T26" fmla="*/ 2 w 237"/>
              <a:gd name="T27" fmla="*/ 164 h 321"/>
              <a:gd name="T28" fmla="*/ 15 w 237"/>
              <a:gd name="T29" fmla="*/ 171 h 321"/>
              <a:gd name="T30" fmla="*/ 35 w 237"/>
              <a:gd name="T31" fmla="*/ 166 h 321"/>
              <a:gd name="T32" fmla="*/ 36 w 237"/>
              <a:gd name="T33" fmla="*/ 168 h 321"/>
              <a:gd name="T34" fmla="*/ 46 w 237"/>
              <a:gd name="T35" fmla="*/ 214 h 321"/>
              <a:gd name="T36" fmla="*/ 34 w 237"/>
              <a:gd name="T37" fmla="*/ 308 h 321"/>
              <a:gd name="T38" fmla="*/ 36 w 237"/>
              <a:gd name="T39" fmla="*/ 317 h 321"/>
              <a:gd name="T40" fmla="*/ 44 w 237"/>
              <a:gd name="T41" fmla="*/ 321 h 321"/>
              <a:gd name="T42" fmla="*/ 193 w 237"/>
              <a:gd name="T43" fmla="*/ 321 h 321"/>
              <a:gd name="T44" fmla="*/ 202 w 237"/>
              <a:gd name="T45" fmla="*/ 317 h 321"/>
              <a:gd name="T46" fmla="*/ 204 w 237"/>
              <a:gd name="T47" fmla="*/ 308 h 321"/>
              <a:gd name="T48" fmla="*/ 192 w 237"/>
              <a:gd name="T49" fmla="*/ 214 h 321"/>
              <a:gd name="T50" fmla="*/ 201 w 237"/>
              <a:gd name="T51" fmla="*/ 168 h 321"/>
              <a:gd name="T52" fmla="*/ 202 w 237"/>
              <a:gd name="T53" fmla="*/ 166 h 321"/>
              <a:gd name="T54" fmla="*/ 222 w 237"/>
              <a:gd name="T55" fmla="*/ 171 h 321"/>
              <a:gd name="T56" fmla="*/ 225 w 237"/>
              <a:gd name="T57" fmla="*/ 171 h 321"/>
              <a:gd name="T58" fmla="*/ 235 w 237"/>
              <a:gd name="T59" fmla="*/ 164 h 321"/>
              <a:gd name="T60" fmla="*/ 229 w 237"/>
              <a:gd name="T61" fmla="*/ 151 h 321"/>
              <a:gd name="T62" fmla="*/ 85 w 237"/>
              <a:gd name="T63" fmla="*/ 122 h 321"/>
              <a:gd name="T64" fmla="*/ 84 w 237"/>
              <a:gd name="T65" fmla="*/ 31 h 321"/>
              <a:gd name="T66" fmla="*/ 97 w 237"/>
              <a:gd name="T67" fmla="*/ 118 h 321"/>
              <a:gd name="T68" fmla="*/ 100 w 237"/>
              <a:gd name="T69" fmla="*/ 125 h 321"/>
              <a:gd name="T70" fmla="*/ 108 w 237"/>
              <a:gd name="T71" fmla="*/ 129 h 321"/>
              <a:gd name="T72" fmla="*/ 129 w 237"/>
              <a:gd name="T73" fmla="*/ 129 h 321"/>
              <a:gd name="T74" fmla="*/ 137 w 237"/>
              <a:gd name="T75" fmla="*/ 125 h 321"/>
              <a:gd name="T76" fmla="*/ 140 w 237"/>
              <a:gd name="T77" fmla="*/ 118 h 321"/>
              <a:gd name="T78" fmla="*/ 153 w 237"/>
              <a:gd name="T79" fmla="*/ 31 h 321"/>
              <a:gd name="T80" fmla="*/ 153 w 237"/>
              <a:gd name="T81" fmla="*/ 122 h 321"/>
              <a:gd name="T82" fmla="*/ 153 w 237"/>
              <a:gd name="T83" fmla="*/ 136 h 321"/>
              <a:gd name="T84" fmla="*/ 157 w 237"/>
              <a:gd name="T85" fmla="*/ 140 h 321"/>
              <a:gd name="T86" fmla="*/ 119 w 237"/>
              <a:gd name="T87" fmla="*/ 139 h 321"/>
              <a:gd name="T88" fmla="*/ 80 w 237"/>
              <a:gd name="T89" fmla="*/ 140 h 321"/>
              <a:gd name="T90" fmla="*/ 84 w 237"/>
              <a:gd name="T91" fmla="*/ 136 h 321"/>
              <a:gd name="T92" fmla="*/ 85 w 237"/>
              <a:gd name="T93" fmla="*/ 122 h 321"/>
              <a:gd name="T94" fmla="*/ 57 w 237"/>
              <a:gd name="T95" fmla="*/ 299 h 321"/>
              <a:gd name="T96" fmla="*/ 67 w 237"/>
              <a:gd name="T97" fmla="*/ 214 h 321"/>
              <a:gd name="T98" fmla="*/ 170 w 237"/>
              <a:gd name="T99" fmla="*/ 214 h 321"/>
              <a:gd name="T100" fmla="*/ 180 w 237"/>
              <a:gd name="T101" fmla="*/ 299 h 321"/>
              <a:gd name="T102" fmla="*/ 57 w 237"/>
              <a:gd name="T103" fmla="*/ 299 h 321"/>
              <a:gd name="T104" fmla="*/ 172 w 237"/>
              <a:gd name="T105" fmla="*/ 193 h 321"/>
              <a:gd name="T106" fmla="*/ 66 w 237"/>
              <a:gd name="T107" fmla="*/ 193 h 321"/>
              <a:gd name="T108" fmla="*/ 58 w 237"/>
              <a:gd name="T109" fmla="*/ 164 h 321"/>
              <a:gd name="T110" fmla="*/ 119 w 237"/>
              <a:gd name="T111" fmla="*/ 161 h 321"/>
              <a:gd name="T112" fmla="*/ 179 w 237"/>
              <a:gd name="T113" fmla="*/ 164 h 321"/>
              <a:gd name="T114" fmla="*/ 172 w 237"/>
              <a:gd name="T115" fmla="*/ 19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321">
                <a:moveTo>
                  <a:pt x="229" y="151"/>
                </a:moveTo>
                <a:cubicBezTo>
                  <a:pt x="228" y="150"/>
                  <a:pt x="214" y="146"/>
                  <a:pt x="182" y="142"/>
                </a:cubicBezTo>
                <a:cubicBezTo>
                  <a:pt x="181" y="138"/>
                  <a:pt x="178" y="133"/>
                  <a:pt x="174" y="128"/>
                </a:cubicBezTo>
                <a:cubicBezTo>
                  <a:pt x="185" y="109"/>
                  <a:pt x="206" y="55"/>
                  <a:pt x="158" y="4"/>
                </a:cubicBezTo>
                <a:cubicBezTo>
                  <a:pt x="156" y="2"/>
                  <a:pt x="153" y="0"/>
                  <a:pt x="150" y="1"/>
                </a:cubicBezTo>
                <a:cubicBezTo>
                  <a:pt x="147" y="1"/>
                  <a:pt x="144" y="3"/>
                  <a:pt x="142" y="5"/>
                </a:cubicBezTo>
                <a:cubicBezTo>
                  <a:pt x="141" y="7"/>
                  <a:pt x="120" y="39"/>
                  <a:pt x="119" y="105"/>
                </a:cubicBezTo>
                <a:cubicBezTo>
                  <a:pt x="117" y="39"/>
                  <a:pt x="96" y="7"/>
                  <a:pt x="96" y="5"/>
                </a:cubicBezTo>
                <a:cubicBezTo>
                  <a:pt x="94" y="3"/>
                  <a:pt x="91" y="1"/>
                  <a:pt x="88" y="1"/>
                </a:cubicBezTo>
                <a:cubicBezTo>
                  <a:pt x="84" y="0"/>
                  <a:pt x="81" y="2"/>
                  <a:pt x="79" y="4"/>
                </a:cubicBezTo>
                <a:cubicBezTo>
                  <a:pt x="31" y="55"/>
                  <a:pt x="53" y="109"/>
                  <a:pt x="63" y="128"/>
                </a:cubicBezTo>
                <a:cubicBezTo>
                  <a:pt x="59" y="133"/>
                  <a:pt x="57" y="138"/>
                  <a:pt x="56" y="142"/>
                </a:cubicBezTo>
                <a:cubicBezTo>
                  <a:pt x="24" y="146"/>
                  <a:pt x="9" y="150"/>
                  <a:pt x="9" y="151"/>
                </a:cubicBezTo>
                <a:cubicBezTo>
                  <a:pt x="3" y="152"/>
                  <a:pt x="0" y="159"/>
                  <a:pt x="2" y="164"/>
                </a:cubicBezTo>
                <a:cubicBezTo>
                  <a:pt x="4" y="170"/>
                  <a:pt x="10" y="173"/>
                  <a:pt x="15" y="171"/>
                </a:cubicBezTo>
                <a:cubicBezTo>
                  <a:pt x="16" y="171"/>
                  <a:pt x="22" y="169"/>
                  <a:pt x="35" y="166"/>
                </a:cubicBezTo>
                <a:cubicBezTo>
                  <a:pt x="36" y="167"/>
                  <a:pt x="36" y="167"/>
                  <a:pt x="36" y="168"/>
                </a:cubicBezTo>
                <a:cubicBezTo>
                  <a:pt x="36" y="168"/>
                  <a:pt x="46" y="180"/>
                  <a:pt x="46" y="214"/>
                </a:cubicBezTo>
                <a:cubicBezTo>
                  <a:pt x="46" y="252"/>
                  <a:pt x="34" y="307"/>
                  <a:pt x="34" y="308"/>
                </a:cubicBezTo>
                <a:cubicBezTo>
                  <a:pt x="33" y="311"/>
                  <a:pt x="34" y="314"/>
                  <a:pt x="36" y="317"/>
                </a:cubicBezTo>
                <a:cubicBezTo>
                  <a:pt x="38" y="319"/>
                  <a:pt x="41" y="321"/>
                  <a:pt x="44" y="321"/>
                </a:cubicBezTo>
                <a:cubicBezTo>
                  <a:pt x="193" y="321"/>
                  <a:pt x="193" y="321"/>
                  <a:pt x="193" y="321"/>
                </a:cubicBezTo>
                <a:cubicBezTo>
                  <a:pt x="197" y="321"/>
                  <a:pt x="200" y="319"/>
                  <a:pt x="202" y="317"/>
                </a:cubicBezTo>
                <a:cubicBezTo>
                  <a:pt x="204" y="314"/>
                  <a:pt x="204" y="311"/>
                  <a:pt x="204" y="308"/>
                </a:cubicBezTo>
                <a:cubicBezTo>
                  <a:pt x="204" y="307"/>
                  <a:pt x="192" y="252"/>
                  <a:pt x="192" y="214"/>
                </a:cubicBezTo>
                <a:cubicBezTo>
                  <a:pt x="192" y="180"/>
                  <a:pt x="201" y="168"/>
                  <a:pt x="201" y="168"/>
                </a:cubicBezTo>
                <a:cubicBezTo>
                  <a:pt x="202" y="167"/>
                  <a:pt x="202" y="167"/>
                  <a:pt x="202" y="166"/>
                </a:cubicBezTo>
                <a:cubicBezTo>
                  <a:pt x="215" y="169"/>
                  <a:pt x="222" y="171"/>
                  <a:pt x="222" y="171"/>
                </a:cubicBezTo>
                <a:cubicBezTo>
                  <a:pt x="223" y="171"/>
                  <a:pt x="224" y="171"/>
                  <a:pt x="225" y="171"/>
                </a:cubicBezTo>
                <a:cubicBezTo>
                  <a:pt x="230" y="171"/>
                  <a:pt x="234" y="169"/>
                  <a:pt x="235" y="164"/>
                </a:cubicBezTo>
                <a:cubicBezTo>
                  <a:pt x="237" y="159"/>
                  <a:pt x="234" y="152"/>
                  <a:pt x="229" y="151"/>
                </a:cubicBezTo>
                <a:close/>
                <a:moveTo>
                  <a:pt x="85" y="122"/>
                </a:moveTo>
                <a:cubicBezTo>
                  <a:pt x="83" y="120"/>
                  <a:pt x="53" y="77"/>
                  <a:pt x="84" y="31"/>
                </a:cubicBezTo>
                <a:cubicBezTo>
                  <a:pt x="90" y="47"/>
                  <a:pt x="98" y="75"/>
                  <a:pt x="97" y="118"/>
                </a:cubicBezTo>
                <a:cubicBezTo>
                  <a:pt x="97" y="121"/>
                  <a:pt x="98" y="123"/>
                  <a:pt x="100" y="125"/>
                </a:cubicBezTo>
                <a:cubicBezTo>
                  <a:pt x="102" y="128"/>
                  <a:pt x="105" y="129"/>
                  <a:pt x="108" y="129"/>
                </a:cubicBezTo>
                <a:cubicBezTo>
                  <a:pt x="129" y="129"/>
                  <a:pt x="129" y="129"/>
                  <a:pt x="129" y="129"/>
                </a:cubicBezTo>
                <a:cubicBezTo>
                  <a:pt x="132" y="129"/>
                  <a:pt x="135" y="128"/>
                  <a:pt x="137" y="125"/>
                </a:cubicBezTo>
                <a:cubicBezTo>
                  <a:pt x="139" y="123"/>
                  <a:pt x="140" y="121"/>
                  <a:pt x="140" y="118"/>
                </a:cubicBezTo>
                <a:cubicBezTo>
                  <a:pt x="139" y="75"/>
                  <a:pt x="147" y="47"/>
                  <a:pt x="153" y="31"/>
                </a:cubicBezTo>
                <a:cubicBezTo>
                  <a:pt x="184" y="77"/>
                  <a:pt x="154" y="120"/>
                  <a:pt x="153" y="122"/>
                </a:cubicBezTo>
                <a:cubicBezTo>
                  <a:pt x="150" y="127"/>
                  <a:pt x="150" y="132"/>
                  <a:pt x="153" y="136"/>
                </a:cubicBezTo>
                <a:cubicBezTo>
                  <a:pt x="155" y="138"/>
                  <a:pt x="156" y="139"/>
                  <a:pt x="157" y="140"/>
                </a:cubicBezTo>
                <a:cubicBezTo>
                  <a:pt x="146" y="140"/>
                  <a:pt x="133" y="139"/>
                  <a:pt x="119" y="139"/>
                </a:cubicBezTo>
                <a:cubicBezTo>
                  <a:pt x="104" y="139"/>
                  <a:pt x="92" y="140"/>
                  <a:pt x="80" y="140"/>
                </a:cubicBezTo>
                <a:cubicBezTo>
                  <a:pt x="81" y="139"/>
                  <a:pt x="82" y="137"/>
                  <a:pt x="84" y="136"/>
                </a:cubicBezTo>
                <a:cubicBezTo>
                  <a:pt x="87" y="132"/>
                  <a:pt x="88" y="127"/>
                  <a:pt x="85" y="122"/>
                </a:cubicBezTo>
                <a:close/>
                <a:moveTo>
                  <a:pt x="57" y="299"/>
                </a:moveTo>
                <a:cubicBezTo>
                  <a:pt x="61" y="280"/>
                  <a:pt x="67" y="243"/>
                  <a:pt x="67" y="214"/>
                </a:cubicBezTo>
                <a:cubicBezTo>
                  <a:pt x="170" y="214"/>
                  <a:pt x="170" y="214"/>
                  <a:pt x="170" y="214"/>
                </a:cubicBezTo>
                <a:cubicBezTo>
                  <a:pt x="170" y="243"/>
                  <a:pt x="177" y="280"/>
                  <a:pt x="180" y="299"/>
                </a:cubicBezTo>
                <a:lnTo>
                  <a:pt x="57" y="299"/>
                </a:lnTo>
                <a:close/>
                <a:moveTo>
                  <a:pt x="172" y="193"/>
                </a:moveTo>
                <a:cubicBezTo>
                  <a:pt x="66" y="193"/>
                  <a:pt x="66" y="193"/>
                  <a:pt x="66" y="193"/>
                </a:cubicBezTo>
                <a:cubicBezTo>
                  <a:pt x="64" y="179"/>
                  <a:pt x="61" y="170"/>
                  <a:pt x="58" y="164"/>
                </a:cubicBezTo>
                <a:cubicBezTo>
                  <a:pt x="73" y="162"/>
                  <a:pt x="93" y="161"/>
                  <a:pt x="119" y="161"/>
                </a:cubicBezTo>
                <a:cubicBezTo>
                  <a:pt x="144" y="161"/>
                  <a:pt x="164" y="162"/>
                  <a:pt x="179" y="164"/>
                </a:cubicBezTo>
                <a:cubicBezTo>
                  <a:pt x="176" y="170"/>
                  <a:pt x="173" y="179"/>
                  <a:pt x="172" y="19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mj-lt"/>
              <a:ea typeface="华文细黑" panose="02010600040101010101" pitchFamily="2" charset="-122"/>
            </a:endParaRPr>
          </a:p>
        </p:txBody>
      </p:sp>
      <p:sp>
        <p:nvSpPr>
          <p:cNvPr id="192" name="Freeform 650"/>
          <p:cNvSpPr>
            <a:spLocks noEditPoints="1"/>
          </p:cNvSpPr>
          <p:nvPr/>
        </p:nvSpPr>
        <p:spPr bwMode="auto">
          <a:xfrm>
            <a:off x="9930825" y="3549211"/>
            <a:ext cx="450419" cy="611075"/>
          </a:xfrm>
          <a:custGeom>
            <a:avLst/>
            <a:gdLst>
              <a:gd name="T0" fmla="*/ 229 w 237"/>
              <a:gd name="T1" fmla="*/ 151 h 321"/>
              <a:gd name="T2" fmla="*/ 182 w 237"/>
              <a:gd name="T3" fmla="*/ 142 h 321"/>
              <a:gd name="T4" fmla="*/ 174 w 237"/>
              <a:gd name="T5" fmla="*/ 128 h 321"/>
              <a:gd name="T6" fmla="*/ 158 w 237"/>
              <a:gd name="T7" fmla="*/ 4 h 321"/>
              <a:gd name="T8" fmla="*/ 150 w 237"/>
              <a:gd name="T9" fmla="*/ 1 h 321"/>
              <a:gd name="T10" fmla="*/ 142 w 237"/>
              <a:gd name="T11" fmla="*/ 5 h 321"/>
              <a:gd name="T12" fmla="*/ 119 w 237"/>
              <a:gd name="T13" fmla="*/ 105 h 321"/>
              <a:gd name="T14" fmla="*/ 96 w 237"/>
              <a:gd name="T15" fmla="*/ 5 h 321"/>
              <a:gd name="T16" fmla="*/ 88 w 237"/>
              <a:gd name="T17" fmla="*/ 1 h 321"/>
              <a:gd name="T18" fmla="*/ 79 w 237"/>
              <a:gd name="T19" fmla="*/ 4 h 321"/>
              <a:gd name="T20" fmla="*/ 63 w 237"/>
              <a:gd name="T21" fmla="*/ 128 h 321"/>
              <a:gd name="T22" fmla="*/ 56 w 237"/>
              <a:gd name="T23" fmla="*/ 142 h 321"/>
              <a:gd name="T24" fmla="*/ 9 w 237"/>
              <a:gd name="T25" fmla="*/ 151 h 321"/>
              <a:gd name="T26" fmla="*/ 2 w 237"/>
              <a:gd name="T27" fmla="*/ 164 h 321"/>
              <a:gd name="T28" fmla="*/ 15 w 237"/>
              <a:gd name="T29" fmla="*/ 171 h 321"/>
              <a:gd name="T30" fmla="*/ 35 w 237"/>
              <a:gd name="T31" fmla="*/ 166 h 321"/>
              <a:gd name="T32" fmla="*/ 36 w 237"/>
              <a:gd name="T33" fmla="*/ 168 h 321"/>
              <a:gd name="T34" fmla="*/ 46 w 237"/>
              <a:gd name="T35" fmla="*/ 214 h 321"/>
              <a:gd name="T36" fmla="*/ 34 w 237"/>
              <a:gd name="T37" fmla="*/ 308 h 321"/>
              <a:gd name="T38" fmla="*/ 36 w 237"/>
              <a:gd name="T39" fmla="*/ 317 h 321"/>
              <a:gd name="T40" fmla="*/ 44 w 237"/>
              <a:gd name="T41" fmla="*/ 321 h 321"/>
              <a:gd name="T42" fmla="*/ 193 w 237"/>
              <a:gd name="T43" fmla="*/ 321 h 321"/>
              <a:gd name="T44" fmla="*/ 202 w 237"/>
              <a:gd name="T45" fmla="*/ 317 h 321"/>
              <a:gd name="T46" fmla="*/ 204 w 237"/>
              <a:gd name="T47" fmla="*/ 308 h 321"/>
              <a:gd name="T48" fmla="*/ 192 w 237"/>
              <a:gd name="T49" fmla="*/ 214 h 321"/>
              <a:gd name="T50" fmla="*/ 201 w 237"/>
              <a:gd name="T51" fmla="*/ 168 h 321"/>
              <a:gd name="T52" fmla="*/ 202 w 237"/>
              <a:gd name="T53" fmla="*/ 166 h 321"/>
              <a:gd name="T54" fmla="*/ 222 w 237"/>
              <a:gd name="T55" fmla="*/ 171 h 321"/>
              <a:gd name="T56" fmla="*/ 225 w 237"/>
              <a:gd name="T57" fmla="*/ 171 h 321"/>
              <a:gd name="T58" fmla="*/ 235 w 237"/>
              <a:gd name="T59" fmla="*/ 164 h 321"/>
              <a:gd name="T60" fmla="*/ 229 w 237"/>
              <a:gd name="T61" fmla="*/ 151 h 321"/>
              <a:gd name="T62" fmla="*/ 85 w 237"/>
              <a:gd name="T63" fmla="*/ 122 h 321"/>
              <a:gd name="T64" fmla="*/ 84 w 237"/>
              <a:gd name="T65" fmla="*/ 31 h 321"/>
              <a:gd name="T66" fmla="*/ 97 w 237"/>
              <a:gd name="T67" fmla="*/ 118 h 321"/>
              <a:gd name="T68" fmla="*/ 100 w 237"/>
              <a:gd name="T69" fmla="*/ 125 h 321"/>
              <a:gd name="T70" fmla="*/ 108 w 237"/>
              <a:gd name="T71" fmla="*/ 129 h 321"/>
              <a:gd name="T72" fmla="*/ 129 w 237"/>
              <a:gd name="T73" fmla="*/ 129 h 321"/>
              <a:gd name="T74" fmla="*/ 137 w 237"/>
              <a:gd name="T75" fmla="*/ 125 h 321"/>
              <a:gd name="T76" fmla="*/ 140 w 237"/>
              <a:gd name="T77" fmla="*/ 118 h 321"/>
              <a:gd name="T78" fmla="*/ 153 w 237"/>
              <a:gd name="T79" fmla="*/ 31 h 321"/>
              <a:gd name="T80" fmla="*/ 153 w 237"/>
              <a:gd name="T81" fmla="*/ 122 h 321"/>
              <a:gd name="T82" fmla="*/ 153 w 237"/>
              <a:gd name="T83" fmla="*/ 136 h 321"/>
              <a:gd name="T84" fmla="*/ 157 w 237"/>
              <a:gd name="T85" fmla="*/ 140 h 321"/>
              <a:gd name="T86" fmla="*/ 119 w 237"/>
              <a:gd name="T87" fmla="*/ 139 h 321"/>
              <a:gd name="T88" fmla="*/ 80 w 237"/>
              <a:gd name="T89" fmla="*/ 140 h 321"/>
              <a:gd name="T90" fmla="*/ 84 w 237"/>
              <a:gd name="T91" fmla="*/ 136 h 321"/>
              <a:gd name="T92" fmla="*/ 85 w 237"/>
              <a:gd name="T93" fmla="*/ 122 h 321"/>
              <a:gd name="T94" fmla="*/ 57 w 237"/>
              <a:gd name="T95" fmla="*/ 299 h 321"/>
              <a:gd name="T96" fmla="*/ 67 w 237"/>
              <a:gd name="T97" fmla="*/ 214 h 321"/>
              <a:gd name="T98" fmla="*/ 170 w 237"/>
              <a:gd name="T99" fmla="*/ 214 h 321"/>
              <a:gd name="T100" fmla="*/ 180 w 237"/>
              <a:gd name="T101" fmla="*/ 299 h 321"/>
              <a:gd name="T102" fmla="*/ 57 w 237"/>
              <a:gd name="T103" fmla="*/ 299 h 321"/>
              <a:gd name="T104" fmla="*/ 172 w 237"/>
              <a:gd name="T105" fmla="*/ 193 h 321"/>
              <a:gd name="T106" fmla="*/ 66 w 237"/>
              <a:gd name="T107" fmla="*/ 193 h 321"/>
              <a:gd name="T108" fmla="*/ 58 w 237"/>
              <a:gd name="T109" fmla="*/ 164 h 321"/>
              <a:gd name="T110" fmla="*/ 119 w 237"/>
              <a:gd name="T111" fmla="*/ 161 h 321"/>
              <a:gd name="T112" fmla="*/ 179 w 237"/>
              <a:gd name="T113" fmla="*/ 164 h 321"/>
              <a:gd name="T114" fmla="*/ 172 w 237"/>
              <a:gd name="T115" fmla="*/ 19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321">
                <a:moveTo>
                  <a:pt x="229" y="151"/>
                </a:moveTo>
                <a:cubicBezTo>
                  <a:pt x="228" y="150"/>
                  <a:pt x="214" y="146"/>
                  <a:pt x="182" y="142"/>
                </a:cubicBezTo>
                <a:cubicBezTo>
                  <a:pt x="181" y="138"/>
                  <a:pt x="178" y="133"/>
                  <a:pt x="174" y="128"/>
                </a:cubicBezTo>
                <a:cubicBezTo>
                  <a:pt x="185" y="109"/>
                  <a:pt x="206" y="55"/>
                  <a:pt x="158" y="4"/>
                </a:cubicBezTo>
                <a:cubicBezTo>
                  <a:pt x="156" y="2"/>
                  <a:pt x="153" y="0"/>
                  <a:pt x="150" y="1"/>
                </a:cubicBezTo>
                <a:cubicBezTo>
                  <a:pt x="147" y="1"/>
                  <a:pt x="144" y="3"/>
                  <a:pt x="142" y="5"/>
                </a:cubicBezTo>
                <a:cubicBezTo>
                  <a:pt x="141" y="7"/>
                  <a:pt x="120" y="39"/>
                  <a:pt x="119" y="105"/>
                </a:cubicBezTo>
                <a:cubicBezTo>
                  <a:pt x="117" y="39"/>
                  <a:pt x="96" y="7"/>
                  <a:pt x="96" y="5"/>
                </a:cubicBezTo>
                <a:cubicBezTo>
                  <a:pt x="94" y="3"/>
                  <a:pt x="91" y="1"/>
                  <a:pt x="88" y="1"/>
                </a:cubicBezTo>
                <a:cubicBezTo>
                  <a:pt x="84" y="0"/>
                  <a:pt x="81" y="2"/>
                  <a:pt x="79" y="4"/>
                </a:cubicBezTo>
                <a:cubicBezTo>
                  <a:pt x="31" y="55"/>
                  <a:pt x="53" y="109"/>
                  <a:pt x="63" y="128"/>
                </a:cubicBezTo>
                <a:cubicBezTo>
                  <a:pt x="59" y="133"/>
                  <a:pt x="57" y="138"/>
                  <a:pt x="56" y="142"/>
                </a:cubicBezTo>
                <a:cubicBezTo>
                  <a:pt x="24" y="146"/>
                  <a:pt x="9" y="150"/>
                  <a:pt x="9" y="151"/>
                </a:cubicBezTo>
                <a:cubicBezTo>
                  <a:pt x="3" y="152"/>
                  <a:pt x="0" y="159"/>
                  <a:pt x="2" y="164"/>
                </a:cubicBezTo>
                <a:cubicBezTo>
                  <a:pt x="4" y="170"/>
                  <a:pt x="10" y="173"/>
                  <a:pt x="15" y="171"/>
                </a:cubicBezTo>
                <a:cubicBezTo>
                  <a:pt x="16" y="171"/>
                  <a:pt x="22" y="169"/>
                  <a:pt x="35" y="166"/>
                </a:cubicBezTo>
                <a:cubicBezTo>
                  <a:pt x="36" y="167"/>
                  <a:pt x="36" y="167"/>
                  <a:pt x="36" y="168"/>
                </a:cubicBezTo>
                <a:cubicBezTo>
                  <a:pt x="36" y="168"/>
                  <a:pt x="46" y="180"/>
                  <a:pt x="46" y="214"/>
                </a:cubicBezTo>
                <a:cubicBezTo>
                  <a:pt x="46" y="252"/>
                  <a:pt x="34" y="307"/>
                  <a:pt x="34" y="308"/>
                </a:cubicBezTo>
                <a:cubicBezTo>
                  <a:pt x="33" y="311"/>
                  <a:pt x="34" y="314"/>
                  <a:pt x="36" y="317"/>
                </a:cubicBezTo>
                <a:cubicBezTo>
                  <a:pt x="38" y="319"/>
                  <a:pt x="41" y="321"/>
                  <a:pt x="44" y="321"/>
                </a:cubicBezTo>
                <a:cubicBezTo>
                  <a:pt x="193" y="321"/>
                  <a:pt x="193" y="321"/>
                  <a:pt x="193" y="321"/>
                </a:cubicBezTo>
                <a:cubicBezTo>
                  <a:pt x="197" y="321"/>
                  <a:pt x="200" y="319"/>
                  <a:pt x="202" y="317"/>
                </a:cubicBezTo>
                <a:cubicBezTo>
                  <a:pt x="204" y="314"/>
                  <a:pt x="204" y="311"/>
                  <a:pt x="204" y="308"/>
                </a:cubicBezTo>
                <a:cubicBezTo>
                  <a:pt x="204" y="307"/>
                  <a:pt x="192" y="252"/>
                  <a:pt x="192" y="214"/>
                </a:cubicBezTo>
                <a:cubicBezTo>
                  <a:pt x="192" y="180"/>
                  <a:pt x="201" y="168"/>
                  <a:pt x="201" y="168"/>
                </a:cubicBezTo>
                <a:cubicBezTo>
                  <a:pt x="202" y="167"/>
                  <a:pt x="202" y="167"/>
                  <a:pt x="202" y="166"/>
                </a:cubicBezTo>
                <a:cubicBezTo>
                  <a:pt x="215" y="169"/>
                  <a:pt x="222" y="171"/>
                  <a:pt x="222" y="171"/>
                </a:cubicBezTo>
                <a:cubicBezTo>
                  <a:pt x="223" y="171"/>
                  <a:pt x="224" y="171"/>
                  <a:pt x="225" y="171"/>
                </a:cubicBezTo>
                <a:cubicBezTo>
                  <a:pt x="230" y="171"/>
                  <a:pt x="234" y="169"/>
                  <a:pt x="235" y="164"/>
                </a:cubicBezTo>
                <a:cubicBezTo>
                  <a:pt x="237" y="159"/>
                  <a:pt x="234" y="152"/>
                  <a:pt x="229" y="151"/>
                </a:cubicBezTo>
                <a:close/>
                <a:moveTo>
                  <a:pt x="85" y="122"/>
                </a:moveTo>
                <a:cubicBezTo>
                  <a:pt x="83" y="120"/>
                  <a:pt x="53" y="77"/>
                  <a:pt x="84" y="31"/>
                </a:cubicBezTo>
                <a:cubicBezTo>
                  <a:pt x="90" y="47"/>
                  <a:pt x="98" y="75"/>
                  <a:pt x="97" y="118"/>
                </a:cubicBezTo>
                <a:cubicBezTo>
                  <a:pt x="97" y="121"/>
                  <a:pt x="98" y="123"/>
                  <a:pt x="100" y="125"/>
                </a:cubicBezTo>
                <a:cubicBezTo>
                  <a:pt x="102" y="128"/>
                  <a:pt x="105" y="129"/>
                  <a:pt x="108" y="129"/>
                </a:cubicBezTo>
                <a:cubicBezTo>
                  <a:pt x="129" y="129"/>
                  <a:pt x="129" y="129"/>
                  <a:pt x="129" y="129"/>
                </a:cubicBezTo>
                <a:cubicBezTo>
                  <a:pt x="132" y="129"/>
                  <a:pt x="135" y="128"/>
                  <a:pt x="137" y="125"/>
                </a:cubicBezTo>
                <a:cubicBezTo>
                  <a:pt x="139" y="123"/>
                  <a:pt x="140" y="121"/>
                  <a:pt x="140" y="118"/>
                </a:cubicBezTo>
                <a:cubicBezTo>
                  <a:pt x="139" y="75"/>
                  <a:pt x="147" y="47"/>
                  <a:pt x="153" y="31"/>
                </a:cubicBezTo>
                <a:cubicBezTo>
                  <a:pt x="184" y="77"/>
                  <a:pt x="154" y="120"/>
                  <a:pt x="153" y="122"/>
                </a:cubicBezTo>
                <a:cubicBezTo>
                  <a:pt x="150" y="127"/>
                  <a:pt x="150" y="132"/>
                  <a:pt x="153" y="136"/>
                </a:cubicBezTo>
                <a:cubicBezTo>
                  <a:pt x="155" y="138"/>
                  <a:pt x="156" y="139"/>
                  <a:pt x="157" y="140"/>
                </a:cubicBezTo>
                <a:cubicBezTo>
                  <a:pt x="146" y="140"/>
                  <a:pt x="133" y="139"/>
                  <a:pt x="119" y="139"/>
                </a:cubicBezTo>
                <a:cubicBezTo>
                  <a:pt x="104" y="139"/>
                  <a:pt x="92" y="140"/>
                  <a:pt x="80" y="140"/>
                </a:cubicBezTo>
                <a:cubicBezTo>
                  <a:pt x="81" y="139"/>
                  <a:pt x="82" y="137"/>
                  <a:pt x="84" y="136"/>
                </a:cubicBezTo>
                <a:cubicBezTo>
                  <a:pt x="87" y="132"/>
                  <a:pt x="88" y="127"/>
                  <a:pt x="85" y="122"/>
                </a:cubicBezTo>
                <a:close/>
                <a:moveTo>
                  <a:pt x="57" y="299"/>
                </a:moveTo>
                <a:cubicBezTo>
                  <a:pt x="61" y="280"/>
                  <a:pt x="67" y="243"/>
                  <a:pt x="67" y="214"/>
                </a:cubicBezTo>
                <a:cubicBezTo>
                  <a:pt x="170" y="214"/>
                  <a:pt x="170" y="214"/>
                  <a:pt x="170" y="214"/>
                </a:cubicBezTo>
                <a:cubicBezTo>
                  <a:pt x="170" y="243"/>
                  <a:pt x="177" y="280"/>
                  <a:pt x="180" y="299"/>
                </a:cubicBezTo>
                <a:lnTo>
                  <a:pt x="57" y="299"/>
                </a:lnTo>
                <a:close/>
                <a:moveTo>
                  <a:pt x="172" y="193"/>
                </a:moveTo>
                <a:cubicBezTo>
                  <a:pt x="66" y="193"/>
                  <a:pt x="66" y="193"/>
                  <a:pt x="66" y="193"/>
                </a:cubicBezTo>
                <a:cubicBezTo>
                  <a:pt x="64" y="179"/>
                  <a:pt x="61" y="170"/>
                  <a:pt x="58" y="164"/>
                </a:cubicBezTo>
                <a:cubicBezTo>
                  <a:pt x="73" y="162"/>
                  <a:pt x="93" y="161"/>
                  <a:pt x="119" y="161"/>
                </a:cubicBezTo>
                <a:cubicBezTo>
                  <a:pt x="144" y="161"/>
                  <a:pt x="164" y="162"/>
                  <a:pt x="179" y="164"/>
                </a:cubicBezTo>
                <a:cubicBezTo>
                  <a:pt x="176" y="170"/>
                  <a:pt x="173" y="179"/>
                  <a:pt x="172" y="19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mj-lt"/>
              <a:ea typeface="华文细黑" panose="02010600040101010101" pitchFamily="2" charset="-122"/>
            </a:endParaRPr>
          </a:p>
        </p:txBody>
      </p:sp>
      <p:sp>
        <p:nvSpPr>
          <p:cNvPr id="7" name="Titre 1">
            <a:extLst>
              <a:ext uri="{FF2B5EF4-FFF2-40B4-BE49-F238E27FC236}">
                <a16:creationId xmlns:a16="http://schemas.microsoft.com/office/drawing/2014/main" id="{3ED5D941-9C86-BC53-0670-A09CAE094C59}"/>
              </a:ext>
            </a:extLst>
          </p:cNvPr>
          <p:cNvSpPr txBox="1">
            <a:spLocks/>
          </p:cNvSpPr>
          <p:nvPr/>
        </p:nvSpPr>
        <p:spPr>
          <a:xfrm>
            <a:off x="479612" y="413753"/>
            <a:ext cx="10605247" cy="11334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Opted approach Multi-tenancy with </a:t>
            </a:r>
            <a:r>
              <a:rPr lang="en-US" sz="3200" b="1" err="1"/>
              <a:t>kendra</a:t>
            </a:r>
            <a:r>
              <a:rPr lang="en-US" sz="3200" b="1"/>
              <a:t> (</a:t>
            </a:r>
            <a:r>
              <a:rPr lang="en-US" sz="3200" b="1" err="1"/>
              <a:t>Filtring</a:t>
            </a:r>
            <a:r>
              <a:rPr lang="en-US" sz="3200" b="1"/>
              <a:t> Technique):</a:t>
            </a:r>
            <a:endParaRPr lang="en-US" sz="3200" b="1">
              <a:ea typeface="Calibri Light"/>
              <a:cs typeface="Calibri Light"/>
            </a:endParaRPr>
          </a:p>
          <a:p>
            <a:pPr algn="ctr"/>
            <a:endParaRPr lang="en-US" sz="3600"/>
          </a:p>
        </p:txBody>
      </p:sp>
    </p:spTree>
    <p:extLst>
      <p:ext uri="{BB962C8B-B14F-4D97-AF65-F5344CB8AC3E}">
        <p14:creationId xmlns:p14="http://schemas.microsoft.com/office/powerpoint/2010/main" val="42253121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8A0C54-A69F-D869-5928-78B40D71A915}"/>
              </a:ext>
            </a:extLst>
          </p:cNvPr>
          <p:cNvSpPr>
            <a:spLocks noGrp="1"/>
          </p:cNvSpPr>
          <p:nvPr>
            <p:ph type="title"/>
          </p:nvPr>
        </p:nvSpPr>
        <p:spPr>
          <a:xfrm>
            <a:off x="365682" y="397932"/>
            <a:ext cx="9940367" cy="548001"/>
          </a:xfrm>
        </p:spPr>
        <p:txBody>
          <a:bodyPr/>
          <a:lstStyle/>
          <a:p>
            <a:r>
              <a:rPr lang="fr-FR" sz="3200" b="1" err="1">
                <a:cs typeface="Calibri Light"/>
              </a:rPr>
              <a:t>Opted</a:t>
            </a:r>
            <a:r>
              <a:rPr lang="fr-FR" sz="3200" b="1">
                <a:cs typeface="Calibri Light"/>
              </a:rPr>
              <a:t> </a:t>
            </a:r>
            <a:r>
              <a:rPr lang="fr-FR" sz="3200" b="1" err="1">
                <a:cs typeface="Calibri Light"/>
              </a:rPr>
              <a:t>approach</a:t>
            </a:r>
            <a:r>
              <a:rPr lang="fr-FR" sz="3200" b="1">
                <a:cs typeface="Calibri Light"/>
              </a:rPr>
              <a:t> Multi-</a:t>
            </a:r>
            <a:r>
              <a:rPr lang="fr-FR" sz="3200" b="1" err="1">
                <a:cs typeface="Calibri Light"/>
              </a:rPr>
              <a:t>tenancy</a:t>
            </a:r>
            <a:r>
              <a:rPr lang="fr-FR" sz="3200" b="1">
                <a:cs typeface="Calibri Light"/>
              </a:rPr>
              <a:t> </a:t>
            </a:r>
            <a:r>
              <a:rPr lang="fr-FR" sz="3200" b="1" err="1">
                <a:cs typeface="Calibri Light"/>
              </a:rPr>
              <a:t>with</a:t>
            </a:r>
            <a:r>
              <a:rPr lang="fr-FR" sz="3200" b="1">
                <a:cs typeface="Calibri Light"/>
              </a:rPr>
              <a:t> </a:t>
            </a:r>
            <a:r>
              <a:rPr lang="fr-FR" sz="3200" b="1" err="1">
                <a:cs typeface="Calibri Light"/>
              </a:rPr>
              <a:t>kendra</a:t>
            </a:r>
            <a:r>
              <a:rPr lang="fr-FR" sz="3200" b="1">
                <a:cs typeface="Calibri Light"/>
              </a:rPr>
              <a:t> </a:t>
            </a:r>
            <a:endParaRPr lang="fr-FR">
              <a:cs typeface="Calibri Light" panose="020F0302020204030204"/>
            </a:endParaRPr>
          </a:p>
        </p:txBody>
      </p:sp>
      <p:pic>
        <p:nvPicPr>
          <p:cNvPr id="5" name="Content Placeholder 4">
            <a:extLst>
              <a:ext uri="{FF2B5EF4-FFF2-40B4-BE49-F238E27FC236}">
                <a16:creationId xmlns:a16="http://schemas.microsoft.com/office/drawing/2014/main" id="{3769BC2A-1822-B90A-A13C-F0E07A1F562F}"/>
              </a:ext>
            </a:extLst>
          </p:cNvPr>
          <p:cNvPicPr>
            <a:picLocks noGrp="1" noChangeAspect="1"/>
          </p:cNvPicPr>
          <p:nvPr>
            <p:ph sz="quarter" idx="10"/>
          </p:nvPr>
        </p:nvPicPr>
        <p:blipFill rotWithShape="1">
          <a:blip r:embed="rId2"/>
          <a:srcRect r="-141" b="19020"/>
          <a:stretch/>
        </p:blipFill>
        <p:spPr>
          <a:xfrm>
            <a:off x="1380178" y="1251113"/>
            <a:ext cx="9431651" cy="5495879"/>
          </a:xfrm>
        </p:spPr>
      </p:pic>
      <p:sp>
        <p:nvSpPr>
          <p:cNvPr id="6" name="Espace réservé du texte 5">
            <a:extLst>
              <a:ext uri="{FF2B5EF4-FFF2-40B4-BE49-F238E27FC236}">
                <a16:creationId xmlns:a16="http://schemas.microsoft.com/office/drawing/2014/main" id="{30BB01AE-FC0E-B388-811B-20E536BA3E85}"/>
              </a:ext>
            </a:extLst>
          </p:cNvPr>
          <p:cNvSpPr>
            <a:spLocks noGrp="1"/>
          </p:cNvSpPr>
          <p:nvPr>
            <p:ph type="body" sz="quarter" idx="13"/>
          </p:nvPr>
        </p:nvSpPr>
        <p:spPr>
          <a:xfrm>
            <a:off x="365682" y="897337"/>
            <a:ext cx="11462400" cy="309892"/>
          </a:xfrm>
        </p:spPr>
        <p:txBody>
          <a:bodyPr vert="horz" lIns="0" tIns="0" rIns="0" bIns="0" rtlCol="0" anchor="t">
            <a:normAutofit fontScale="85000" lnSpcReduction="20000"/>
          </a:bodyPr>
          <a:lstStyle/>
          <a:p>
            <a:pPr marL="0" indent="0">
              <a:buNone/>
            </a:pPr>
            <a:r>
              <a:rPr lang="fr-FR" sz="3200" b="1" err="1">
                <a:solidFill>
                  <a:schemeClr val="accent6"/>
                </a:solidFill>
                <a:cs typeface="Calibri Light"/>
              </a:rPr>
              <a:t>Technical</a:t>
            </a:r>
            <a:r>
              <a:rPr lang="fr-FR" sz="3200" b="1">
                <a:solidFill>
                  <a:schemeClr val="accent6"/>
                </a:solidFill>
                <a:cs typeface="Calibri Light"/>
              </a:rPr>
              <a:t> Architecture</a:t>
            </a:r>
            <a:endParaRPr lang="fr-FR" sz="3200">
              <a:solidFill>
                <a:schemeClr val="accent6"/>
              </a:solidFill>
              <a:cs typeface="Calibri Light"/>
            </a:endParaRPr>
          </a:p>
          <a:p>
            <a:endParaRPr lang="fr-FR">
              <a:cs typeface="Calibri Light"/>
            </a:endParaRPr>
          </a:p>
        </p:txBody>
      </p:sp>
    </p:spTree>
    <p:extLst>
      <p:ext uri="{BB962C8B-B14F-4D97-AF65-F5344CB8AC3E}">
        <p14:creationId xmlns:p14="http://schemas.microsoft.com/office/powerpoint/2010/main" val="64217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73A5D-156C-8623-E159-A372566F03C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54F682-7BD4-1587-B0DE-61BA0D56FCA7}"/>
              </a:ext>
            </a:extLst>
          </p:cNvPr>
          <p:cNvSpPr>
            <a:spLocks noGrp="1"/>
          </p:cNvSpPr>
          <p:nvPr>
            <p:ph type="title"/>
          </p:nvPr>
        </p:nvSpPr>
        <p:spPr>
          <a:xfrm>
            <a:off x="365682" y="397932"/>
            <a:ext cx="9940367" cy="548001"/>
          </a:xfrm>
        </p:spPr>
        <p:txBody>
          <a:bodyPr/>
          <a:lstStyle/>
          <a:p>
            <a:r>
              <a:rPr lang="fr-FR" sz="3200" b="1" err="1">
                <a:cs typeface="Calibri Light"/>
              </a:rPr>
              <a:t>Opted</a:t>
            </a:r>
            <a:r>
              <a:rPr lang="fr-FR" sz="3200" b="1">
                <a:cs typeface="Calibri Light"/>
              </a:rPr>
              <a:t> </a:t>
            </a:r>
            <a:r>
              <a:rPr lang="fr-FR" sz="3200" b="1" err="1">
                <a:cs typeface="Calibri Light"/>
              </a:rPr>
              <a:t>approach</a:t>
            </a:r>
            <a:r>
              <a:rPr lang="fr-FR" sz="3200" b="1">
                <a:cs typeface="Calibri Light"/>
              </a:rPr>
              <a:t> Multi-</a:t>
            </a:r>
            <a:r>
              <a:rPr lang="fr-FR" sz="3200" b="1" err="1">
                <a:cs typeface="Calibri Light"/>
              </a:rPr>
              <a:t>tenancy</a:t>
            </a:r>
            <a:r>
              <a:rPr lang="fr-FR" sz="3200" b="1">
                <a:cs typeface="Calibri Light"/>
              </a:rPr>
              <a:t> </a:t>
            </a:r>
            <a:r>
              <a:rPr lang="fr-FR" sz="3200" b="1" err="1">
                <a:cs typeface="Calibri Light"/>
              </a:rPr>
              <a:t>with</a:t>
            </a:r>
            <a:r>
              <a:rPr lang="fr-FR" sz="3200" b="1">
                <a:cs typeface="Calibri Light"/>
              </a:rPr>
              <a:t> </a:t>
            </a:r>
            <a:r>
              <a:rPr lang="fr-FR" sz="3200" b="1" err="1">
                <a:cs typeface="Calibri Light"/>
              </a:rPr>
              <a:t>kendra</a:t>
            </a:r>
            <a:r>
              <a:rPr lang="fr-FR" sz="3200" b="1">
                <a:cs typeface="Calibri Light"/>
              </a:rPr>
              <a:t> </a:t>
            </a:r>
            <a:endParaRPr lang="fr-FR">
              <a:cs typeface="Calibri Light" panose="020F0302020204030204"/>
            </a:endParaRPr>
          </a:p>
        </p:txBody>
      </p:sp>
      <p:sp>
        <p:nvSpPr>
          <p:cNvPr id="6" name="Espace réservé du texte 5">
            <a:extLst>
              <a:ext uri="{FF2B5EF4-FFF2-40B4-BE49-F238E27FC236}">
                <a16:creationId xmlns:a16="http://schemas.microsoft.com/office/drawing/2014/main" id="{A8F3478B-5B75-CCEA-4E71-3D29B9293A6D}"/>
              </a:ext>
            </a:extLst>
          </p:cNvPr>
          <p:cNvSpPr>
            <a:spLocks noGrp="1"/>
          </p:cNvSpPr>
          <p:nvPr>
            <p:ph type="body" sz="quarter" idx="13"/>
          </p:nvPr>
        </p:nvSpPr>
        <p:spPr>
          <a:xfrm>
            <a:off x="365682" y="897337"/>
            <a:ext cx="11462400" cy="309892"/>
          </a:xfrm>
        </p:spPr>
        <p:txBody>
          <a:bodyPr vert="horz" lIns="0" tIns="0" rIns="0" bIns="0" rtlCol="0" anchor="t">
            <a:normAutofit fontScale="85000" lnSpcReduction="20000"/>
          </a:bodyPr>
          <a:lstStyle/>
          <a:p>
            <a:pPr marL="0" indent="0">
              <a:buNone/>
            </a:pPr>
            <a:r>
              <a:rPr lang="fr-FR" sz="3200" b="1" err="1">
                <a:solidFill>
                  <a:schemeClr val="accent6"/>
                </a:solidFill>
                <a:cs typeface="Calibri Light"/>
              </a:rPr>
              <a:t>Technical</a:t>
            </a:r>
            <a:r>
              <a:rPr lang="fr-FR" sz="3200" b="1">
                <a:solidFill>
                  <a:schemeClr val="accent6"/>
                </a:solidFill>
                <a:cs typeface="Calibri Light"/>
              </a:rPr>
              <a:t> Architecture</a:t>
            </a:r>
            <a:endParaRPr lang="fr-FR" sz="3200">
              <a:solidFill>
                <a:schemeClr val="accent6"/>
              </a:solidFill>
              <a:cs typeface="Calibri Light"/>
            </a:endParaRPr>
          </a:p>
          <a:p>
            <a:endParaRPr lang="fr-FR">
              <a:cs typeface="Calibri Light"/>
            </a:endParaRPr>
          </a:p>
        </p:txBody>
      </p:sp>
      <p:graphicFrame>
        <p:nvGraphicFramePr>
          <p:cNvPr id="4" name="Tableau 3">
            <a:extLst>
              <a:ext uri="{FF2B5EF4-FFF2-40B4-BE49-F238E27FC236}">
                <a16:creationId xmlns:a16="http://schemas.microsoft.com/office/drawing/2014/main" id="{567195A2-42C5-F3D3-D785-7BDF275D6070}"/>
              </a:ext>
            </a:extLst>
          </p:cNvPr>
          <p:cNvGraphicFramePr>
            <a:graphicFrameLocks noGrp="1"/>
          </p:cNvGraphicFramePr>
          <p:nvPr>
            <p:extLst>
              <p:ext uri="{D42A27DB-BD31-4B8C-83A1-F6EECF244321}">
                <p14:modId xmlns:p14="http://schemas.microsoft.com/office/powerpoint/2010/main" val="708413938"/>
              </p:ext>
            </p:extLst>
          </p:nvPr>
        </p:nvGraphicFramePr>
        <p:xfrm>
          <a:off x="142874" y="1440656"/>
          <a:ext cx="6285247" cy="5123860"/>
        </p:xfrm>
        <a:graphic>
          <a:graphicData uri="http://schemas.openxmlformats.org/drawingml/2006/table">
            <a:tbl>
              <a:tblPr firstRow="1" bandRow="1">
                <a:tableStyleId>{2D5ABB26-0587-4C30-8999-92F81FD0307C}</a:tableStyleId>
              </a:tblPr>
              <a:tblGrid>
                <a:gridCol w="567242">
                  <a:extLst>
                    <a:ext uri="{9D8B030D-6E8A-4147-A177-3AD203B41FA5}">
                      <a16:colId xmlns:a16="http://schemas.microsoft.com/office/drawing/2014/main" val="3514297255"/>
                    </a:ext>
                  </a:extLst>
                </a:gridCol>
                <a:gridCol w="5718005">
                  <a:extLst>
                    <a:ext uri="{9D8B030D-6E8A-4147-A177-3AD203B41FA5}">
                      <a16:colId xmlns:a16="http://schemas.microsoft.com/office/drawing/2014/main" val="3498553406"/>
                    </a:ext>
                  </a:extLst>
                </a:gridCol>
              </a:tblGrid>
              <a:tr h="997414">
                <a:tc>
                  <a:txBody>
                    <a:bodyPr/>
                    <a:lstStyle/>
                    <a:p>
                      <a:endParaRPr lang="fr-FR"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lvl="0" algn="l">
                        <a:buNone/>
                      </a:pPr>
                      <a:r>
                        <a:rPr lang="en-US" sz="900" b="0" i="0" u="none" strike="noStrike" noProof="0">
                          <a:solidFill>
                            <a:schemeClr val="tx1"/>
                          </a:solidFill>
                          <a:latin typeface="Calibri"/>
                        </a:rPr>
                        <a:t>Amazon Simple Storage Service (Amazon S3) is an object storage service offering industry-leading scalability, data availability, security, and performance. </a:t>
                      </a:r>
                      <a:endParaRPr lang="en-US" sz="900" b="0" i="0" u="none" strike="noStrike" noProof="0">
                        <a:solidFill>
                          <a:srgbClr val="FFFFFF"/>
                        </a:solidFill>
                        <a:latin typeface="Calibri"/>
                      </a:endParaRPr>
                    </a:p>
                    <a:p>
                      <a:pPr marL="0" lvl="0" algn="l">
                        <a:buNone/>
                      </a:pPr>
                      <a:r>
                        <a:rPr lang="en-US" sz="900" b="0" i="0" u="none" strike="noStrike" noProof="0">
                          <a:solidFill>
                            <a:schemeClr val="tx1"/>
                          </a:solidFill>
                          <a:latin typeface="Calibri"/>
                        </a:rPr>
                        <a:t>Any Customer can store and protect any amount of data for virtually any use case (data lakes, cloud-native applications, and mobile apps). You can optimize costs, organize data, and configure fine-tuned access controls to meet specific business, organizational, and compliance requirements.</a:t>
                      </a:r>
                      <a:endParaRPr lang="en-US" sz="900" b="0" i="0" u="none" strike="noStrike" noProof="0">
                        <a:solidFill>
                          <a:srgbClr val="FFFFFF"/>
                        </a:solidFill>
                        <a:latin typeface="Calibri"/>
                      </a:endParaRPr>
                    </a:p>
                    <a:p>
                      <a:pPr marL="0" lvl="0" algn="l">
                        <a:buNone/>
                      </a:pPr>
                      <a:r>
                        <a:rPr lang="fr-FR" sz="900" b="0" i="0" u="none" strike="noStrike" noProof="0">
                          <a:solidFill>
                            <a:srgbClr val="FFFFFF"/>
                          </a:solidFill>
                          <a:latin typeface="Calibri"/>
                          <a:hlinkClick r:id="rId2">
                            <a:extLst>
                              <a:ext uri="{A12FA001-AC4F-418D-AE19-62706E023703}">
                                <ahyp:hlinkClr xmlns:ahyp="http://schemas.microsoft.com/office/drawing/2018/hyperlinkcolor" val="tx"/>
                              </a:ext>
                            </a:extLst>
                          </a:hlinkClick>
                        </a:rPr>
                        <a:t>https://aws.amazon.com/s3/?nc2=type_a</a:t>
                      </a:r>
                      <a:endParaRPr lang="fr-FR" sz="900" b="0" i="0" u="none" strike="noStrike" noProof="0">
                        <a:solidFill>
                          <a:srgbClr val="FFFFFF"/>
                        </a:solidFill>
                        <a:latin typeface="Calibri"/>
                      </a:endParaRPr>
                    </a:p>
                    <a:p>
                      <a:pPr lvl="0">
                        <a:buNone/>
                      </a:pPr>
                      <a:endParaRPr lang="fr-FR">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166586367"/>
                  </a:ext>
                </a:extLst>
              </a:tr>
              <a:tr h="749609">
                <a:tc>
                  <a:txBody>
                    <a:bodyPr/>
                    <a:lstStyle/>
                    <a:p>
                      <a:endParaRPr lang="fr-FR">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lvl="0" algn="l">
                        <a:buNone/>
                      </a:pPr>
                      <a:r>
                        <a:rPr lang="en-US" sz="900" b="0" i="0" u="none" strike="noStrike" noProof="0">
                          <a:solidFill>
                            <a:schemeClr val="tx1"/>
                          </a:solidFill>
                          <a:latin typeface="Calibri"/>
                        </a:rPr>
                        <a:t>AWS Lambda is a serverless, event-driven compute service that lets you run code for virtually any type of application or backend service without provisioning or managing servers.</a:t>
                      </a:r>
                    </a:p>
                    <a:p>
                      <a:pPr marL="0" lvl="0" algn="l">
                        <a:buNone/>
                      </a:pPr>
                      <a:r>
                        <a:rPr lang="en-US" sz="900" b="0" i="0" u="none" strike="noStrike" noProof="0">
                          <a:solidFill>
                            <a:schemeClr val="tx1"/>
                          </a:solidFill>
                          <a:latin typeface="Calibri"/>
                        </a:rPr>
                        <a:t> You can trigger Lambda from over 200 AWS services and software as a service (SaaS) applications, and only pay for what you use.</a:t>
                      </a:r>
                    </a:p>
                    <a:p>
                      <a:pPr marL="0" lvl="0" algn="l">
                        <a:buNone/>
                      </a:pPr>
                      <a:r>
                        <a:rPr lang="fr-FR" sz="900" b="0" i="0" u="none" strike="noStrike" noProof="0">
                          <a:solidFill>
                            <a:srgbClr val="FFFFFF"/>
                          </a:solidFill>
                          <a:latin typeface="Calibri"/>
                          <a:hlinkClick r:id="rId3">
                            <a:extLst>
                              <a:ext uri="{A12FA001-AC4F-418D-AE19-62706E023703}">
                                <ahyp:hlinkClr xmlns:ahyp="http://schemas.microsoft.com/office/drawing/2018/hyperlinkcolor" val="tx"/>
                              </a:ext>
                            </a:extLst>
                          </a:hlinkClick>
                        </a:rPr>
                        <a:t>https://aws.amazon.com/lambda/</a:t>
                      </a:r>
                      <a:endParaRPr lang="fr-F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0829539"/>
                  </a:ext>
                </a:extLst>
              </a:tr>
              <a:tr h="607121">
                <a:tc>
                  <a:txBody>
                    <a:bodyPr/>
                    <a:lstStyle/>
                    <a:p>
                      <a:endParaRPr lang="fr-FR">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900" b="0" i="0" u="none" strike="noStrike" kern="1200" baseline="0" noProof="0">
                          <a:solidFill>
                            <a:srgbClr val="FFFFFF"/>
                          </a:solidFill>
                          <a:latin typeface="Calibri"/>
                        </a:rPr>
                        <a:t>AWS </a:t>
                      </a:r>
                      <a:r>
                        <a:rPr lang="fr-FR" sz="900" b="0" i="0" u="none" strike="noStrike" kern="1200" baseline="0" noProof="0" err="1">
                          <a:solidFill>
                            <a:srgbClr val="FFFFFF"/>
                          </a:solidFill>
                          <a:latin typeface="Calibri"/>
                        </a:rPr>
                        <a:t>CloudFormation</a:t>
                      </a:r>
                      <a:r>
                        <a:rPr lang="fr-FR" sz="900" b="0" i="0" u="none" strike="noStrike" kern="1200" baseline="0" noProof="0">
                          <a:solidFill>
                            <a:srgbClr val="FFFFFF"/>
                          </a:solidFill>
                          <a:latin typeface="Calibri"/>
                        </a:rPr>
                        <a:t> enables </a:t>
                      </a:r>
                      <a:r>
                        <a:rPr lang="fr-FR" sz="900" b="0" i="0" u="none" strike="noStrike" kern="1200" baseline="0" noProof="0" err="1">
                          <a:solidFill>
                            <a:srgbClr val="FFFFFF"/>
                          </a:solidFill>
                          <a:latin typeface="Calibri"/>
                        </a:rPr>
                        <a:t>you</a:t>
                      </a:r>
                      <a:r>
                        <a:rPr lang="fr-FR" sz="900" b="0" i="0" u="none" strike="noStrike" kern="1200" baseline="0" noProof="0">
                          <a:solidFill>
                            <a:srgbClr val="FFFFFF"/>
                          </a:solidFill>
                          <a:latin typeface="Calibri"/>
                        </a:rPr>
                        <a:t> to manage </a:t>
                      </a:r>
                      <a:r>
                        <a:rPr lang="fr-FR" sz="900" b="0" i="0" u="none" strike="noStrike" kern="1200" baseline="0" noProof="0" err="1">
                          <a:solidFill>
                            <a:srgbClr val="FFFFFF"/>
                          </a:solidFill>
                          <a:latin typeface="Calibri"/>
                        </a:rPr>
                        <a:t>your</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complete</a:t>
                      </a:r>
                      <a:r>
                        <a:rPr lang="fr-FR" sz="900" b="0" i="0" u="none" strike="noStrike" kern="1200" baseline="0" noProof="0">
                          <a:solidFill>
                            <a:srgbClr val="FFFFFF"/>
                          </a:solidFill>
                          <a:latin typeface="Calibri"/>
                        </a:rPr>
                        <a:t> infrastructure or AWS </a:t>
                      </a:r>
                      <a:r>
                        <a:rPr lang="fr-FR" sz="900" b="0" i="0" u="none" strike="noStrike" kern="1200" baseline="0" noProof="0" err="1">
                          <a:solidFill>
                            <a:srgbClr val="FFFFFF"/>
                          </a:solidFill>
                          <a:latin typeface="Calibri"/>
                        </a:rPr>
                        <a:t>resources</a:t>
                      </a:r>
                      <a:r>
                        <a:rPr lang="fr-FR" sz="900" b="0" i="0" u="none" strike="noStrike" kern="1200" baseline="0" noProof="0">
                          <a:solidFill>
                            <a:srgbClr val="FFFFFF"/>
                          </a:solidFill>
                          <a:latin typeface="Calibri"/>
                        </a:rPr>
                        <a:t> in a </a:t>
                      </a:r>
                      <a:r>
                        <a:rPr lang="fr-FR" sz="900" b="0" i="0" u="none" strike="noStrike" kern="1200" baseline="0" noProof="0" err="1">
                          <a:solidFill>
                            <a:srgbClr val="FFFFFF"/>
                          </a:solidFill>
                          <a:latin typeface="Calibri"/>
                        </a:rPr>
                        <a:t>text</a:t>
                      </a:r>
                      <a:r>
                        <a:rPr lang="fr-FR" sz="900" b="0" i="0" u="none" strike="noStrike" kern="1200" baseline="0" noProof="0">
                          <a:solidFill>
                            <a:srgbClr val="FFFFFF"/>
                          </a:solidFill>
                          <a:latin typeface="Calibri"/>
                        </a:rPr>
                        <a:t> file, or </a:t>
                      </a:r>
                      <a:r>
                        <a:rPr lang="fr-FR" sz="900" b="0" i="0" u="none" strike="noStrike" kern="1200" baseline="0" noProof="0" err="1">
                          <a:solidFill>
                            <a:srgbClr val="FFFFFF"/>
                          </a:solidFill>
                          <a:latin typeface="Calibri"/>
                        </a:rPr>
                        <a:t>template</a:t>
                      </a:r>
                      <a:r>
                        <a:rPr lang="fr-FR" sz="900" b="0" i="0" u="none" strike="noStrike" kern="1200" baseline="0" noProof="0">
                          <a:solidFill>
                            <a:srgbClr val="FFFFFF"/>
                          </a:solidFill>
                          <a:latin typeface="Calibri"/>
                        </a:rPr>
                        <a:t>. A collection of AWS </a:t>
                      </a:r>
                      <a:r>
                        <a:rPr lang="fr-FR" sz="900" b="0" i="0" u="none" strike="noStrike" kern="1200" baseline="0" noProof="0" err="1">
                          <a:solidFill>
                            <a:srgbClr val="FFFFFF"/>
                          </a:solidFill>
                          <a:latin typeface="Calibri"/>
                        </a:rPr>
                        <a:t>resources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is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called</a:t>
                      </a:r>
                      <a:r>
                        <a:rPr lang="fr-FR" sz="900" b="0" i="0" u="none" strike="noStrike" kern="1200" baseline="0" noProof="0">
                          <a:solidFill>
                            <a:srgbClr val="FFFFFF"/>
                          </a:solidFill>
                          <a:latin typeface="Calibri"/>
                        </a:rPr>
                        <a:t> a stack. AWS </a:t>
                      </a:r>
                      <a:r>
                        <a:rPr lang="fr-FR" sz="900" b="0" i="0" u="none" strike="noStrike" kern="1200" baseline="0" noProof="0" err="1">
                          <a:solidFill>
                            <a:srgbClr val="FFFFFF"/>
                          </a:solidFill>
                          <a:latin typeface="Calibri"/>
                        </a:rPr>
                        <a:t>resources</a:t>
                      </a:r>
                      <a:r>
                        <a:rPr lang="fr-FR" sz="900" b="0" i="0" u="none" strike="noStrike" kern="1200" baseline="0" noProof="0">
                          <a:solidFill>
                            <a:srgbClr val="FFFFFF"/>
                          </a:solidFill>
                          <a:latin typeface="Calibri"/>
                        </a:rPr>
                        <a:t> can </a:t>
                      </a:r>
                      <a:r>
                        <a:rPr lang="fr-FR" sz="900" b="0" i="0" u="none" strike="noStrike" kern="1200" baseline="0" noProof="0" err="1">
                          <a:solidFill>
                            <a:srgbClr val="FFFFFF"/>
                          </a:solidFill>
                          <a:latin typeface="Calibri"/>
                        </a:rPr>
                        <a:t>be</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created</a:t>
                      </a:r>
                      <a:r>
                        <a:rPr lang="fr-FR" sz="900" b="0" i="0" u="none" strike="noStrike" kern="1200" baseline="0" noProof="0">
                          <a:solidFill>
                            <a:srgbClr val="FFFFFF"/>
                          </a:solidFill>
                          <a:latin typeface="Calibri"/>
                        </a:rPr>
                        <a:t> or </a:t>
                      </a:r>
                      <a:r>
                        <a:rPr lang="fr-FR" sz="900" b="0" i="0" u="none" strike="noStrike" kern="1200" baseline="0" noProof="0" err="1">
                          <a:solidFill>
                            <a:srgbClr val="FFFFFF"/>
                          </a:solidFill>
                          <a:latin typeface="Calibri"/>
                        </a:rPr>
                        <a:t>updated</a:t>
                      </a:r>
                      <a:r>
                        <a:rPr lang="fr-FR" sz="900" b="0" i="0" u="none" strike="noStrike" kern="1200" baseline="0" noProof="0">
                          <a:solidFill>
                            <a:srgbClr val="FFFFFF"/>
                          </a:solidFill>
                          <a:latin typeface="Calibri"/>
                        </a:rPr>
                        <a:t> by </a:t>
                      </a:r>
                      <a:r>
                        <a:rPr lang="fr-FR" sz="900" b="0" i="0" u="none" strike="noStrike" kern="1200" baseline="0" noProof="0" err="1">
                          <a:solidFill>
                            <a:srgbClr val="FFFFFF"/>
                          </a:solidFill>
                          <a:latin typeface="Calibri"/>
                        </a:rPr>
                        <a:t>using</a:t>
                      </a:r>
                      <a:r>
                        <a:rPr lang="fr-FR" sz="900" b="0" i="0" u="none" strike="noStrike" kern="1200" baseline="0" noProof="0">
                          <a:solidFill>
                            <a:srgbClr val="FFFFFF"/>
                          </a:solidFill>
                          <a:latin typeface="Calibri"/>
                        </a:rPr>
                        <a:t> a stack.</a:t>
                      </a:r>
                    </a:p>
                    <a:p>
                      <a:pPr lvl="0">
                        <a:buNone/>
                      </a:pPr>
                      <a:r>
                        <a:rPr lang="fr-FR" sz="900" b="0" i="0" u="sng" strike="noStrike" kern="1200" noProof="0">
                          <a:solidFill>
                            <a:srgbClr val="FFFFFF"/>
                          </a:solidFill>
                          <a:latin typeface="Calibri"/>
                          <a:ea typeface="+mn-ea"/>
                          <a:cs typeface="+mn-cs"/>
                        </a:rPr>
                        <a:t>https://aws.amazon.com/cdk/</a:t>
                      </a:r>
                      <a:endParaRPr lang="fr-FR" sz="900" b="0" i="0" u="sng" strike="noStrike" kern="1200">
                        <a:solidFill>
                          <a:srgbClr val="FFFFFF"/>
                        </a:solidFill>
                        <a:latin typeface="Calibri"/>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724781719"/>
                  </a:ext>
                </a:extLst>
              </a:tr>
              <a:tr h="774390">
                <a:tc>
                  <a:txBody>
                    <a:bodyPr/>
                    <a:lstStyle/>
                    <a:p>
                      <a:endParaRPr lang="fr-FR">
                        <a:solidFill>
                          <a:schemeClr val="bg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900" b="0" i="0" u="none" strike="noStrike" kern="1200" baseline="0" noProof="0" err="1">
                          <a:solidFill>
                            <a:srgbClr val="FFFFFF"/>
                          </a:solidFill>
                          <a:latin typeface="Calibri"/>
                          <a:ea typeface="+mn-ea"/>
                          <a:cs typeface="+mn-cs"/>
                        </a:rPr>
                        <a:t>Systems</a:t>
                      </a:r>
                      <a:r>
                        <a:rPr lang="fr-FR" sz="900" b="0" i="0" u="none" strike="noStrike" kern="1200" baseline="0" noProof="0">
                          <a:solidFill>
                            <a:srgbClr val="FFFFFF"/>
                          </a:solidFill>
                          <a:latin typeface="Calibri"/>
                          <a:ea typeface="+mn-ea"/>
                          <a:cs typeface="+mn-cs"/>
                        </a:rPr>
                        <a:t> Manager </a:t>
                      </a:r>
                      <a:r>
                        <a:rPr lang="fr-FR" sz="900" b="0" i="0" u="none" strike="noStrike" kern="1200" baseline="0" noProof="0" err="1">
                          <a:solidFill>
                            <a:srgbClr val="FFFFFF"/>
                          </a:solidFill>
                          <a:latin typeface="Calibri"/>
                          <a:ea typeface="+mn-ea"/>
                          <a:cs typeface="+mn-cs"/>
                        </a:rPr>
                        <a:t>Parameter</a:t>
                      </a:r>
                      <a:r>
                        <a:rPr lang="fr-FR" sz="900" b="0" i="0" u="none" strike="noStrike" kern="1200" baseline="0" noProof="0">
                          <a:solidFill>
                            <a:srgbClr val="FFFFFF"/>
                          </a:solidFill>
                          <a:latin typeface="Calibri"/>
                          <a:ea typeface="+mn-ea"/>
                          <a:cs typeface="+mn-cs"/>
                        </a:rPr>
                        <a:t> Store </a:t>
                      </a:r>
                      <a:r>
                        <a:rPr lang="fr-FR" sz="900" b="0" i="0" u="none" strike="noStrike" kern="1200" baseline="0" noProof="0" err="1">
                          <a:solidFill>
                            <a:srgbClr val="FFFFFF"/>
                          </a:solidFill>
                          <a:latin typeface="Calibri"/>
                          <a:ea typeface="+mn-ea"/>
                          <a:cs typeface="+mn-cs"/>
                        </a:rPr>
                        <a:t>provides</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secure</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storage</a:t>
                      </a:r>
                      <a:r>
                        <a:rPr lang="fr-FR" sz="900" b="0" i="0" u="none" strike="noStrike" kern="1200" baseline="0" noProof="0">
                          <a:solidFill>
                            <a:srgbClr val="FFFFFF"/>
                          </a:solidFill>
                          <a:latin typeface="Calibri"/>
                          <a:ea typeface="+mn-ea"/>
                          <a:cs typeface="+mn-cs"/>
                        </a:rPr>
                        <a:t> and management of secrets. You can store data </a:t>
                      </a:r>
                      <a:r>
                        <a:rPr lang="fr-FR" sz="900" b="0" i="0" u="none" strike="noStrike" kern="1200" baseline="0" noProof="0" err="1">
                          <a:solidFill>
                            <a:srgbClr val="FFFFFF"/>
                          </a:solidFill>
                          <a:latin typeface="Calibri"/>
                          <a:ea typeface="+mn-ea"/>
                          <a:cs typeface="+mn-cs"/>
                        </a:rPr>
                        <a:t>such</a:t>
                      </a:r>
                      <a:r>
                        <a:rPr lang="fr-FR" sz="900" b="0" i="0" u="none" strike="noStrike" kern="1200" baseline="0" noProof="0">
                          <a:solidFill>
                            <a:srgbClr val="FFFFFF"/>
                          </a:solidFill>
                          <a:latin typeface="Calibri"/>
                          <a:ea typeface="+mn-ea"/>
                          <a:cs typeface="+mn-cs"/>
                        </a:rPr>
                        <a:t> as </a:t>
                      </a:r>
                      <a:r>
                        <a:rPr lang="fr-FR" sz="900" b="0" i="0" u="none" strike="noStrike" kern="1200" baseline="0" noProof="0" err="1">
                          <a:solidFill>
                            <a:srgbClr val="FFFFFF"/>
                          </a:solidFill>
                          <a:latin typeface="Calibri"/>
                          <a:ea typeface="+mn-ea"/>
                          <a:cs typeface="+mn-cs"/>
                        </a:rPr>
                        <a:t>passwords</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database</a:t>
                      </a:r>
                      <a:r>
                        <a:rPr lang="fr-FR" sz="900" b="0" i="0" u="none" strike="noStrike" kern="1200" baseline="0" noProof="0">
                          <a:solidFill>
                            <a:srgbClr val="FFFFFF"/>
                          </a:solidFill>
                          <a:latin typeface="Calibri"/>
                          <a:ea typeface="+mn-ea"/>
                          <a:cs typeface="+mn-cs"/>
                        </a:rPr>
                        <a:t> strings, Amazon </a:t>
                      </a:r>
                      <a:r>
                        <a:rPr lang="fr-FR" sz="900" b="0" i="0" u="none" strike="noStrike" kern="1200" baseline="0" noProof="0" err="1">
                          <a:solidFill>
                            <a:srgbClr val="FFFFFF"/>
                          </a:solidFill>
                          <a:latin typeface="Calibri"/>
                          <a:ea typeface="+mn-ea"/>
                          <a:cs typeface="+mn-cs"/>
                        </a:rPr>
                        <a:t>Elastic</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Compute</a:t>
                      </a:r>
                      <a:r>
                        <a:rPr lang="fr-FR" sz="900" b="0" i="0" u="none" strike="noStrike" kern="1200" baseline="0" noProof="0">
                          <a:solidFill>
                            <a:srgbClr val="FFFFFF"/>
                          </a:solidFill>
                          <a:latin typeface="Calibri"/>
                          <a:ea typeface="+mn-ea"/>
                          <a:cs typeface="+mn-cs"/>
                        </a:rPr>
                        <a:t> Cloud (Amazon EC2) instance IDs and Amazon Machine Image (AMI) IDs, and </a:t>
                      </a:r>
                      <a:r>
                        <a:rPr lang="fr-FR" sz="900" b="0" i="0" u="none" strike="noStrike" kern="1200" baseline="0" noProof="0" err="1">
                          <a:solidFill>
                            <a:srgbClr val="FFFFFF"/>
                          </a:solidFill>
                          <a:latin typeface="Calibri"/>
                          <a:ea typeface="+mn-ea"/>
                          <a:cs typeface="+mn-cs"/>
                        </a:rPr>
                        <a:t>license</a:t>
                      </a:r>
                      <a:r>
                        <a:rPr lang="fr-FR" sz="900" b="0" i="0" u="none" strike="noStrike" kern="1200" baseline="0" noProof="0">
                          <a:solidFill>
                            <a:srgbClr val="FFFFFF"/>
                          </a:solidFill>
                          <a:latin typeface="Calibri"/>
                          <a:ea typeface="+mn-ea"/>
                          <a:cs typeface="+mn-cs"/>
                        </a:rPr>
                        <a:t> codes as </a:t>
                      </a:r>
                      <a:r>
                        <a:rPr lang="fr-FR" sz="900" b="0" i="0" u="none" strike="noStrike" kern="1200" baseline="0" noProof="0" err="1">
                          <a:solidFill>
                            <a:srgbClr val="FFFFFF"/>
                          </a:solidFill>
                          <a:latin typeface="Calibri"/>
                          <a:ea typeface="+mn-ea"/>
                          <a:cs typeface="+mn-cs"/>
                        </a:rPr>
                        <a:t>parameter</a:t>
                      </a:r>
                      <a:r>
                        <a:rPr lang="fr-FR" sz="900" b="0" i="0" u="none" strike="noStrike" kern="1200" baseline="0" noProof="0">
                          <a:solidFill>
                            <a:srgbClr val="FFFFFF"/>
                          </a:solidFill>
                          <a:latin typeface="Calibri"/>
                          <a:ea typeface="+mn-ea"/>
                          <a:cs typeface="+mn-cs"/>
                        </a:rPr>
                        <a:t> values.</a:t>
                      </a:r>
                      <a:endParaRPr lang="fr-FR" sz="900" b="0" i="0" u="none" strike="noStrike" kern="1200" baseline="0">
                        <a:solidFill>
                          <a:srgbClr val="FFFFFF"/>
                        </a:solidFill>
                        <a:latin typeface="Calibri"/>
                        <a:ea typeface="+mn-ea"/>
                        <a:cs typeface="+mn-cs"/>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6077303"/>
                  </a:ext>
                </a:extLst>
              </a:tr>
              <a:tr h="724829">
                <a:tc>
                  <a:txBody>
                    <a:bodyPr/>
                    <a:lstStyle/>
                    <a:p>
                      <a:pPr lvl="0">
                        <a:buNone/>
                      </a:pPr>
                      <a:endParaRPr lang="fr-FR">
                        <a:solidFill>
                          <a:schemeClr val="bg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900" b="0" i="0" u="none" strike="noStrike" kern="1200" baseline="0" noProof="0">
                          <a:solidFill>
                            <a:srgbClr val="FFFFFF"/>
                          </a:solidFill>
                          <a:latin typeface="Calibri"/>
                          <a:ea typeface="+mn-ea"/>
                          <a:cs typeface="+mn-cs"/>
                        </a:rPr>
                        <a:t>You can </a:t>
                      </a:r>
                      <a:r>
                        <a:rPr lang="fr-FR" sz="900" b="0" i="0" u="none" strike="noStrike" kern="1200" baseline="0" noProof="0" err="1">
                          <a:solidFill>
                            <a:srgbClr val="FFFFFF"/>
                          </a:solidFill>
                          <a:latin typeface="Calibri"/>
                          <a:ea typeface="+mn-ea"/>
                          <a:cs typeface="+mn-cs"/>
                        </a:rPr>
                        <a:t>now</a:t>
                      </a:r>
                      <a:r>
                        <a:rPr lang="fr-FR" sz="900" b="0" i="0" u="none" strike="noStrike" kern="1200" baseline="0" noProof="0">
                          <a:solidFill>
                            <a:srgbClr val="FFFFFF"/>
                          </a:solidFill>
                          <a:latin typeface="Calibri"/>
                          <a:ea typeface="+mn-ea"/>
                          <a:cs typeface="+mn-cs"/>
                        </a:rPr>
                        <a:t> use Amazon </a:t>
                      </a:r>
                      <a:r>
                        <a:rPr lang="fr-FR" sz="900" b="0" i="0" u="none" strike="noStrike" kern="1200" baseline="0" noProof="0" err="1">
                          <a:solidFill>
                            <a:srgbClr val="FFFFFF"/>
                          </a:solidFill>
                          <a:latin typeface="Calibri"/>
                          <a:ea typeface="+mn-ea"/>
                          <a:cs typeface="+mn-cs"/>
                        </a:rPr>
                        <a:t>Kendra</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with</a:t>
                      </a:r>
                      <a:r>
                        <a:rPr lang="fr-FR" sz="900" b="0" i="0" u="none" strike="noStrike" kern="1200" baseline="0" noProof="0">
                          <a:solidFill>
                            <a:srgbClr val="FFFFFF"/>
                          </a:solidFill>
                          <a:latin typeface="Calibri"/>
                          <a:ea typeface="+mn-ea"/>
                          <a:cs typeface="+mn-cs"/>
                        </a:rPr>
                        <a:t> Large </a:t>
                      </a:r>
                      <a:r>
                        <a:rPr lang="fr-FR" sz="900" b="0" i="0" u="none" strike="noStrike" kern="1200" baseline="0" noProof="0" err="1">
                          <a:solidFill>
                            <a:srgbClr val="FFFFFF"/>
                          </a:solidFill>
                          <a:latin typeface="Calibri"/>
                          <a:ea typeface="+mn-ea"/>
                          <a:cs typeface="+mn-cs"/>
                        </a:rPr>
                        <a:t>Language</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Models</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LLMs</a:t>
                      </a:r>
                      <a:r>
                        <a:rPr lang="fr-FR" sz="900" b="0" i="0" u="none" strike="noStrike" kern="1200" baseline="0" noProof="0">
                          <a:solidFill>
                            <a:srgbClr val="FFFFFF"/>
                          </a:solidFill>
                          <a:latin typeface="Calibri"/>
                          <a:ea typeface="+mn-ea"/>
                          <a:cs typeface="+mn-cs"/>
                        </a:rPr>
                        <a:t>) to </a:t>
                      </a:r>
                      <a:r>
                        <a:rPr lang="fr-FR" sz="900" b="0" i="0" u="none" strike="noStrike" kern="1200" baseline="0" noProof="0" err="1">
                          <a:solidFill>
                            <a:srgbClr val="FFFFFF"/>
                          </a:solidFill>
                          <a:latin typeface="Calibri"/>
                          <a:ea typeface="+mn-ea"/>
                          <a:cs typeface="+mn-cs"/>
                        </a:rPr>
                        <a:t>quickly</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create</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secure</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generative</a:t>
                      </a:r>
                      <a:r>
                        <a:rPr lang="fr-FR" sz="900" b="0" i="0" u="none" strike="noStrike" kern="1200" baseline="0" noProof="0">
                          <a:solidFill>
                            <a:srgbClr val="FFFFFF"/>
                          </a:solidFill>
                          <a:latin typeface="Calibri"/>
                          <a:ea typeface="+mn-ea"/>
                          <a:cs typeface="+mn-cs"/>
                        </a:rPr>
                        <a:t> AI-</a:t>
                      </a:r>
                      <a:r>
                        <a:rPr lang="fr-FR" sz="900" b="0" i="0" u="none" strike="noStrike" kern="1200" baseline="0" noProof="0" err="1">
                          <a:solidFill>
                            <a:srgbClr val="FFFFFF"/>
                          </a:solidFill>
                          <a:latin typeface="Calibri"/>
                          <a:ea typeface="+mn-ea"/>
                          <a:cs typeface="+mn-cs"/>
                        </a:rPr>
                        <a:t>powered</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conversational</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experiences</a:t>
                      </a:r>
                      <a:r>
                        <a:rPr lang="fr-FR" sz="900" b="0" i="0" u="none" strike="noStrike" kern="1200" baseline="0" noProof="0">
                          <a:solidFill>
                            <a:srgbClr val="FFFFFF"/>
                          </a:solidFill>
                          <a:latin typeface="Calibri"/>
                          <a:ea typeface="+mn-ea"/>
                          <a:cs typeface="+mn-cs"/>
                        </a:rPr>
                        <a:t> for </a:t>
                      </a:r>
                      <a:r>
                        <a:rPr lang="fr-FR" sz="900" b="0" i="0" u="none" strike="noStrike" kern="1200" baseline="0" noProof="0" err="1">
                          <a:solidFill>
                            <a:srgbClr val="FFFFFF"/>
                          </a:solidFill>
                          <a:latin typeface="Calibri"/>
                          <a:ea typeface="+mn-ea"/>
                          <a:cs typeface="+mn-cs"/>
                        </a:rPr>
                        <a:t>your</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users</a:t>
                      </a:r>
                      <a:r>
                        <a:rPr lang="fr-FR" sz="900" b="0" i="0" u="none" strike="noStrike" kern="1200" baseline="0" noProof="0">
                          <a:solidFill>
                            <a:srgbClr val="FFFFFF"/>
                          </a:solidFill>
                          <a:latin typeface="Calibri"/>
                          <a:ea typeface="+mn-ea"/>
                          <a:cs typeface="+mn-cs"/>
                        </a:rPr>
                        <a:t> on top of </a:t>
                      </a:r>
                      <a:r>
                        <a:rPr lang="fr-FR" sz="900" b="0" i="0" u="none" strike="noStrike" kern="1200" baseline="0" noProof="0" err="1">
                          <a:solidFill>
                            <a:srgbClr val="FFFFFF"/>
                          </a:solidFill>
                          <a:latin typeface="Calibri"/>
                          <a:ea typeface="+mn-ea"/>
                          <a:cs typeface="+mn-cs"/>
                        </a:rPr>
                        <a:t>your</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enterprise</a:t>
                      </a:r>
                      <a:r>
                        <a:rPr lang="fr-FR" sz="900" b="0" i="0" u="none" strike="noStrike" kern="1200" baseline="0" noProof="0">
                          <a:solidFill>
                            <a:srgbClr val="FFFFFF"/>
                          </a:solidFill>
                          <a:latin typeface="Calibri"/>
                          <a:ea typeface="+mn-ea"/>
                          <a:cs typeface="+mn-cs"/>
                        </a:rPr>
                        <a:t> content. </a:t>
                      </a:r>
                    </a:p>
                    <a:p>
                      <a:pPr lvl="0">
                        <a:buNone/>
                      </a:pPr>
                      <a:r>
                        <a:rPr lang="fr-FR" sz="900" b="0" i="0" u="sng" strike="noStrike" kern="1200" baseline="0" noProof="0">
                          <a:solidFill>
                            <a:srgbClr val="FFFFFF"/>
                          </a:solidFill>
                        </a:rPr>
                        <a:t>https://aws.amazon.com/kendra/</a:t>
                      </a:r>
                      <a:endParaRPr lang="fr-FR" u="sng"/>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2623080"/>
                  </a:ext>
                </a:extLst>
              </a:tr>
              <a:tr h="370838">
                <a:tc>
                  <a:txBody>
                    <a:bodyPr/>
                    <a:lstStyle/>
                    <a:p>
                      <a:pPr lvl="0">
                        <a:buNone/>
                      </a:pPr>
                      <a:endParaRPr lang="fr-FR">
                        <a:solidFill>
                          <a:schemeClr val="bg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900" b="0" i="0" u="none" strike="noStrike" kern="1200" baseline="0" noProof="0">
                          <a:solidFill>
                            <a:srgbClr val="FFFFFF"/>
                          </a:solidFill>
                          <a:latin typeface="Calibri"/>
                        </a:rPr>
                        <a:t>Amazon </a:t>
                      </a:r>
                      <a:r>
                        <a:rPr lang="fr-FR" sz="900" b="0" i="0" u="none" strike="noStrike" kern="1200" baseline="0" noProof="0" err="1">
                          <a:solidFill>
                            <a:srgbClr val="FFFFFF"/>
                          </a:solidFill>
                          <a:latin typeface="Calibri"/>
                        </a:rPr>
                        <a:t>Bedrock</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is</a:t>
                      </a:r>
                      <a:r>
                        <a:rPr lang="fr-FR" sz="900" b="0" i="0" u="none" strike="noStrike" kern="1200" baseline="0" noProof="0">
                          <a:solidFill>
                            <a:srgbClr val="FFFFFF"/>
                          </a:solidFill>
                          <a:latin typeface="Calibri"/>
                        </a:rPr>
                        <a:t> a </a:t>
                      </a:r>
                      <a:r>
                        <a:rPr lang="fr-FR" sz="900" b="0" i="0" u="none" strike="noStrike" kern="1200" baseline="0" noProof="0" err="1">
                          <a:solidFill>
                            <a:srgbClr val="FFFFFF"/>
                          </a:solidFill>
                          <a:latin typeface="Calibri"/>
                        </a:rPr>
                        <a:t>fully</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managed</a:t>
                      </a:r>
                      <a:r>
                        <a:rPr lang="fr-FR" sz="900" b="0" i="0" u="none" strike="noStrike" kern="1200" baseline="0" noProof="0">
                          <a:solidFill>
                            <a:srgbClr val="FFFFFF"/>
                          </a:solidFill>
                          <a:latin typeface="Calibri"/>
                        </a:rPr>
                        <a:t> service </a:t>
                      </a:r>
                      <a:r>
                        <a:rPr lang="fr-FR" sz="900" b="0" i="0" u="none" strike="noStrike" kern="1200" baseline="0" noProof="0" err="1">
                          <a:solidFill>
                            <a:srgbClr val="FFFFFF"/>
                          </a:solidFill>
                          <a:latin typeface="Calibri"/>
                        </a:rPr>
                        <a:t>providing</a:t>
                      </a:r>
                      <a:r>
                        <a:rPr lang="fr-FR" sz="900" b="0" i="0" u="none" strike="noStrike" kern="1200" baseline="0" noProof="0">
                          <a:solidFill>
                            <a:srgbClr val="FFFFFF"/>
                          </a:solidFill>
                          <a:latin typeface="Calibri"/>
                        </a:rPr>
                        <a:t> high-</a:t>
                      </a:r>
                      <a:r>
                        <a:rPr lang="fr-FR" sz="900" b="0" i="0" u="none" strike="noStrike" kern="1200" baseline="0" noProof="0" err="1">
                          <a:solidFill>
                            <a:srgbClr val="FFFFFF"/>
                          </a:solidFill>
                          <a:latin typeface="Calibri"/>
                        </a:rPr>
                        <a:t>performing</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foundation</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models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FMs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from</a:t>
                      </a:r>
                      <a:r>
                        <a:rPr lang="fr-FR" sz="900" b="0" i="0" u="none" strike="noStrike" kern="1200" baseline="0" noProof="0">
                          <a:solidFill>
                            <a:srgbClr val="FFFFFF"/>
                          </a:solidFill>
                          <a:latin typeface="Calibri"/>
                        </a:rPr>
                        <a:t> key AI </a:t>
                      </a:r>
                      <a:r>
                        <a:rPr lang="fr-FR" sz="900" b="0" i="0" u="none" strike="noStrike" kern="1200" baseline="0" noProof="0" err="1">
                          <a:solidFill>
                            <a:srgbClr val="FFFFFF"/>
                          </a:solidFill>
                          <a:latin typeface="Calibri"/>
                        </a:rPr>
                        <a:t>companies</a:t>
                      </a:r>
                      <a:r>
                        <a:rPr lang="fr-FR" sz="900" b="0" i="0" u="none" strike="noStrike" kern="1200" baseline="0" noProof="0">
                          <a:solidFill>
                            <a:srgbClr val="FFFFFF"/>
                          </a:solidFill>
                          <a:latin typeface="Calibri"/>
                        </a:rPr>
                        <a:t> via a single API. It </a:t>
                      </a:r>
                      <a:r>
                        <a:rPr lang="fr-FR" sz="900" b="0" i="0" u="none" strike="noStrike" kern="1200" baseline="0" noProof="0" err="1">
                          <a:solidFill>
                            <a:srgbClr val="FFFFFF"/>
                          </a:solidFill>
                          <a:latin typeface="Calibri"/>
                        </a:rPr>
                        <a:t>offers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capabilities</a:t>
                      </a:r>
                      <a:r>
                        <a:rPr lang="fr-FR" sz="900" b="0" i="0" u="none" strike="noStrike" kern="1200" baseline="0" noProof="0">
                          <a:solidFill>
                            <a:srgbClr val="FFFFFF"/>
                          </a:solidFill>
                          <a:latin typeface="Calibri"/>
                        </a:rPr>
                        <a:t> for building </a:t>
                      </a:r>
                      <a:r>
                        <a:rPr lang="fr-FR" sz="900" b="0" i="0" u="none" strike="noStrike" kern="1200" baseline="0" noProof="0" err="1">
                          <a:solidFill>
                            <a:srgbClr val="FFFFFF"/>
                          </a:solidFill>
                          <a:latin typeface="Calibri"/>
                        </a:rPr>
                        <a:t>generative</a:t>
                      </a:r>
                      <a:r>
                        <a:rPr lang="fr-FR" sz="900" b="0" i="0" u="none" strike="noStrike" kern="1200" baseline="0" noProof="0">
                          <a:solidFill>
                            <a:srgbClr val="FFFFFF"/>
                          </a:solidFill>
                          <a:latin typeface="Calibri"/>
                        </a:rPr>
                        <a:t> AI applications </a:t>
                      </a:r>
                      <a:r>
                        <a:rPr lang="fr-FR" sz="900" b="0" i="0" u="none" strike="noStrike" kern="1200" baseline="0" noProof="0" err="1">
                          <a:solidFill>
                            <a:srgbClr val="FFFFFF"/>
                          </a:solidFill>
                          <a:latin typeface="Calibri"/>
                        </a:rPr>
                        <a:t>with</a:t>
                      </a:r>
                      <a:r>
                        <a:rPr lang="fr-FR" sz="900" b="0" i="0" u="none" strike="noStrike" kern="1200" baseline="0" noProof="0">
                          <a:solidFill>
                            <a:srgbClr val="FFFFFF"/>
                          </a:solidFill>
                          <a:latin typeface="Calibri"/>
                        </a:rPr>
                        <a:t> a focus on </a:t>
                      </a:r>
                      <a:r>
                        <a:rPr lang="fr-FR" sz="900" b="0" i="0" u="none" strike="noStrike" kern="1200" baseline="0" noProof="0" err="1">
                          <a:solidFill>
                            <a:srgbClr val="FFFFFF"/>
                          </a:solidFill>
                          <a:latin typeface="Calibri"/>
                        </a:rPr>
                        <a:t>security</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privacy</a:t>
                      </a:r>
                      <a:r>
                        <a:rPr lang="fr-FR" sz="900" b="0" i="0" u="none" strike="noStrike" kern="1200" baseline="0" noProof="0">
                          <a:solidFill>
                            <a:srgbClr val="FFFFFF"/>
                          </a:solidFill>
                          <a:latin typeface="Calibri"/>
                        </a:rPr>
                        <a:t>, and </a:t>
                      </a:r>
                      <a:r>
                        <a:rPr lang="fr-FR" sz="900" b="0" i="0" u="none" strike="noStrike" kern="1200" baseline="0" noProof="0" err="1">
                          <a:solidFill>
                            <a:srgbClr val="FFFFFF"/>
                          </a:solidFill>
                          <a:latin typeface="Calibri"/>
                        </a:rPr>
                        <a:t>responsible</a:t>
                      </a:r>
                      <a:r>
                        <a:rPr lang="fr-FR" sz="900" b="0" i="0" u="none" strike="noStrike" kern="1200" baseline="0" noProof="0">
                          <a:solidFill>
                            <a:srgbClr val="FFFFFF"/>
                          </a:solidFill>
                          <a:latin typeface="Calibri"/>
                        </a:rPr>
                        <a:t> AI. </a:t>
                      </a:r>
                      <a:r>
                        <a:rPr lang="fr-FR" sz="900" b="0" i="0" u="none" strike="noStrike" kern="1200" baseline="0" noProof="0" err="1">
                          <a:solidFill>
                            <a:srgbClr val="FFFFFF"/>
                          </a:solidFill>
                          <a:latin typeface="Calibri"/>
                        </a:rPr>
                        <a:t>Users</a:t>
                      </a:r>
                      <a:r>
                        <a:rPr lang="fr-FR" sz="900" b="0" i="0" u="none" strike="noStrike" kern="1200" baseline="0" noProof="0">
                          <a:solidFill>
                            <a:srgbClr val="FFFFFF"/>
                          </a:solidFill>
                          <a:latin typeface="Calibri"/>
                        </a:rPr>
                        <a:t> can </a:t>
                      </a:r>
                      <a:r>
                        <a:rPr lang="fr-FR" sz="900" b="0" i="0" u="none" strike="noStrike" kern="1200" baseline="0" noProof="0" err="1">
                          <a:solidFill>
                            <a:srgbClr val="FFFFFF"/>
                          </a:solidFill>
                          <a:latin typeface="Calibri"/>
                        </a:rPr>
                        <a:t>experiment</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with</a:t>
                      </a:r>
                      <a:r>
                        <a:rPr lang="fr-FR" sz="900" b="0" i="0" u="none" strike="noStrike" kern="1200" baseline="0" noProof="0">
                          <a:solidFill>
                            <a:srgbClr val="FFFFFF"/>
                          </a:solidFill>
                          <a:latin typeface="Calibri"/>
                        </a:rPr>
                        <a:t> top </a:t>
                      </a:r>
                      <a:r>
                        <a:rPr lang="fr-FR" sz="900" b="0" i="0" u="none" strike="noStrike" kern="1200" baseline="0" noProof="0" err="1">
                          <a:solidFill>
                            <a:srgbClr val="FFFFFF"/>
                          </a:solidFill>
                          <a:latin typeface="Calibri"/>
                        </a:rPr>
                        <a:t>FMs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customize</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them</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privately</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using</a:t>
                      </a:r>
                      <a:r>
                        <a:rPr lang="fr-FR" sz="900" b="0" i="0" u="none" strike="noStrike" kern="1200" baseline="0" noProof="0">
                          <a:solidFill>
                            <a:srgbClr val="FFFFFF"/>
                          </a:solidFill>
                          <a:latin typeface="Calibri"/>
                        </a:rPr>
                        <a:t> techniques like fine-tuning and </a:t>
                      </a:r>
                      <a:r>
                        <a:rPr lang="fr-FR" sz="900" b="0" i="0" u="none" strike="noStrike" kern="1200" baseline="0" noProof="0" err="1">
                          <a:solidFill>
                            <a:srgbClr val="FFFFFF"/>
                          </a:solidFill>
                          <a:latin typeface="Calibri"/>
                        </a:rPr>
                        <a:t>Retrieval</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Augmented</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Generation</a:t>
                      </a:r>
                      <a:r>
                        <a:rPr lang="fr-FR" sz="900" b="0" i="0" u="none" strike="noStrike" kern="1200" baseline="0" noProof="0">
                          <a:solidFill>
                            <a:srgbClr val="FFFFFF"/>
                          </a:solidFill>
                          <a:latin typeface="Calibri"/>
                        </a:rPr>
                        <a:t> (RAG), and </a:t>
                      </a:r>
                      <a:r>
                        <a:rPr lang="fr-FR" sz="900" b="0" i="0" u="none" strike="noStrike" kern="1200" baseline="0" noProof="0" err="1">
                          <a:solidFill>
                            <a:srgbClr val="FFFFFF"/>
                          </a:solidFill>
                          <a:latin typeface="Calibri"/>
                        </a:rPr>
                        <a:t>create</a:t>
                      </a:r>
                      <a:r>
                        <a:rPr lang="fr-FR" sz="900" b="0" i="0" u="none" strike="noStrike" kern="1200" baseline="0" noProof="0">
                          <a:solidFill>
                            <a:srgbClr val="FFFFFF"/>
                          </a:solidFill>
                          <a:latin typeface="Calibri"/>
                        </a:rPr>
                        <a:t> agents for </a:t>
                      </a:r>
                      <a:r>
                        <a:rPr lang="fr-FR" sz="900" b="0" i="0" u="none" strike="noStrike" kern="1200" baseline="0" noProof="0" err="1">
                          <a:solidFill>
                            <a:srgbClr val="FFFFFF"/>
                          </a:solidFill>
                          <a:latin typeface="Calibri"/>
                        </a:rPr>
                        <a:t>tasks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within</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enterprise</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systems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Being</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serverless</a:t>
                      </a:r>
                      <a:r>
                        <a:rPr lang="fr-FR" sz="900" b="0" i="0" u="none" strike="noStrike" kern="1200" baseline="0" noProof="0">
                          <a:solidFill>
                            <a:srgbClr val="FFFFFF"/>
                          </a:solidFill>
                          <a:latin typeface="Calibri"/>
                        </a:rPr>
                        <a:t>, Amazon </a:t>
                      </a:r>
                      <a:r>
                        <a:rPr lang="fr-FR" sz="900" b="0" i="0" u="none" strike="noStrike" kern="1200" baseline="0" noProof="0" err="1">
                          <a:solidFill>
                            <a:srgbClr val="FFFFFF"/>
                          </a:solidFill>
                          <a:latin typeface="Calibri"/>
                        </a:rPr>
                        <a:t>Bedrock</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eliminates</a:t>
                      </a:r>
                      <a:r>
                        <a:rPr lang="fr-FR" sz="900" b="0" i="0" u="none" strike="noStrike" kern="1200" baseline="0" noProof="0">
                          <a:solidFill>
                            <a:srgbClr val="FFFFFF"/>
                          </a:solidFill>
                          <a:latin typeface="Calibri"/>
                        </a:rPr>
                        <a:t> the </a:t>
                      </a:r>
                      <a:r>
                        <a:rPr lang="fr-FR" sz="900" b="0" i="0" u="none" strike="noStrike" kern="1200" baseline="0" noProof="0" err="1">
                          <a:solidFill>
                            <a:srgbClr val="FFFFFF"/>
                          </a:solidFill>
                          <a:latin typeface="Calibri"/>
                        </a:rPr>
                        <a:t>need</a:t>
                      </a:r>
                      <a:r>
                        <a:rPr lang="fr-FR" sz="900" b="0" i="0" u="none" strike="noStrike" kern="1200" baseline="0" noProof="0">
                          <a:solidFill>
                            <a:srgbClr val="FFFFFF"/>
                          </a:solidFill>
                          <a:latin typeface="Calibri"/>
                        </a:rPr>
                        <a:t> for infrastructure management, </a:t>
                      </a:r>
                      <a:r>
                        <a:rPr lang="fr-FR" sz="900" b="0" i="0" u="none" strike="noStrike" kern="1200" baseline="0" noProof="0" err="1">
                          <a:solidFill>
                            <a:srgbClr val="FFFFFF"/>
                          </a:solidFill>
                          <a:latin typeface="Calibri"/>
                        </a:rPr>
                        <a:t>allowing</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secure</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integration</a:t>
                      </a:r>
                      <a:r>
                        <a:rPr lang="fr-FR" sz="900" b="0" i="0" u="none" strike="noStrike" kern="1200" baseline="0" noProof="0">
                          <a:solidFill>
                            <a:srgbClr val="FFFFFF"/>
                          </a:solidFill>
                          <a:latin typeface="Calibri"/>
                        </a:rPr>
                        <a:t> and </a:t>
                      </a:r>
                      <a:r>
                        <a:rPr lang="fr-FR" sz="900" b="0" i="0" u="none" strike="noStrike" kern="1200" baseline="0" noProof="0" err="1">
                          <a:solidFill>
                            <a:srgbClr val="FFFFFF"/>
                          </a:solidFill>
                          <a:latin typeface="Calibri"/>
                        </a:rPr>
                        <a:t>deployment</a:t>
                      </a:r>
                      <a:r>
                        <a:rPr lang="fr-FR" sz="900" b="0" i="0" u="none" strike="noStrike" kern="1200" baseline="0" noProof="0">
                          <a:solidFill>
                            <a:srgbClr val="FFFFFF"/>
                          </a:solidFill>
                          <a:latin typeface="Calibri"/>
                        </a:rPr>
                        <a:t> of </a:t>
                      </a:r>
                      <a:r>
                        <a:rPr lang="fr-FR" sz="900" b="0" i="0" u="none" strike="noStrike" kern="1200" baseline="0" noProof="0" err="1">
                          <a:solidFill>
                            <a:srgbClr val="FFFFFF"/>
                          </a:solidFill>
                          <a:latin typeface="Calibri"/>
                        </a:rPr>
                        <a:t>generative</a:t>
                      </a:r>
                      <a:r>
                        <a:rPr lang="fr-FR" sz="900" b="0" i="0" u="none" strike="noStrike" kern="1200" baseline="0" noProof="0">
                          <a:solidFill>
                            <a:srgbClr val="FFFFFF"/>
                          </a:solidFill>
                          <a:latin typeface="Calibri"/>
                        </a:rPr>
                        <a:t> AI </a:t>
                      </a:r>
                      <a:r>
                        <a:rPr lang="fr-FR" sz="900" b="0" i="0" u="none" strike="noStrike" kern="1200" baseline="0" noProof="0" err="1">
                          <a:solidFill>
                            <a:srgbClr val="FFFFFF"/>
                          </a:solidFill>
                          <a:latin typeface="Calibri"/>
                        </a:rPr>
                        <a:t>capabilities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using</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familiar</a:t>
                      </a:r>
                      <a:r>
                        <a:rPr lang="fr-FR" sz="900" b="0" i="0" u="none" strike="noStrike" kern="1200" baseline="0" noProof="0">
                          <a:solidFill>
                            <a:srgbClr val="FFFFFF"/>
                          </a:solidFill>
                          <a:latin typeface="Calibri"/>
                        </a:rPr>
                        <a:t> AWS services.</a:t>
                      </a:r>
                    </a:p>
                    <a:p>
                      <a:pPr lvl="0">
                        <a:buNone/>
                      </a:pPr>
                      <a:r>
                        <a:rPr lang="fr-FR" sz="900" b="0" i="0" u="sng" strike="noStrike" kern="1200" baseline="0" noProof="0">
                          <a:solidFill>
                            <a:srgbClr val="FFFFFF"/>
                          </a:solidFill>
                        </a:rPr>
                        <a:t>https://aws.amazon.com/bedrock/</a:t>
                      </a:r>
                      <a:endParaRPr lang="fr-FR" u="sng"/>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644045"/>
                  </a:ext>
                </a:extLst>
              </a:tr>
            </a:tbl>
          </a:graphicData>
        </a:graphic>
      </p:graphicFrame>
      <p:pic>
        <p:nvPicPr>
          <p:cNvPr id="3" name="Image 2" descr="Une image contenant matériau de construction, brique, bâtiment&#10;&#10;Description générée automatiquement">
            <a:extLst>
              <a:ext uri="{FF2B5EF4-FFF2-40B4-BE49-F238E27FC236}">
                <a16:creationId xmlns:a16="http://schemas.microsoft.com/office/drawing/2014/main" id="{F3F8C6BC-2045-E8CE-AA4A-000B7AA605B7}"/>
              </a:ext>
            </a:extLst>
          </p:cNvPr>
          <p:cNvPicPr>
            <a:picLocks noChangeAspect="1"/>
          </p:cNvPicPr>
          <p:nvPr/>
        </p:nvPicPr>
        <p:blipFill>
          <a:blip r:embed="rId4"/>
          <a:stretch>
            <a:fillRect/>
          </a:stretch>
        </p:blipFill>
        <p:spPr>
          <a:xfrm>
            <a:off x="204854" y="1564601"/>
            <a:ext cx="447675" cy="771525"/>
          </a:xfrm>
          <a:prstGeom prst="rect">
            <a:avLst/>
          </a:prstGeom>
        </p:spPr>
      </p:pic>
      <p:pic>
        <p:nvPicPr>
          <p:cNvPr id="5" name="Graphic 64">
            <a:extLst>
              <a:ext uri="{FF2B5EF4-FFF2-40B4-BE49-F238E27FC236}">
                <a16:creationId xmlns:a16="http://schemas.microsoft.com/office/drawing/2014/main" id="{59CFD121-F8D7-9AB0-2FCA-DA2CAF4C2AF0}"/>
              </a:ext>
            </a:extLst>
          </p:cNvPr>
          <p:cNvPicPr preferRelativeResize="0">
            <a:picLocks/>
          </p:cNvPicPr>
          <p:nvPr/>
        </p:nvPicPr>
        <p:blipFill>
          <a:blip r:embed="rId5">
            <a:extLst>
              <a:ext uri="{96DAC541-7B7A-43D3-8B79-37D633B846F1}">
                <asvg:svgBlip xmlns:asvg="http://schemas.microsoft.com/office/drawing/2016/SVG/main" r:embed="rId6"/>
              </a:ext>
            </a:extLst>
          </a:blip>
          <a:stretch>
            <a:fillRect/>
          </a:stretch>
        </p:blipFill>
        <p:spPr>
          <a:xfrm>
            <a:off x="214996" y="2783492"/>
            <a:ext cx="389286" cy="389286"/>
          </a:xfrm>
          <a:prstGeom prst="rect">
            <a:avLst/>
          </a:prstGeom>
        </p:spPr>
      </p:pic>
      <p:pic>
        <p:nvPicPr>
          <p:cNvPr id="7" name="Image 6" descr="Infrastructure Is Code with the AWS Cloud Development Kit">
            <a:extLst>
              <a:ext uri="{FF2B5EF4-FFF2-40B4-BE49-F238E27FC236}">
                <a16:creationId xmlns:a16="http://schemas.microsoft.com/office/drawing/2014/main" id="{B3C0EC6D-A387-18A7-52D8-97B5CB13C53D}"/>
              </a:ext>
            </a:extLst>
          </p:cNvPr>
          <p:cNvPicPr>
            <a:picLocks noChangeAspect="1"/>
          </p:cNvPicPr>
          <p:nvPr/>
        </p:nvPicPr>
        <p:blipFill>
          <a:blip r:embed="rId7"/>
          <a:stretch>
            <a:fillRect/>
          </a:stretch>
        </p:blipFill>
        <p:spPr>
          <a:xfrm>
            <a:off x="187628" y="3469647"/>
            <a:ext cx="509471" cy="461058"/>
          </a:xfrm>
          <a:prstGeom prst="rect">
            <a:avLst/>
          </a:prstGeom>
        </p:spPr>
      </p:pic>
      <p:pic>
        <p:nvPicPr>
          <p:cNvPr id="8" name="Image 7" descr="Codefresh | aws-parameter-store step">
            <a:extLst>
              <a:ext uri="{FF2B5EF4-FFF2-40B4-BE49-F238E27FC236}">
                <a16:creationId xmlns:a16="http://schemas.microsoft.com/office/drawing/2014/main" id="{807B3614-2395-F663-B335-818D495C2E33}"/>
              </a:ext>
            </a:extLst>
          </p:cNvPr>
          <p:cNvPicPr>
            <a:picLocks noChangeAspect="1"/>
          </p:cNvPicPr>
          <p:nvPr/>
        </p:nvPicPr>
        <p:blipFill>
          <a:blip r:embed="rId8"/>
          <a:stretch>
            <a:fillRect/>
          </a:stretch>
        </p:blipFill>
        <p:spPr>
          <a:xfrm>
            <a:off x="278973" y="4116850"/>
            <a:ext cx="358931" cy="365126"/>
          </a:xfrm>
          <a:prstGeom prst="rect">
            <a:avLst/>
          </a:prstGeom>
        </p:spPr>
      </p:pic>
      <p:pic>
        <p:nvPicPr>
          <p:cNvPr id="9" name="Image 8" descr="Amazon Kendra - AWS Machine Learning - AWS Video Catalog">
            <a:extLst>
              <a:ext uri="{FF2B5EF4-FFF2-40B4-BE49-F238E27FC236}">
                <a16:creationId xmlns:a16="http://schemas.microsoft.com/office/drawing/2014/main" id="{2FCE7C30-2617-B40F-A066-6E273A6C09A8}"/>
              </a:ext>
            </a:extLst>
          </p:cNvPr>
          <p:cNvPicPr>
            <a:picLocks noChangeAspect="1"/>
          </p:cNvPicPr>
          <p:nvPr/>
        </p:nvPicPr>
        <p:blipFill>
          <a:blip r:embed="rId9"/>
          <a:stretch>
            <a:fillRect/>
          </a:stretch>
        </p:blipFill>
        <p:spPr>
          <a:xfrm>
            <a:off x="223790" y="4910400"/>
            <a:ext cx="370174" cy="370174"/>
          </a:xfrm>
          <a:prstGeom prst="rect">
            <a:avLst/>
          </a:prstGeom>
        </p:spPr>
      </p:pic>
      <p:pic>
        <p:nvPicPr>
          <p:cNvPr id="10" name="Image 9" descr="Une image contenant texte, Police, symbole, Graphique&#10;&#10;Description générée automatiquement">
            <a:extLst>
              <a:ext uri="{FF2B5EF4-FFF2-40B4-BE49-F238E27FC236}">
                <a16:creationId xmlns:a16="http://schemas.microsoft.com/office/drawing/2014/main" id="{4A8FEB6B-CF63-2B64-2687-078D3DAD77AD}"/>
              </a:ext>
            </a:extLst>
          </p:cNvPr>
          <p:cNvPicPr>
            <a:picLocks noChangeAspect="1"/>
          </p:cNvPicPr>
          <p:nvPr/>
        </p:nvPicPr>
        <p:blipFill>
          <a:blip r:embed="rId10"/>
          <a:stretch>
            <a:fillRect/>
          </a:stretch>
        </p:blipFill>
        <p:spPr>
          <a:xfrm>
            <a:off x="187866" y="5772768"/>
            <a:ext cx="472998" cy="510169"/>
          </a:xfrm>
          <a:prstGeom prst="rect">
            <a:avLst/>
          </a:prstGeom>
        </p:spPr>
      </p:pic>
      <p:graphicFrame>
        <p:nvGraphicFramePr>
          <p:cNvPr id="13" name="Tableau 12">
            <a:extLst>
              <a:ext uri="{FF2B5EF4-FFF2-40B4-BE49-F238E27FC236}">
                <a16:creationId xmlns:a16="http://schemas.microsoft.com/office/drawing/2014/main" id="{93E916C5-4AC2-BB72-E736-5CBF681E1787}"/>
              </a:ext>
            </a:extLst>
          </p:cNvPr>
          <p:cNvGraphicFramePr>
            <a:graphicFrameLocks noGrp="1"/>
          </p:cNvGraphicFramePr>
          <p:nvPr>
            <p:extLst>
              <p:ext uri="{D42A27DB-BD31-4B8C-83A1-F6EECF244321}">
                <p14:modId xmlns:p14="http://schemas.microsoft.com/office/powerpoint/2010/main" val="3120115105"/>
              </p:ext>
            </p:extLst>
          </p:nvPr>
        </p:nvGraphicFramePr>
        <p:xfrm>
          <a:off x="6549076" y="1086801"/>
          <a:ext cx="5539377" cy="5515818"/>
        </p:xfrm>
        <a:graphic>
          <a:graphicData uri="http://schemas.openxmlformats.org/drawingml/2006/table">
            <a:tbl>
              <a:tblPr firstRow="1" bandRow="1">
                <a:tableStyleId>{2D5ABB26-0587-4C30-8999-92F81FD0307C}</a:tableStyleId>
              </a:tblPr>
              <a:tblGrid>
                <a:gridCol w="619512">
                  <a:extLst>
                    <a:ext uri="{9D8B030D-6E8A-4147-A177-3AD203B41FA5}">
                      <a16:colId xmlns:a16="http://schemas.microsoft.com/office/drawing/2014/main" val="3514297255"/>
                    </a:ext>
                  </a:extLst>
                </a:gridCol>
                <a:gridCol w="4919865">
                  <a:extLst>
                    <a:ext uri="{9D8B030D-6E8A-4147-A177-3AD203B41FA5}">
                      <a16:colId xmlns:a16="http://schemas.microsoft.com/office/drawing/2014/main" val="3498553406"/>
                    </a:ext>
                  </a:extLst>
                </a:gridCol>
              </a:tblGrid>
              <a:tr h="1385911">
                <a:tc>
                  <a:txBody>
                    <a:bodyPr/>
                    <a:lstStyle/>
                    <a:p>
                      <a:endParaRPr lang="fr-FR" err="1">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171450" lvl="0" indent="-171450" algn="l">
                        <a:lnSpc>
                          <a:spcPct val="100000"/>
                        </a:lnSpc>
                        <a:buClr>
                          <a:srgbClr val="FFFFFF"/>
                        </a:buClr>
                        <a:buFont typeface="Arial,Sans-Serif"/>
                        <a:buChar char="•"/>
                      </a:pPr>
                      <a:r>
                        <a:rPr lang="fr-FR" sz="900" b="0" i="0" u="none" strike="noStrike" noProof="0" err="1">
                          <a:solidFill>
                            <a:srgbClr val="FFFFFF"/>
                          </a:solidFill>
                          <a:latin typeface="Calibri"/>
                        </a:rPr>
                        <a:t>Handle</a:t>
                      </a:r>
                      <a:r>
                        <a:rPr lang="fr-FR" sz="900" b="0" i="0" u="none" strike="noStrike" noProof="0">
                          <a:solidFill>
                            <a:srgbClr val="FFFFFF"/>
                          </a:solidFill>
                          <a:latin typeface="Calibri"/>
                        </a:rPr>
                        <a:t> more </a:t>
                      </a:r>
                      <a:r>
                        <a:rPr lang="fr-FR" sz="900" b="0" i="0" u="none" strike="noStrike" noProof="0" err="1">
                          <a:solidFill>
                            <a:srgbClr val="FFFFFF"/>
                          </a:solidFill>
                          <a:latin typeface="Calibri"/>
                        </a:rPr>
                        <a:t>than</a:t>
                      </a:r>
                      <a:r>
                        <a:rPr lang="fr-FR" sz="900" b="0" i="0" u="none" strike="noStrike" noProof="0">
                          <a:solidFill>
                            <a:srgbClr val="FFFFFF"/>
                          </a:solidFill>
                          <a:latin typeface="Calibri"/>
                        </a:rPr>
                        <a:t> 10 trillion </a:t>
                      </a:r>
                      <a:r>
                        <a:rPr lang="fr-FR" sz="900" b="0" i="0" u="none" strike="noStrike" noProof="0" err="1">
                          <a:solidFill>
                            <a:srgbClr val="FFFFFF"/>
                          </a:solidFill>
                          <a:latin typeface="Calibri"/>
                        </a:rPr>
                        <a:t>requests</a:t>
                      </a:r>
                      <a:r>
                        <a:rPr lang="fr-FR" sz="900" b="0" i="0" u="none" strike="noStrike" noProof="0">
                          <a:solidFill>
                            <a:srgbClr val="FFFFFF"/>
                          </a:solidFill>
                          <a:latin typeface="Calibri"/>
                        </a:rPr>
                        <a:t> per </a:t>
                      </a:r>
                      <a:r>
                        <a:rPr lang="fr-FR" sz="900" b="0" i="0" u="none" strike="noStrike" noProof="0" err="1">
                          <a:solidFill>
                            <a:srgbClr val="FFFFFF"/>
                          </a:solidFill>
                          <a:latin typeface="Calibri"/>
                        </a:rPr>
                        <a:t>day</a:t>
                      </a:r>
                      <a:r>
                        <a:rPr lang="fr-FR" sz="900" b="0" i="0" u="none" strike="noStrike" noProof="0">
                          <a:solidFill>
                            <a:srgbClr val="FFFFFF"/>
                          </a:solidFill>
                          <a:latin typeface="Calibri"/>
                        </a:rPr>
                        <a:t> and can support </a:t>
                      </a:r>
                      <a:r>
                        <a:rPr lang="fr-FR" sz="900" b="0" i="0" u="none" strike="noStrike" noProof="0" err="1">
                          <a:solidFill>
                            <a:srgbClr val="FFFFFF"/>
                          </a:solidFill>
                          <a:latin typeface="Calibri"/>
                        </a:rPr>
                        <a:t>peaks</a:t>
                      </a:r>
                      <a:r>
                        <a:rPr lang="fr-FR" sz="900" b="0" i="0" u="none" strike="noStrike" noProof="0">
                          <a:solidFill>
                            <a:srgbClr val="FFFFFF"/>
                          </a:solidFill>
                          <a:latin typeface="Calibri"/>
                        </a:rPr>
                        <a:t> of more </a:t>
                      </a:r>
                      <a:r>
                        <a:rPr lang="fr-FR" sz="900" b="0" i="0" u="none" strike="noStrike" noProof="0" err="1">
                          <a:solidFill>
                            <a:srgbClr val="FFFFFF"/>
                          </a:solidFill>
                          <a:latin typeface="Calibri"/>
                        </a:rPr>
                        <a:t>than</a:t>
                      </a:r>
                      <a:r>
                        <a:rPr lang="fr-FR" sz="900" b="0" i="0" u="none" strike="noStrike" noProof="0">
                          <a:solidFill>
                            <a:srgbClr val="FFFFFF"/>
                          </a:solidFill>
                          <a:latin typeface="Calibri"/>
                        </a:rPr>
                        <a:t> 20 million </a:t>
                      </a:r>
                      <a:r>
                        <a:rPr lang="fr-FR" sz="900" b="0" i="0" u="none" strike="noStrike" noProof="0" err="1">
                          <a:solidFill>
                            <a:srgbClr val="FFFFFF"/>
                          </a:solidFill>
                          <a:latin typeface="Calibri"/>
                        </a:rPr>
                        <a:t>requests</a:t>
                      </a:r>
                      <a:r>
                        <a:rPr lang="fr-FR" sz="900" b="0" i="0" u="none" strike="noStrike" noProof="0">
                          <a:solidFill>
                            <a:srgbClr val="FFFFFF"/>
                          </a:solidFill>
                          <a:latin typeface="Calibri"/>
                        </a:rPr>
                        <a:t> per second.</a:t>
                      </a:r>
                    </a:p>
                    <a:p>
                      <a:pPr marL="171450" lvl="0" indent="-171450" algn="l">
                        <a:lnSpc>
                          <a:spcPct val="100000"/>
                        </a:lnSpc>
                        <a:buClr>
                          <a:srgbClr val="FFFFFF"/>
                        </a:buClr>
                        <a:buFont typeface="Arial,Sans-Serif"/>
                        <a:buChar char="•"/>
                      </a:pPr>
                      <a:r>
                        <a:rPr lang="fr-FR" sz="900" b="0" i="0" u="none" strike="noStrike" noProof="0">
                          <a:solidFill>
                            <a:srgbClr val="FFFFFF"/>
                          </a:solidFill>
                          <a:latin typeface="Calibri"/>
                        </a:rPr>
                        <a:t>Secure </a:t>
                      </a:r>
                      <a:r>
                        <a:rPr lang="fr-FR" sz="900" b="0" i="0" u="none" strike="noStrike" noProof="0" err="1">
                          <a:solidFill>
                            <a:srgbClr val="FFFFFF"/>
                          </a:solidFill>
                          <a:latin typeface="Calibri"/>
                        </a:rPr>
                        <a:t>your</a:t>
                      </a:r>
                      <a:r>
                        <a:rPr lang="fr-FR" sz="900" b="0" i="0" u="none" strike="noStrike" noProof="0">
                          <a:solidFill>
                            <a:srgbClr val="FFFFFF"/>
                          </a:solidFill>
                          <a:latin typeface="Calibri"/>
                        </a:rPr>
                        <a:t> data </a:t>
                      </a:r>
                      <a:r>
                        <a:rPr lang="fr-FR" sz="900" b="0" i="0" u="none" strike="noStrike" noProof="0" err="1">
                          <a:solidFill>
                            <a:srgbClr val="FFFFFF"/>
                          </a:solidFill>
                          <a:latin typeface="Calibri"/>
                        </a:rPr>
                        <a:t>with</a:t>
                      </a:r>
                      <a:r>
                        <a:rPr lang="fr-FR" sz="900" b="0" i="0" u="none" strike="noStrike" noProof="0">
                          <a:solidFill>
                            <a:srgbClr val="FFFFFF"/>
                          </a:solidFill>
                          <a:latin typeface="Calibri"/>
                        </a:rPr>
                        <a:t> </a:t>
                      </a:r>
                      <a:r>
                        <a:rPr lang="fr-FR" sz="900" b="0" i="0" u="none" strike="noStrike" noProof="0" err="1">
                          <a:solidFill>
                            <a:srgbClr val="FFFFFF"/>
                          </a:solidFill>
                          <a:latin typeface="Calibri"/>
                        </a:rPr>
                        <a:t>encryption</a:t>
                      </a:r>
                      <a:r>
                        <a:rPr lang="fr-FR" sz="900" b="0" i="0" u="none" strike="noStrike" noProof="0">
                          <a:solidFill>
                            <a:srgbClr val="FFFFFF"/>
                          </a:solidFill>
                          <a:latin typeface="Calibri"/>
                        </a:rPr>
                        <a:t> at </a:t>
                      </a:r>
                      <a:r>
                        <a:rPr lang="fr-FR" sz="900" b="0" i="0" u="none" strike="noStrike" noProof="0" err="1">
                          <a:solidFill>
                            <a:srgbClr val="FFFFFF"/>
                          </a:solidFill>
                          <a:latin typeface="Calibri"/>
                        </a:rPr>
                        <a:t>rest</a:t>
                      </a:r>
                      <a:r>
                        <a:rPr lang="fr-FR" sz="900" b="0" i="0" u="none" strike="noStrike" noProof="0">
                          <a:solidFill>
                            <a:srgbClr val="FFFFFF"/>
                          </a:solidFill>
                          <a:latin typeface="Calibri"/>
                        </a:rPr>
                        <a:t>, </a:t>
                      </a:r>
                      <a:r>
                        <a:rPr lang="fr-FR" sz="900" b="0" i="0" u="none" strike="noStrike" noProof="0" err="1">
                          <a:solidFill>
                            <a:srgbClr val="FFFFFF"/>
                          </a:solidFill>
                          <a:latin typeface="Calibri"/>
                        </a:rPr>
                        <a:t>automatic</a:t>
                      </a:r>
                      <a:r>
                        <a:rPr lang="fr-FR" sz="900" b="0" i="0" u="none" strike="noStrike" noProof="0">
                          <a:solidFill>
                            <a:srgbClr val="FFFFFF"/>
                          </a:solidFill>
                          <a:latin typeface="Calibri"/>
                        </a:rPr>
                        <a:t> backup and restore, and </a:t>
                      </a:r>
                      <a:r>
                        <a:rPr lang="fr-FR" sz="900" b="0" i="0" u="none" strike="noStrike" noProof="0" err="1">
                          <a:solidFill>
                            <a:srgbClr val="FFFFFF"/>
                          </a:solidFill>
                          <a:latin typeface="Calibri"/>
                        </a:rPr>
                        <a:t>guaranteed</a:t>
                      </a:r>
                      <a:r>
                        <a:rPr lang="fr-FR" sz="900" b="0" i="0" u="none" strike="noStrike" noProof="0">
                          <a:solidFill>
                            <a:srgbClr val="FFFFFF"/>
                          </a:solidFill>
                          <a:latin typeface="Calibri"/>
                        </a:rPr>
                        <a:t> </a:t>
                      </a:r>
                      <a:r>
                        <a:rPr lang="fr-FR" sz="900" b="0" i="0" u="none" strike="noStrike" noProof="0" err="1">
                          <a:solidFill>
                            <a:srgbClr val="FFFFFF"/>
                          </a:solidFill>
                          <a:latin typeface="Calibri"/>
                        </a:rPr>
                        <a:t>reliability</a:t>
                      </a:r>
                      <a:r>
                        <a:rPr lang="fr-FR" sz="900" b="0" i="0" u="none" strike="noStrike" noProof="0">
                          <a:solidFill>
                            <a:srgbClr val="FFFFFF"/>
                          </a:solidFill>
                          <a:latin typeface="Calibri"/>
                        </a:rPr>
                        <a:t> </a:t>
                      </a:r>
                      <a:r>
                        <a:rPr lang="fr-FR" sz="900" b="0" i="0" u="none" strike="noStrike" noProof="0" err="1">
                          <a:solidFill>
                            <a:srgbClr val="FFFFFF"/>
                          </a:solidFill>
                          <a:latin typeface="Calibri"/>
                        </a:rPr>
                        <a:t>with</a:t>
                      </a:r>
                      <a:r>
                        <a:rPr lang="fr-FR" sz="900" b="0" i="0" u="none" strike="noStrike" noProof="0">
                          <a:solidFill>
                            <a:srgbClr val="FFFFFF"/>
                          </a:solidFill>
                          <a:latin typeface="Calibri"/>
                        </a:rPr>
                        <a:t> an SLA of up to 99.999% </a:t>
                      </a:r>
                      <a:r>
                        <a:rPr lang="fr-FR" sz="900" b="0" i="0" u="none" strike="noStrike" noProof="0" err="1">
                          <a:solidFill>
                            <a:srgbClr val="FFFFFF"/>
                          </a:solidFill>
                          <a:latin typeface="Calibri"/>
                        </a:rPr>
                        <a:t>availability</a:t>
                      </a:r>
                      <a:r>
                        <a:rPr lang="fr-FR" sz="900" b="0" i="0" u="none" strike="noStrike" noProof="0">
                          <a:solidFill>
                            <a:srgbClr val="FFFFFF"/>
                          </a:solidFill>
                          <a:latin typeface="Calibri"/>
                        </a:rPr>
                        <a:t>.</a:t>
                      </a:r>
                    </a:p>
                    <a:p>
                      <a:pPr marL="171450" lvl="0" indent="-171450" algn="l">
                        <a:lnSpc>
                          <a:spcPct val="100000"/>
                        </a:lnSpc>
                        <a:buClr>
                          <a:srgbClr val="FFFFFF"/>
                        </a:buClr>
                        <a:buFont typeface="Arial,Sans-Serif"/>
                        <a:buChar char="•"/>
                      </a:pPr>
                      <a:r>
                        <a:rPr lang="fr-FR" sz="900" b="0" i="0" u="none" strike="noStrike" noProof="0">
                          <a:solidFill>
                            <a:srgbClr val="FFFFFF"/>
                          </a:solidFill>
                          <a:latin typeface="Calibri"/>
                        </a:rPr>
                        <a:t>Focus on innovation and </a:t>
                      </a:r>
                      <a:r>
                        <a:rPr lang="fr-FR" sz="900" b="0" i="0" u="none" strike="noStrike" noProof="0" err="1">
                          <a:solidFill>
                            <a:srgbClr val="FFFFFF"/>
                          </a:solidFill>
                          <a:latin typeface="Calibri"/>
                        </a:rPr>
                        <a:t>optimize</a:t>
                      </a:r>
                      <a:r>
                        <a:rPr lang="fr-FR" sz="900" b="0" i="0" u="none" strike="noStrike" noProof="0">
                          <a:solidFill>
                            <a:srgbClr val="FFFFFF"/>
                          </a:solidFill>
                          <a:latin typeface="Calibri"/>
                        </a:rPr>
                        <a:t> </a:t>
                      </a:r>
                      <a:r>
                        <a:rPr lang="fr-FR" sz="900" b="0" i="0" u="none" strike="noStrike" noProof="0" err="1">
                          <a:solidFill>
                            <a:srgbClr val="FFFFFF"/>
                          </a:solidFill>
                          <a:latin typeface="Calibri"/>
                        </a:rPr>
                        <a:t>costs</a:t>
                      </a:r>
                      <a:r>
                        <a:rPr lang="fr-FR" sz="900" b="0" i="0" u="none" strike="noStrike" noProof="0">
                          <a:solidFill>
                            <a:srgbClr val="FFFFFF"/>
                          </a:solidFill>
                          <a:latin typeface="Calibri"/>
                        </a:rPr>
                        <a:t> </a:t>
                      </a:r>
                      <a:r>
                        <a:rPr lang="fr-FR" sz="900" b="0" i="0" u="none" strike="noStrike" noProof="0" err="1">
                          <a:solidFill>
                            <a:srgbClr val="FFFFFF"/>
                          </a:solidFill>
                          <a:latin typeface="Calibri"/>
                        </a:rPr>
                        <a:t>with</a:t>
                      </a:r>
                      <a:r>
                        <a:rPr lang="fr-FR" sz="900" b="0" i="0" u="none" strike="noStrike" noProof="0">
                          <a:solidFill>
                            <a:srgbClr val="FFFFFF"/>
                          </a:solidFill>
                          <a:latin typeface="Calibri"/>
                        </a:rPr>
                        <a:t> a </a:t>
                      </a:r>
                      <a:r>
                        <a:rPr lang="fr-FR" sz="900" b="0" i="0" u="none" strike="noStrike" noProof="0" err="1">
                          <a:solidFill>
                            <a:srgbClr val="FFFFFF"/>
                          </a:solidFill>
                          <a:latin typeface="Calibri"/>
                        </a:rPr>
                        <a:t>fully</a:t>
                      </a:r>
                      <a:r>
                        <a:rPr lang="fr-FR" sz="900" b="0" i="0" u="none" strike="noStrike" noProof="0">
                          <a:solidFill>
                            <a:srgbClr val="FFFFFF"/>
                          </a:solidFill>
                          <a:latin typeface="Calibri"/>
                        </a:rPr>
                        <a:t> </a:t>
                      </a:r>
                      <a:r>
                        <a:rPr lang="fr-FR" sz="900" b="0" i="0" u="none" strike="noStrike" noProof="0" err="1">
                          <a:solidFill>
                            <a:srgbClr val="FFFFFF"/>
                          </a:solidFill>
                          <a:latin typeface="Calibri"/>
                        </a:rPr>
                        <a:t>managed</a:t>
                      </a:r>
                      <a:r>
                        <a:rPr lang="fr-FR" sz="900" b="0" i="0" u="none" strike="noStrike" noProof="0">
                          <a:solidFill>
                            <a:srgbClr val="FFFFFF"/>
                          </a:solidFill>
                          <a:latin typeface="Calibri"/>
                        </a:rPr>
                        <a:t> </a:t>
                      </a:r>
                      <a:r>
                        <a:rPr lang="fr-FR" sz="900" b="0" i="0" u="none" strike="noStrike" noProof="0" err="1">
                          <a:solidFill>
                            <a:srgbClr val="FFFFFF"/>
                          </a:solidFill>
                          <a:latin typeface="Calibri"/>
                        </a:rPr>
                        <a:t>serverless</a:t>
                      </a:r>
                      <a:r>
                        <a:rPr lang="fr-FR" sz="900" b="0" i="0" u="none" strike="noStrike" noProof="0">
                          <a:solidFill>
                            <a:srgbClr val="FFFFFF"/>
                          </a:solidFill>
                          <a:latin typeface="Calibri"/>
                        </a:rPr>
                        <a:t> </a:t>
                      </a:r>
                      <a:r>
                        <a:rPr lang="fr-FR" sz="900" b="0" i="0" u="none" strike="noStrike" noProof="0" err="1">
                          <a:solidFill>
                            <a:srgbClr val="FFFFFF"/>
                          </a:solidFill>
                          <a:latin typeface="Calibri"/>
                        </a:rPr>
                        <a:t>database</a:t>
                      </a:r>
                      <a:r>
                        <a:rPr lang="fr-FR" sz="900" b="0" i="0" u="none" strike="noStrike" noProof="0">
                          <a:solidFill>
                            <a:srgbClr val="FFFFFF"/>
                          </a:solidFill>
                          <a:latin typeface="Calibri"/>
                        </a:rPr>
                        <a:t> </a:t>
                      </a:r>
                      <a:r>
                        <a:rPr lang="fr-FR" sz="900" b="0" i="0" u="none" strike="noStrike" noProof="0" err="1">
                          <a:solidFill>
                            <a:srgbClr val="FFFFFF"/>
                          </a:solidFill>
                          <a:latin typeface="Calibri"/>
                        </a:rPr>
                        <a:t>that</a:t>
                      </a:r>
                      <a:r>
                        <a:rPr lang="fr-FR" sz="900" b="0" i="0" u="none" strike="noStrike" noProof="0">
                          <a:solidFill>
                            <a:srgbClr val="FFFFFF"/>
                          </a:solidFill>
                          <a:latin typeface="Calibri"/>
                        </a:rPr>
                        <a:t> </a:t>
                      </a:r>
                      <a:r>
                        <a:rPr lang="fr-FR" sz="900" b="0" i="0" u="none" strike="noStrike" noProof="0" err="1">
                          <a:solidFill>
                            <a:srgbClr val="FFFFFF"/>
                          </a:solidFill>
                          <a:latin typeface="Calibri"/>
                        </a:rPr>
                        <a:t>automatically</a:t>
                      </a:r>
                      <a:r>
                        <a:rPr lang="fr-FR" sz="900" b="0" i="0" u="none" strike="noStrike" noProof="0">
                          <a:solidFill>
                            <a:srgbClr val="FFFFFF"/>
                          </a:solidFill>
                          <a:latin typeface="Calibri"/>
                        </a:rPr>
                        <a:t> </a:t>
                      </a:r>
                      <a:r>
                        <a:rPr lang="fr-FR" sz="900" b="0" i="0" u="none" strike="noStrike" noProof="0" err="1">
                          <a:solidFill>
                            <a:srgbClr val="FFFFFF"/>
                          </a:solidFill>
                          <a:latin typeface="Calibri"/>
                        </a:rPr>
                        <a:t>scales</a:t>
                      </a:r>
                      <a:r>
                        <a:rPr lang="fr-FR" sz="900" b="0" i="0" u="none" strike="noStrike" noProof="0">
                          <a:solidFill>
                            <a:srgbClr val="FFFFFF"/>
                          </a:solidFill>
                          <a:latin typeface="Calibri"/>
                        </a:rPr>
                        <a:t> up and down to fit </a:t>
                      </a:r>
                      <a:r>
                        <a:rPr lang="fr-FR" sz="900" b="0" i="0" u="none" strike="noStrike" noProof="0" err="1">
                          <a:solidFill>
                            <a:srgbClr val="FFFFFF"/>
                          </a:solidFill>
                          <a:latin typeface="Calibri"/>
                        </a:rPr>
                        <a:t>your</a:t>
                      </a:r>
                      <a:r>
                        <a:rPr lang="fr-FR" sz="900" b="0" i="0" u="none" strike="noStrike" noProof="0">
                          <a:solidFill>
                            <a:srgbClr val="FFFFFF"/>
                          </a:solidFill>
                          <a:latin typeface="Calibri"/>
                        </a:rPr>
                        <a:t> </a:t>
                      </a:r>
                      <a:r>
                        <a:rPr lang="fr-FR" sz="900" b="0" i="0" u="none" strike="noStrike" noProof="0" err="1">
                          <a:solidFill>
                            <a:srgbClr val="FFFFFF"/>
                          </a:solidFill>
                          <a:latin typeface="Calibri"/>
                        </a:rPr>
                        <a:t>needs</a:t>
                      </a:r>
                      <a:r>
                        <a:rPr lang="fr-FR" sz="900" b="0" i="0" u="none" strike="noStrike" noProof="0">
                          <a:solidFill>
                            <a:srgbClr val="FFFFFF"/>
                          </a:solidFill>
                          <a:latin typeface="Calibri"/>
                        </a:rPr>
                        <a:t>.</a:t>
                      </a:r>
                    </a:p>
                    <a:p>
                      <a:pPr marL="171450" lvl="0" indent="-171450" algn="l">
                        <a:lnSpc>
                          <a:spcPct val="100000"/>
                        </a:lnSpc>
                        <a:buClr>
                          <a:srgbClr val="FFFFFF"/>
                        </a:buClr>
                        <a:buFont typeface="Arial,Sans-Serif"/>
                        <a:buChar char="•"/>
                      </a:pPr>
                      <a:r>
                        <a:rPr lang="fr-FR" sz="900" b="0" i="0" u="none" strike="noStrike" noProof="0" err="1">
                          <a:solidFill>
                            <a:srgbClr val="FFFFFF"/>
                          </a:solidFill>
                          <a:latin typeface="Calibri"/>
                        </a:rPr>
                        <a:t>Integrate</a:t>
                      </a:r>
                      <a:r>
                        <a:rPr lang="fr-FR" sz="900" b="0" i="0" u="none" strike="noStrike" noProof="0">
                          <a:solidFill>
                            <a:srgbClr val="FFFFFF"/>
                          </a:solidFill>
                          <a:latin typeface="Calibri"/>
                        </a:rPr>
                        <a:t> </a:t>
                      </a:r>
                      <a:r>
                        <a:rPr lang="fr-FR" sz="900" b="0" i="0" u="none" strike="noStrike" noProof="0" err="1">
                          <a:solidFill>
                            <a:srgbClr val="FFFFFF"/>
                          </a:solidFill>
                          <a:latin typeface="Calibri"/>
                        </a:rPr>
                        <a:t>with</a:t>
                      </a:r>
                      <a:r>
                        <a:rPr lang="fr-FR" sz="900" b="0" i="0" u="none" strike="noStrike" noProof="0">
                          <a:solidFill>
                            <a:srgbClr val="FFFFFF"/>
                          </a:solidFill>
                          <a:latin typeface="Calibri"/>
                        </a:rPr>
                        <a:t> AWS services to do more </a:t>
                      </a:r>
                      <a:r>
                        <a:rPr lang="fr-FR" sz="900" b="0" i="0" u="none" strike="noStrike" noProof="0" err="1">
                          <a:solidFill>
                            <a:srgbClr val="FFFFFF"/>
                          </a:solidFill>
                          <a:latin typeface="Calibri"/>
                        </a:rPr>
                        <a:t>with</a:t>
                      </a:r>
                      <a:r>
                        <a:rPr lang="fr-FR" sz="900" b="0" i="0" u="none" strike="noStrike" noProof="0">
                          <a:solidFill>
                            <a:srgbClr val="FFFFFF"/>
                          </a:solidFill>
                          <a:latin typeface="Calibri"/>
                        </a:rPr>
                        <a:t> </a:t>
                      </a:r>
                      <a:r>
                        <a:rPr lang="fr-FR" sz="900" b="0" i="0" u="none" strike="noStrike" noProof="0" err="1">
                          <a:solidFill>
                            <a:srgbClr val="FFFFFF"/>
                          </a:solidFill>
                          <a:latin typeface="Calibri"/>
                        </a:rPr>
                        <a:t>your</a:t>
                      </a:r>
                      <a:r>
                        <a:rPr lang="fr-FR" sz="900" b="0" i="0" u="none" strike="noStrike" noProof="0">
                          <a:solidFill>
                            <a:srgbClr val="FFFFFF"/>
                          </a:solidFill>
                          <a:latin typeface="Calibri"/>
                        </a:rPr>
                        <a:t> data. Use </a:t>
                      </a:r>
                      <a:r>
                        <a:rPr lang="fr-FR" sz="900" b="0" i="0" u="none" strike="noStrike" noProof="0" err="1">
                          <a:solidFill>
                            <a:srgbClr val="FFFFFF"/>
                          </a:solidFill>
                          <a:latin typeface="Calibri"/>
                        </a:rPr>
                        <a:t>built-in</a:t>
                      </a:r>
                      <a:r>
                        <a:rPr lang="fr-FR" sz="900" b="0" i="0" u="none" strike="noStrike" noProof="0">
                          <a:solidFill>
                            <a:srgbClr val="FFFFFF"/>
                          </a:solidFill>
                          <a:latin typeface="Calibri"/>
                        </a:rPr>
                        <a:t> </a:t>
                      </a:r>
                      <a:r>
                        <a:rPr lang="fr-FR" sz="900" b="0" i="0" u="none" strike="noStrike" noProof="0" err="1">
                          <a:solidFill>
                            <a:srgbClr val="FFFFFF"/>
                          </a:solidFill>
                          <a:latin typeface="Calibri"/>
                        </a:rPr>
                        <a:t>tools</a:t>
                      </a:r>
                      <a:r>
                        <a:rPr lang="fr-FR" sz="900" b="0" i="0" u="none" strike="noStrike" noProof="0">
                          <a:solidFill>
                            <a:srgbClr val="FFFFFF"/>
                          </a:solidFill>
                          <a:latin typeface="Calibri"/>
                        </a:rPr>
                        <a:t> to </a:t>
                      </a:r>
                      <a:r>
                        <a:rPr lang="fr-FR" sz="900" b="0" i="0" u="none" strike="noStrike" noProof="0" err="1">
                          <a:solidFill>
                            <a:srgbClr val="FFFFFF"/>
                          </a:solidFill>
                          <a:latin typeface="Calibri"/>
                        </a:rPr>
                        <a:t>perform</a:t>
                      </a:r>
                      <a:r>
                        <a:rPr lang="fr-FR" sz="900" b="0" i="0" u="none" strike="noStrike" noProof="0">
                          <a:solidFill>
                            <a:srgbClr val="FFFFFF"/>
                          </a:solidFill>
                          <a:latin typeface="Calibri"/>
                        </a:rPr>
                        <a:t> </a:t>
                      </a:r>
                      <a:r>
                        <a:rPr lang="fr-FR" sz="900" b="0" i="0" u="none" strike="noStrike" noProof="0" err="1">
                          <a:solidFill>
                            <a:srgbClr val="FFFFFF"/>
                          </a:solidFill>
                          <a:latin typeface="Calibri"/>
                        </a:rPr>
                        <a:t>analytics</a:t>
                      </a:r>
                      <a:r>
                        <a:rPr lang="fr-FR" sz="900" b="0" i="0" u="none" strike="noStrike" noProof="0">
                          <a:solidFill>
                            <a:srgbClr val="FFFFFF"/>
                          </a:solidFill>
                          <a:latin typeface="Calibri"/>
                        </a:rPr>
                        <a:t>, </a:t>
                      </a:r>
                      <a:r>
                        <a:rPr lang="fr-FR" sz="900" b="0" i="0" u="none" strike="noStrike" noProof="0" err="1">
                          <a:solidFill>
                            <a:srgbClr val="FFFFFF"/>
                          </a:solidFill>
                          <a:latin typeface="Calibri"/>
                        </a:rPr>
                        <a:t>extract</a:t>
                      </a:r>
                      <a:r>
                        <a:rPr lang="fr-FR" sz="900" b="0" i="0" u="none" strike="noStrike" noProof="0">
                          <a:solidFill>
                            <a:srgbClr val="FFFFFF"/>
                          </a:solidFill>
                          <a:latin typeface="Calibri"/>
                        </a:rPr>
                        <a:t> insights, and monitor </a:t>
                      </a:r>
                      <a:r>
                        <a:rPr lang="fr-FR" sz="900" b="0" i="0" u="none" strike="noStrike" noProof="0" err="1">
                          <a:solidFill>
                            <a:srgbClr val="FFFFFF"/>
                          </a:solidFill>
                          <a:latin typeface="Calibri"/>
                        </a:rPr>
                        <a:t>traffic</a:t>
                      </a:r>
                      <a:r>
                        <a:rPr lang="fr-FR" sz="900" b="0" i="0" u="none" strike="noStrike" noProof="0">
                          <a:solidFill>
                            <a:srgbClr val="FFFFFF"/>
                          </a:solidFill>
                          <a:latin typeface="Calibri"/>
                        </a:rPr>
                        <a:t> trends.</a:t>
                      </a:r>
                      <a:endParaRPr lang="fr-FR"/>
                    </a:p>
                    <a:p>
                      <a:pPr marL="0" lvl="0" indent="0" algn="l">
                        <a:lnSpc>
                          <a:spcPct val="100000"/>
                        </a:lnSpc>
                        <a:buNone/>
                      </a:pPr>
                      <a:r>
                        <a:rPr lang="fr-FR" sz="900" b="0" i="0" u="sng" strike="noStrike" noProof="0">
                          <a:solidFill>
                            <a:srgbClr val="FFFFFF"/>
                          </a:solidFill>
                        </a:rPr>
                        <a:t>https://aws.amazon.com/pm/dynamodb/</a:t>
                      </a:r>
                      <a:endParaRPr lang="fr-FR" u="sng"/>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166586367"/>
                  </a:ext>
                </a:extLst>
              </a:tr>
              <a:tr h="519717">
                <a:tc>
                  <a:txBody>
                    <a:bodyPr/>
                    <a:lstStyle/>
                    <a:p>
                      <a:endParaRPr lang="fr-FR">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lvl="0" algn="l">
                        <a:buNone/>
                      </a:pPr>
                      <a:r>
                        <a:rPr lang="en-US" sz="900" b="0" i="0" u="none" strike="noStrike" baseline="0" noProof="0">
                          <a:solidFill>
                            <a:srgbClr val="FFFFFF"/>
                          </a:solidFill>
                          <a:latin typeface="Calibri"/>
                        </a:rPr>
                        <a:t>Amazon Elastic Container Registry (Amazon ECR) is a fully managed container registry offering high-performance hosting, so you can reliably deploy application images and artifacts anywhere.</a:t>
                      </a:r>
                    </a:p>
                    <a:p>
                      <a:pPr marL="0" lvl="0" algn="l">
                        <a:buNone/>
                      </a:pPr>
                      <a:r>
                        <a:rPr lang="en-US" sz="900" b="0" i="0" u="sng" strike="noStrike" baseline="0" noProof="0">
                          <a:solidFill>
                            <a:srgbClr val="FFFFFF"/>
                          </a:solidFill>
                          <a:latin typeface="Calibri"/>
                        </a:rPr>
                        <a:t>https://aws.amazon.com/ecr/</a:t>
                      </a:r>
                      <a:endParaRPr lang="en-US" u="sng"/>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0829539"/>
                  </a:ext>
                </a:extLst>
              </a:tr>
              <a:tr h="736264">
                <a:tc>
                  <a:txBody>
                    <a:bodyPr/>
                    <a:lstStyle/>
                    <a:p>
                      <a:endParaRPr lang="fr-FR">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900" b="0" i="0" u="none" strike="noStrike" kern="1200" baseline="0" noProof="0">
                          <a:solidFill>
                            <a:srgbClr val="FFFFFF"/>
                          </a:solidFill>
                          <a:latin typeface="Calibri"/>
                        </a:rPr>
                        <a:t>Amazon </a:t>
                      </a:r>
                      <a:r>
                        <a:rPr lang="fr-FR" sz="900" b="0" i="0" u="none" strike="noStrike" kern="1200" baseline="0" noProof="0" err="1">
                          <a:solidFill>
                            <a:srgbClr val="FFFFFF"/>
                          </a:solidFill>
                          <a:latin typeface="Calibri"/>
                        </a:rPr>
                        <a:t>Elastic</a:t>
                      </a:r>
                      <a:r>
                        <a:rPr lang="fr-FR" sz="900" b="0" i="0" u="none" strike="noStrike" kern="1200" baseline="0" noProof="0">
                          <a:solidFill>
                            <a:srgbClr val="FFFFFF"/>
                          </a:solidFill>
                          <a:latin typeface="Calibri"/>
                        </a:rPr>
                        <a:t> Container Service (ECS) </a:t>
                      </a:r>
                      <a:r>
                        <a:rPr lang="fr-FR" sz="900" b="0" i="0" u="none" strike="noStrike" kern="1200" baseline="0" noProof="0" err="1">
                          <a:solidFill>
                            <a:srgbClr val="FFFFFF"/>
                          </a:solidFill>
                          <a:latin typeface="Calibri"/>
                        </a:rPr>
                        <a:t>is</a:t>
                      </a:r>
                      <a:r>
                        <a:rPr lang="fr-FR" sz="900" b="0" i="0" u="none" strike="noStrike" kern="1200" baseline="0" noProof="0">
                          <a:solidFill>
                            <a:srgbClr val="FFFFFF"/>
                          </a:solidFill>
                          <a:latin typeface="Calibri"/>
                        </a:rPr>
                        <a:t> a </a:t>
                      </a:r>
                      <a:r>
                        <a:rPr lang="fr-FR" sz="900" b="0" i="0" u="none" strike="noStrike" kern="1200" baseline="0" noProof="0" err="1">
                          <a:solidFill>
                            <a:srgbClr val="FFFFFF"/>
                          </a:solidFill>
                          <a:latin typeface="Calibri"/>
                        </a:rPr>
                        <a:t>fully</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managed</a:t>
                      </a:r>
                      <a:r>
                        <a:rPr lang="fr-FR" sz="900" b="0" i="0" u="none" strike="noStrike" kern="1200" baseline="0" noProof="0">
                          <a:solidFill>
                            <a:srgbClr val="FFFFFF"/>
                          </a:solidFill>
                          <a:latin typeface="Calibri"/>
                        </a:rPr>
                        <a:t> container orchestration service </a:t>
                      </a:r>
                      <a:r>
                        <a:rPr lang="fr-FR" sz="900" b="0" i="0" u="none" strike="noStrike" kern="1200" baseline="0" noProof="0" err="1">
                          <a:solidFill>
                            <a:srgbClr val="FFFFFF"/>
                          </a:solidFill>
                          <a:latin typeface="Calibri"/>
                        </a:rPr>
                        <a:t>that</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helps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you</a:t>
                      </a:r>
                      <a:r>
                        <a:rPr lang="fr-FR" sz="900" b="0" i="0" u="none" strike="noStrike" kern="1200" baseline="0" noProof="0">
                          <a:solidFill>
                            <a:srgbClr val="FFFFFF"/>
                          </a:solidFill>
                          <a:latin typeface="Calibri"/>
                        </a:rPr>
                        <a:t> to more </a:t>
                      </a:r>
                      <a:r>
                        <a:rPr lang="fr-FR" sz="900" b="0" i="0" u="none" strike="noStrike" kern="1200" baseline="0" noProof="0" err="1">
                          <a:solidFill>
                            <a:srgbClr val="FFFFFF"/>
                          </a:solidFill>
                          <a:latin typeface="Calibri"/>
                        </a:rPr>
                        <a:t>efficiently</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deploy</a:t>
                      </a:r>
                      <a:r>
                        <a:rPr lang="fr-FR" sz="900" b="0" i="0" u="none" strike="noStrike" kern="1200" baseline="0" noProof="0">
                          <a:solidFill>
                            <a:srgbClr val="FFFFFF"/>
                          </a:solidFill>
                          <a:latin typeface="Calibri"/>
                        </a:rPr>
                        <a:t>, manage, and </a:t>
                      </a:r>
                      <a:r>
                        <a:rPr lang="fr-FR" sz="900" b="0" i="0" u="none" strike="noStrike" kern="1200" baseline="0" noProof="0" err="1">
                          <a:solidFill>
                            <a:srgbClr val="FFFFFF"/>
                          </a:solidFill>
                          <a:latin typeface="Calibri"/>
                        </a:rPr>
                        <a:t>scale</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containerized</a:t>
                      </a:r>
                      <a:r>
                        <a:rPr lang="fr-FR" sz="900" b="0" i="0" u="none" strike="noStrike" kern="1200" baseline="0" noProof="0">
                          <a:solidFill>
                            <a:srgbClr val="FFFFFF"/>
                          </a:solidFill>
                          <a:latin typeface="Calibri"/>
                        </a:rPr>
                        <a:t> applications. It </a:t>
                      </a:r>
                      <a:r>
                        <a:rPr lang="fr-FR" sz="900" b="0" i="0" u="none" strike="noStrike" kern="1200" baseline="0" noProof="0" err="1">
                          <a:solidFill>
                            <a:srgbClr val="FFFFFF"/>
                          </a:solidFill>
                          <a:latin typeface="Calibri"/>
                        </a:rPr>
                        <a:t>deeply</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integrates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with</a:t>
                      </a:r>
                      <a:r>
                        <a:rPr lang="fr-FR" sz="900" b="0" i="0" u="none" strike="noStrike" kern="1200" baseline="0" noProof="0">
                          <a:solidFill>
                            <a:srgbClr val="FFFFFF"/>
                          </a:solidFill>
                          <a:latin typeface="Calibri"/>
                        </a:rPr>
                        <a:t> the AWS </a:t>
                      </a:r>
                      <a:r>
                        <a:rPr lang="fr-FR" sz="900" b="0" i="0" u="none" strike="noStrike" kern="1200" baseline="0" noProof="0" err="1">
                          <a:solidFill>
                            <a:srgbClr val="FFFFFF"/>
                          </a:solidFill>
                          <a:latin typeface="Calibri"/>
                        </a:rPr>
                        <a:t>environment</a:t>
                      </a:r>
                      <a:r>
                        <a:rPr lang="fr-FR" sz="900" b="0" i="0" u="none" strike="noStrike" kern="1200" baseline="0" noProof="0">
                          <a:solidFill>
                            <a:srgbClr val="FFFFFF"/>
                          </a:solidFill>
                          <a:latin typeface="Calibri"/>
                        </a:rPr>
                        <a:t> to </a:t>
                      </a:r>
                      <a:r>
                        <a:rPr lang="fr-FR" sz="900" b="0" i="0" u="none" strike="noStrike" kern="1200" baseline="0" noProof="0" err="1">
                          <a:solidFill>
                            <a:srgbClr val="FFFFFF"/>
                          </a:solidFill>
                          <a:latin typeface="Calibri"/>
                        </a:rPr>
                        <a:t>provide</a:t>
                      </a:r>
                      <a:r>
                        <a:rPr lang="fr-FR" sz="900" b="0" i="0" u="none" strike="noStrike" kern="1200" baseline="0" noProof="0">
                          <a:solidFill>
                            <a:srgbClr val="FFFFFF"/>
                          </a:solidFill>
                          <a:latin typeface="Calibri"/>
                        </a:rPr>
                        <a:t> an </a:t>
                      </a:r>
                      <a:r>
                        <a:rPr lang="fr-FR" sz="900" b="0" i="0" u="none" strike="noStrike" kern="1200" baseline="0" noProof="0" err="1">
                          <a:solidFill>
                            <a:srgbClr val="FFFFFF"/>
                          </a:solidFill>
                          <a:latin typeface="Calibri"/>
                        </a:rPr>
                        <a:t>easy</a:t>
                      </a:r>
                      <a:r>
                        <a:rPr lang="fr-FR" sz="900" b="0" i="0" u="none" strike="noStrike" kern="1200" baseline="0" noProof="0">
                          <a:solidFill>
                            <a:srgbClr val="FFFFFF"/>
                          </a:solidFill>
                          <a:latin typeface="Calibri"/>
                        </a:rPr>
                        <a:t>-to-use solution for running container </a:t>
                      </a:r>
                      <a:r>
                        <a:rPr lang="fr-FR" sz="900" b="0" i="0" u="none" strike="noStrike" kern="1200" baseline="0" noProof="0" err="1">
                          <a:solidFill>
                            <a:srgbClr val="FFFFFF"/>
                          </a:solidFill>
                          <a:latin typeface="Calibri"/>
                        </a:rPr>
                        <a:t>workloads</a:t>
                      </a:r>
                      <a:r>
                        <a:rPr lang="fr-FR" sz="900" b="0" i="0" u="none" strike="noStrike" kern="1200" baseline="0" noProof="0">
                          <a:solidFill>
                            <a:srgbClr val="FFFFFF"/>
                          </a:solidFill>
                          <a:latin typeface="Calibri"/>
                        </a:rPr>
                        <a:t> in the cloud and on </a:t>
                      </a:r>
                      <a:r>
                        <a:rPr lang="fr-FR" sz="900" b="0" i="0" u="none" strike="noStrike" kern="1200" baseline="0" noProof="0" err="1">
                          <a:solidFill>
                            <a:srgbClr val="FFFFFF"/>
                          </a:solidFill>
                          <a:latin typeface="Calibri"/>
                        </a:rPr>
                        <a:t>premises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with</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advanced</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security</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features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using</a:t>
                      </a:r>
                      <a:r>
                        <a:rPr lang="fr-FR" sz="900" b="0" i="0" u="none" strike="noStrike" kern="1200" baseline="0" noProof="0">
                          <a:solidFill>
                            <a:srgbClr val="FFFFFF"/>
                          </a:solidFill>
                          <a:latin typeface="Calibri"/>
                        </a:rPr>
                        <a:t> Amazon ECS </a:t>
                      </a:r>
                      <a:r>
                        <a:rPr lang="fr-FR" sz="900" b="0" i="0" u="none" strike="noStrike" kern="1200" baseline="0" noProof="0" err="1">
                          <a:solidFill>
                            <a:srgbClr val="FFFFFF"/>
                          </a:solidFill>
                          <a:latin typeface="Calibri"/>
                        </a:rPr>
                        <a:t>Anywhere</a:t>
                      </a:r>
                      <a:r>
                        <a:rPr lang="fr-FR" sz="900" b="0" i="0" u="none" strike="noStrike" kern="1200" baseline="0" noProof="0">
                          <a:solidFill>
                            <a:srgbClr val="FFFFFF"/>
                          </a:solidFill>
                          <a:latin typeface="Calibri"/>
                        </a:rPr>
                        <a:t>.</a:t>
                      </a:r>
                    </a:p>
                    <a:p>
                      <a:pPr lvl="0">
                        <a:buNone/>
                      </a:pPr>
                      <a:r>
                        <a:rPr lang="fr-FR" sz="900" b="0" i="0" u="sng" strike="noStrike" kern="1200" baseline="0" noProof="0">
                          <a:solidFill>
                            <a:srgbClr val="FFFFFF"/>
                          </a:solidFill>
                          <a:latin typeface="Calibri"/>
                        </a:rPr>
                        <a:t>https://aws.amazon.com/ecs/</a:t>
                      </a:r>
                      <a:endParaRPr lang="fr-FR" u="sng"/>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724781719"/>
                  </a:ext>
                </a:extLst>
              </a:tr>
              <a:tr h="606336">
                <a:tc>
                  <a:txBody>
                    <a:bodyPr/>
                    <a:lstStyle/>
                    <a:p>
                      <a:endParaRPr lang="fr-FR">
                        <a:solidFill>
                          <a:schemeClr val="bg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a:lnSpc>
                          <a:spcPct val="100000"/>
                        </a:lnSpc>
                        <a:buNone/>
                      </a:pPr>
                      <a:r>
                        <a:rPr lang="fr-FR" sz="900" b="0" i="0" u="none" strike="noStrike" kern="1200" baseline="0" noProof="0" err="1">
                          <a:solidFill>
                            <a:srgbClr val="FFFFFF"/>
                          </a:solidFill>
                          <a:latin typeface="Calibri"/>
                          <a:ea typeface="+mn-ea"/>
                          <a:cs typeface="+mn-cs"/>
                        </a:rPr>
                        <a:t>CloudFront</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Securely</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deliver</a:t>
                      </a:r>
                      <a:r>
                        <a:rPr lang="fr-FR" sz="900" b="0" i="0" u="none" strike="noStrike" kern="1200" baseline="0" noProof="0">
                          <a:solidFill>
                            <a:srgbClr val="FFFFFF"/>
                          </a:solidFill>
                          <a:latin typeface="Calibri"/>
                          <a:ea typeface="+mn-ea"/>
                          <a:cs typeface="+mn-cs"/>
                        </a:rPr>
                        <a:t> content </a:t>
                      </a:r>
                      <a:r>
                        <a:rPr lang="fr-FR" sz="900" b="0" i="0" u="none" strike="noStrike" kern="1200" baseline="0" noProof="0" err="1">
                          <a:solidFill>
                            <a:srgbClr val="FFFFFF"/>
                          </a:solidFill>
                          <a:latin typeface="Calibri"/>
                          <a:ea typeface="+mn-ea"/>
                          <a:cs typeface="+mn-cs"/>
                        </a:rPr>
                        <a:t>with</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low</a:t>
                      </a:r>
                      <a:r>
                        <a:rPr lang="fr-FR" sz="900" b="0" i="0" u="none" strike="noStrike" kern="1200" baseline="0" noProof="0">
                          <a:solidFill>
                            <a:srgbClr val="FFFFFF"/>
                          </a:solidFill>
                          <a:latin typeface="Calibri"/>
                          <a:ea typeface="+mn-ea"/>
                          <a:cs typeface="+mn-cs"/>
                        </a:rPr>
                        <a:t> </a:t>
                      </a:r>
                      <a:r>
                        <a:rPr lang="fr-FR" sz="900" b="0" i="0" u="none" strike="noStrike" kern="1200" baseline="0" noProof="0" err="1">
                          <a:solidFill>
                            <a:srgbClr val="FFFFFF"/>
                          </a:solidFill>
                          <a:latin typeface="Calibri"/>
                          <a:ea typeface="+mn-ea"/>
                          <a:cs typeface="+mn-cs"/>
                        </a:rPr>
                        <a:t>latency</a:t>
                      </a:r>
                      <a:r>
                        <a:rPr lang="fr-FR" sz="900" b="0" i="0" u="none" strike="noStrike" kern="1200" baseline="0" noProof="0">
                          <a:solidFill>
                            <a:srgbClr val="FFFFFF"/>
                          </a:solidFill>
                          <a:latin typeface="Calibri"/>
                          <a:ea typeface="+mn-ea"/>
                          <a:cs typeface="+mn-cs"/>
                        </a:rPr>
                        <a:t> and high </a:t>
                      </a:r>
                      <a:r>
                        <a:rPr lang="fr-FR" sz="900" b="0" i="0" u="none" strike="noStrike" kern="1200" baseline="0" noProof="0" err="1">
                          <a:solidFill>
                            <a:srgbClr val="FFFFFF"/>
                          </a:solidFill>
                          <a:latin typeface="Calibri"/>
                          <a:ea typeface="+mn-ea"/>
                          <a:cs typeface="+mn-cs"/>
                        </a:rPr>
                        <a:t>transfer</a:t>
                      </a:r>
                      <a:r>
                        <a:rPr lang="fr-FR" sz="900" b="0" i="0" u="none" strike="noStrike" kern="1200" baseline="0" noProof="0">
                          <a:solidFill>
                            <a:srgbClr val="FFFFFF"/>
                          </a:solidFill>
                          <a:latin typeface="Calibri"/>
                          <a:ea typeface="+mn-ea"/>
                          <a:cs typeface="+mn-cs"/>
                        </a:rPr>
                        <a:t> speeds .</a:t>
                      </a:r>
                    </a:p>
                    <a:p>
                      <a:pPr marL="0" lvl="0" indent="0" algn="l">
                        <a:lnSpc>
                          <a:spcPct val="100000"/>
                        </a:lnSpc>
                        <a:buNone/>
                      </a:pPr>
                      <a:r>
                        <a:rPr lang="fr-FR" sz="900" b="0" i="0" u="none" strike="noStrike" kern="1200" baseline="0" noProof="0">
                          <a:solidFill>
                            <a:srgbClr val="FFFFFF"/>
                          </a:solidFill>
                          <a:latin typeface="Calibri"/>
                        </a:rPr>
                        <a:t>Amazon </a:t>
                      </a:r>
                      <a:r>
                        <a:rPr lang="fr-FR" sz="900" b="0" i="0" u="none" strike="noStrike" kern="1200" baseline="0" noProof="0" err="1">
                          <a:solidFill>
                            <a:srgbClr val="FFFFFF"/>
                          </a:solidFill>
                          <a:latin typeface="Calibri"/>
                        </a:rPr>
                        <a:t>CloudFront</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is</a:t>
                      </a:r>
                      <a:r>
                        <a:rPr lang="fr-FR" sz="900" b="0" i="0" u="none" strike="noStrike" kern="1200" baseline="0" noProof="0">
                          <a:solidFill>
                            <a:srgbClr val="FFFFFF"/>
                          </a:solidFill>
                          <a:latin typeface="Calibri"/>
                        </a:rPr>
                        <a:t> a content </a:t>
                      </a:r>
                      <a:r>
                        <a:rPr lang="fr-FR" sz="900" b="0" i="0" u="none" strike="noStrike" kern="1200" baseline="0" noProof="0" err="1">
                          <a:solidFill>
                            <a:srgbClr val="FFFFFF"/>
                          </a:solidFill>
                          <a:latin typeface="Calibri"/>
                        </a:rPr>
                        <a:t>delivery</a:t>
                      </a:r>
                      <a:r>
                        <a:rPr lang="fr-FR" sz="900" b="0" i="0" u="none" strike="noStrike" kern="1200" baseline="0" noProof="0">
                          <a:solidFill>
                            <a:srgbClr val="FFFFFF"/>
                          </a:solidFill>
                          <a:latin typeface="Calibri"/>
                        </a:rPr>
                        <a:t> network (CDN) service </a:t>
                      </a:r>
                      <a:r>
                        <a:rPr lang="fr-FR" sz="900" b="0" i="0" u="none" strike="noStrike" kern="1200" baseline="0" noProof="0" err="1">
                          <a:solidFill>
                            <a:srgbClr val="FFFFFF"/>
                          </a:solidFill>
                          <a:latin typeface="Calibri"/>
                        </a:rPr>
                        <a:t>built</a:t>
                      </a:r>
                      <a:r>
                        <a:rPr lang="fr-FR" sz="900" b="0" i="0" u="none" strike="noStrike" kern="1200" baseline="0" noProof="0">
                          <a:solidFill>
                            <a:srgbClr val="FFFFFF"/>
                          </a:solidFill>
                          <a:latin typeface="Calibri"/>
                        </a:rPr>
                        <a:t> for high performance, </a:t>
                      </a:r>
                      <a:r>
                        <a:rPr lang="fr-FR" sz="900" b="0" i="0" u="none" strike="noStrike" kern="1200" baseline="0" noProof="0" err="1">
                          <a:solidFill>
                            <a:srgbClr val="FFFFFF"/>
                          </a:solidFill>
                          <a:latin typeface="Calibri"/>
                        </a:rPr>
                        <a:t>security</a:t>
                      </a:r>
                      <a:r>
                        <a:rPr lang="fr-FR" sz="900" b="0" i="0" u="none" strike="noStrike" kern="1200" baseline="0" noProof="0">
                          <a:solidFill>
                            <a:srgbClr val="FFFFFF"/>
                          </a:solidFill>
                          <a:latin typeface="Calibri"/>
                        </a:rPr>
                        <a:t>, and </a:t>
                      </a:r>
                      <a:r>
                        <a:rPr lang="fr-FR" sz="900" b="0" i="0" u="none" strike="noStrike" kern="1200" baseline="0" noProof="0" err="1">
                          <a:solidFill>
                            <a:srgbClr val="FFFFFF"/>
                          </a:solidFill>
                          <a:latin typeface="Calibri"/>
                        </a:rPr>
                        <a:t>developer</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convenience</a:t>
                      </a:r>
                      <a:r>
                        <a:rPr lang="fr-FR" sz="900" b="0" i="0" u="none" strike="noStrike" kern="1200" baseline="0" noProof="0">
                          <a:solidFill>
                            <a:srgbClr val="FFFFFF"/>
                          </a:solidFill>
                          <a:latin typeface="Calibri"/>
                        </a:rPr>
                        <a:t>.</a:t>
                      </a:r>
                      <a:endParaRPr lang="fr-FR"/>
                    </a:p>
                    <a:p>
                      <a:pPr marL="0" lvl="0" indent="0" algn="l">
                        <a:lnSpc>
                          <a:spcPct val="100000"/>
                        </a:lnSpc>
                        <a:buNone/>
                      </a:pPr>
                      <a:r>
                        <a:rPr lang="en-US" sz="900" b="0" i="0" u="sng" strike="noStrike" kern="1200" baseline="0" noProof="0">
                          <a:solidFill>
                            <a:srgbClr val="FFFFFF"/>
                          </a:solidFill>
                          <a:latin typeface="Calibri"/>
                          <a:ea typeface="+mn-ea"/>
                          <a:cs typeface="+mn-cs"/>
                        </a:rPr>
                        <a:t>https://aws.amazon.com/cloudfront/</a:t>
                      </a:r>
                      <a:endParaRPr lang="en-US"/>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6077303"/>
                  </a:ext>
                </a:extLst>
              </a:tr>
              <a:tr h="996126">
                <a:tc>
                  <a:txBody>
                    <a:bodyPr/>
                    <a:lstStyle/>
                    <a:p>
                      <a:pPr lvl="0">
                        <a:buNone/>
                      </a:pPr>
                      <a:endParaRPr lang="fr-FR">
                        <a:solidFill>
                          <a:schemeClr val="bg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900" b="0" i="0" u="none" strike="noStrike" kern="1200" baseline="0" noProof="0">
                          <a:solidFill>
                            <a:srgbClr val="FFFFFF"/>
                          </a:solidFill>
                          <a:latin typeface="Calibri"/>
                        </a:rPr>
                        <a:t>Application </a:t>
                      </a:r>
                      <a:r>
                        <a:rPr lang="fr-FR" sz="900" b="0" i="0" u="none" strike="noStrike" kern="1200" baseline="0" noProof="0" err="1">
                          <a:solidFill>
                            <a:srgbClr val="FFFFFF"/>
                          </a:solidFill>
                          <a:latin typeface="Calibri"/>
                        </a:rPr>
                        <a:t>Load</a:t>
                      </a:r>
                      <a:r>
                        <a:rPr lang="fr-FR" sz="900" b="0" i="0" u="none" strike="noStrike" kern="1200" baseline="0" noProof="0">
                          <a:solidFill>
                            <a:srgbClr val="FFFFFF"/>
                          </a:solidFill>
                          <a:latin typeface="Calibri"/>
                        </a:rPr>
                        <a:t> Balancer </a:t>
                      </a:r>
                      <a:r>
                        <a:rPr lang="fr-FR" sz="900" b="0" i="0" u="none" strike="noStrike" kern="1200" baseline="0" noProof="0" err="1">
                          <a:solidFill>
                            <a:srgbClr val="FFFFFF"/>
                          </a:solidFill>
                          <a:latin typeface="Calibri"/>
                        </a:rPr>
                        <a:t>operates</a:t>
                      </a:r>
                      <a:r>
                        <a:rPr lang="fr-FR" sz="900" b="0" i="0" u="none" strike="noStrike" kern="1200" baseline="0" noProof="0">
                          <a:solidFill>
                            <a:srgbClr val="FFFFFF"/>
                          </a:solidFill>
                          <a:latin typeface="Calibri"/>
                        </a:rPr>
                        <a:t> at the </a:t>
                      </a:r>
                      <a:r>
                        <a:rPr lang="fr-FR" sz="900" b="0" i="0" u="none" strike="noStrike" kern="1200" baseline="0" noProof="0" err="1">
                          <a:solidFill>
                            <a:srgbClr val="FFFFFF"/>
                          </a:solidFill>
                          <a:latin typeface="Calibri"/>
                        </a:rPr>
                        <a:t>request</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level</a:t>
                      </a:r>
                      <a:r>
                        <a:rPr lang="fr-FR" sz="900" b="0" i="0" u="none" strike="noStrike" kern="1200" baseline="0" noProof="0">
                          <a:solidFill>
                            <a:srgbClr val="FFFFFF"/>
                          </a:solidFill>
                          <a:latin typeface="Calibri"/>
                        </a:rPr>
                        <a:t> (layer 7), </a:t>
                      </a:r>
                      <a:r>
                        <a:rPr lang="fr-FR" sz="900" b="0" i="0" u="none" strike="noStrike" kern="1200" baseline="0" noProof="0" err="1">
                          <a:solidFill>
                            <a:srgbClr val="FFFFFF"/>
                          </a:solidFill>
                          <a:latin typeface="Calibri"/>
                        </a:rPr>
                        <a:t>routing</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traffic</a:t>
                      </a:r>
                      <a:r>
                        <a:rPr lang="fr-FR" sz="900" b="0" i="0" u="none" strike="noStrike" kern="1200" baseline="0" noProof="0">
                          <a:solidFill>
                            <a:srgbClr val="FFFFFF"/>
                          </a:solidFill>
                          <a:latin typeface="Calibri"/>
                        </a:rPr>
                        <a:t> to </a:t>
                      </a:r>
                      <a:r>
                        <a:rPr lang="fr-FR" sz="900" b="0" i="0" u="none" strike="noStrike" kern="1200" baseline="0" noProof="0" err="1">
                          <a:solidFill>
                            <a:srgbClr val="FFFFFF"/>
                          </a:solidFill>
                          <a:latin typeface="Calibri"/>
                        </a:rPr>
                        <a:t>targets</a:t>
                      </a:r>
                      <a:r>
                        <a:rPr lang="fr-FR" sz="900" b="0" i="0" u="none" strike="noStrike" kern="1200" baseline="0" noProof="0">
                          <a:solidFill>
                            <a:srgbClr val="FFFFFF"/>
                          </a:solidFill>
                          <a:latin typeface="Calibri"/>
                        </a:rPr>
                        <a:t> (EC2 instances, containers, IP </a:t>
                      </a:r>
                      <a:r>
                        <a:rPr lang="fr-FR" sz="900" b="0" i="0" u="none" strike="noStrike" kern="1200" baseline="0" noProof="0" err="1">
                          <a:solidFill>
                            <a:srgbClr val="FFFFFF"/>
                          </a:solidFill>
                          <a:latin typeface="Calibri"/>
                        </a:rPr>
                        <a:t>addresses</a:t>
                      </a:r>
                      <a:r>
                        <a:rPr lang="fr-FR" sz="900" b="0" i="0" u="none" strike="noStrike" kern="1200" baseline="0" noProof="0">
                          <a:solidFill>
                            <a:srgbClr val="FFFFFF"/>
                          </a:solidFill>
                          <a:latin typeface="Calibri"/>
                        </a:rPr>
                        <a:t>, and Lambda </a:t>
                      </a:r>
                      <a:r>
                        <a:rPr lang="fr-FR" sz="900" b="0" i="0" u="none" strike="noStrike" kern="1200" baseline="0" noProof="0" err="1">
                          <a:solidFill>
                            <a:srgbClr val="FFFFFF"/>
                          </a:solidFill>
                          <a:latin typeface="Calibri"/>
                        </a:rPr>
                        <a:t>functions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based</a:t>
                      </a:r>
                      <a:r>
                        <a:rPr lang="fr-FR" sz="900" b="0" i="0" u="none" strike="noStrike" kern="1200" baseline="0" noProof="0">
                          <a:solidFill>
                            <a:srgbClr val="FFFFFF"/>
                          </a:solidFill>
                          <a:latin typeface="Calibri"/>
                        </a:rPr>
                        <a:t> on the content of the </a:t>
                      </a:r>
                      <a:r>
                        <a:rPr lang="fr-FR" sz="900" b="0" i="0" u="none" strike="noStrike" kern="1200" baseline="0" noProof="0" err="1">
                          <a:solidFill>
                            <a:srgbClr val="FFFFFF"/>
                          </a:solidFill>
                          <a:latin typeface="Calibri"/>
                        </a:rPr>
                        <a:t>request</a:t>
                      </a:r>
                      <a:r>
                        <a:rPr lang="fr-FR" sz="900" b="0" i="0" u="none" strike="noStrike" kern="1200" baseline="0" noProof="0">
                          <a:solidFill>
                            <a:srgbClr val="FFFFFF"/>
                          </a:solidFill>
                          <a:latin typeface="Calibri"/>
                        </a:rPr>
                        <a:t>. Ideal for </a:t>
                      </a:r>
                      <a:r>
                        <a:rPr lang="fr-FR" sz="900" b="0" i="0" u="none" strike="noStrike" kern="1200" baseline="0" noProof="0" err="1">
                          <a:solidFill>
                            <a:srgbClr val="FFFFFF"/>
                          </a:solidFill>
                          <a:latin typeface="Calibri"/>
                        </a:rPr>
                        <a:t>advanced</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load</a:t>
                      </a:r>
                      <a:r>
                        <a:rPr lang="fr-FR" sz="900" b="0" i="0" u="none" strike="noStrike" kern="1200" baseline="0" noProof="0">
                          <a:solidFill>
                            <a:srgbClr val="FFFFFF"/>
                          </a:solidFill>
                          <a:latin typeface="Calibri"/>
                        </a:rPr>
                        <a:t> balancing of HTTP and HTTPS </a:t>
                      </a:r>
                      <a:r>
                        <a:rPr lang="fr-FR" sz="900" b="0" i="0" u="none" strike="noStrike" kern="1200" baseline="0" noProof="0" err="1">
                          <a:solidFill>
                            <a:srgbClr val="FFFFFF"/>
                          </a:solidFill>
                          <a:latin typeface="Calibri"/>
                        </a:rPr>
                        <a:t>traffic</a:t>
                      </a:r>
                      <a:r>
                        <a:rPr lang="fr-FR" sz="900" b="0" i="0" u="none" strike="noStrike" kern="1200" baseline="0" noProof="0">
                          <a:solidFill>
                            <a:srgbClr val="FFFFFF"/>
                          </a:solidFill>
                          <a:latin typeface="Calibri"/>
                        </a:rPr>
                        <a:t>, Application </a:t>
                      </a:r>
                      <a:r>
                        <a:rPr lang="fr-FR" sz="900" b="0" i="0" u="none" strike="noStrike" kern="1200" baseline="0" noProof="0" err="1">
                          <a:solidFill>
                            <a:srgbClr val="FFFFFF"/>
                          </a:solidFill>
                          <a:latin typeface="Calibri"/>
                        </a:rPr>
                        <a:t>Load</a:t>
                      </a:r>
                      <a:r>
                        <a:rPr lang="fr-FR" sz="900" b="0" i="0" u="none" strike="noStrike" kern="1200" baseline="0" noProof="0">
                          <a:solidFill>
                            <a:srgbClr val="FFFFFF"/>
                          </a:solidFill>
                          <a:latin typeface="Calibri"/>
                        </a:rPr>
                        <a:t> Balancer </a:t>
                      </a:r>
                      <a:r>
                        <a:rPr lang="fr-FR" sz="900" b="0" i="0" u="none" strike="noStrike" kern="1200" baseline="0" noProof="0" err="1">
                          <a:solidFill>
                            <a:srgbClr val="FFFFFF"/>
                          </a:solidFill>
                          <a:latin typeface="Calibri"/>
                        </a:rPr>
                        <a:t>provides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advanced</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request</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routing</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targeted</a:t>
                      </a:r>
                      <a:r>
                        <a:rPr lang="fr-FR" sz="900" b="0" i="0" u="none" strike="noStrike" kern="1200" baseline="0" noProof="0">
                          <a:solidFill>
                            <a:srgbClr val="FFFFFF"/>
                          </a:solidFill>
                          <a:latin typeface="Calibri"/>
                        </a:rPr>
                        <a:t> at </a:t>
                      </a:r>
                      <a:r>
                        <a:rPr lang="fr-FR" sz="900" b="0" i="0" u="none" strike="noStrike" kern="1200" baseline="0" noProof="0" err="1">
                          <a:solidFill>
                            <a:srgbClr val="FFFFFF"/>
                          </a:solidFill>
                          <a:latin typeface="Calibri"/>
                        </a:rPr>
                        <a:t>delivery</a:t>
                      </a:r>
                      <a:r>
                        <a:rPr lang="fr-FR" sz="900" b="0" i="0" u="none" strike="noStrike" kern="1200" baseline="0" noProof="0">
                          <a:solidFill>
                            <a:srgbClr val="FFFFFF"/>
                          </a:solidFill>
                          <a:latin typeface="Calibri"/>
                        </a:rPr>
                        <a:t> of modern application architectures, </a:t>
                      </a:r>
                      <a:r>
                        <a:rPr lang="fr-FR" sz="900" b="0" i="0" u="none" strike="noStrike" kern="1200" baseline="0" noProof="0" err="1">
                          <a:solidFill>
                            <a:srgbClr val="FFFFFF"/>
                          </a:solidFill>
                          <a:latin typeface="Calibri"/>
                        </a:rPr>
                        <a:t>including</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microservices</a:t>
                      </a:r>
                      <a:r>
                        <a:rPr lang="fr-FR" sz="900" b="0" i="0" u="none" strike="noStrike" kern="1200" baseline="0" noProof="0">
                          <a:solidFill>
                            <a:srgbClr val="FFFFFF"/>
                          </a:solidFill>
                          <a:latin typeface="Calibri"/>
                        </a:rPr>
                        <a:t> and container-</a:t>
                      </a:r>
                      <a:r>
                        <a:rPr lang="fr-FR" sz="900" b="0" i="0" u="none" strike="noStrike" kern="1200" baseline="0" noProof="0" err="1">
                          <a:solidFill>
                            <a:srgbClr val="FFFFFF"/>
                          </a:solidFill>
                          <a:latin typeface="Calibri"/>
                        </a:rPr>
                        <a:t>based</a:t>
                      </a:r>
                      <a:r>
                        <a:rPr lang="fr-FR" sz="900" b="0" i="0" u="none" strike="noStrike" kern="1200" baseline="0" noProof="0">
                          <a:solidFill>
                            <a:srgbClr val="FFFFFF"/>
                          </a:solidFill>
                          <a:latin typeface="Calibri"/>
                        </a:rPr>
                        <a:t> applications. Application </a:t>
                      </a:r>
                      <a:r>
                        <a:rPr lang="fr-FR" sz="900" b="0" i="0" u="none" strike="noStrike" kern="1200" baseline="0" noProof="0" err="1">
                          <a:solidFill>
                            <a:srgbClr val="FFFFFF"/>
                          </a:solidFill>
                          <a:latin typeface="Calibri"/>
                        </a:rPr>
                        <a:t>Load</a:t>
                      </a:r>
                      <a:r>
                        <a:rPr lang="fr-FR" sz="900" b="0" i="0" u="none" strike="noStrike" kern="1200" baseline="0" noProof="0">
                          <a:solidFill>
                            <a:srgbClr val="FFFFFF"/>
                          </a:solidFill>
                          <a:latin typeface="Calibri"/>
                        </a:rPr>
                        <a:t> Balancer simplifies and </a:t>
                      </a:r>
                      <a:r>
                        <a:rPr lang="fr-FR" sz="900" b="0" i="0" u="none" strike="noStrike" kern="1200" baseline="0" noProof="0" err="1">
                          <a:solidFill>
                            <a:srgbClr val="FFFFFF"/>
                          </a:solidFill>
                          <a:latin typeface="Calibri"/>
                        </a:rPr>
                        <a:t>improves</a:t>
                      </a:r>
                      <a:r>
                        <a:rPr lang="fr-FR" sz="900" b="0" i="0" u="none" strike="noStrike" kern="1200" baseline="0" noProof="0">
                          <a:solidFill>
                            <a:srgbClr val="FFFFFF"/>
                          </a:solidFill>
                          <a:latin typeface="Calibri"/>
                        </a:rPr>
                        <a:t> the </a:t>
                      </a:r>
                      <a:r>
                        <a:rPr lang="fr-FR" sz="900" b="0" i="0" u="none" strike="noStrike" kern="1200" baseline="0" noProof="0" err="1">
                          <a:solidFill>
                            <a:srgbClr val="FFFFFF"/>
                          </a:solidFill>
                          <a:latin typeface="Calibri"/>
                        </a:rPr>
                        <a:t>security</a:t>
                      </a:r>
                      <a:r>
                        <a:rPr lang="fr-FR" sz="900" b="0" i="0" u="none" strike="noStrike" kern="1200" baseline="0" noProof="0">
                          <a:solidFill>
                            <a:srgbClr val="FFFFFF"/>
                          </a:solidFill>
                          <a:latin typeface="Calibri"/>
                        </a:rPr>
                        <a:t> of </a:t>
                      </a:r>
                      <a:r>
                        <a:rPr lang="fr-FR" sz="900" b="0" i="0" u="none" strike="noStrike" kern="1200" baseline="0" noProof="0" err="1">
                          <a:solidFill>
                            <a:srgbClr val="FFFFFF"/>
                          </a:solidFill>
                          <a:latin typeface="Calibri"/>
                        </a:rPr>
                        <a:t>your</a:t>
                      </a:r>
                      <a:r>
                        <a:rPr lang="fr-FR" sz="900" b="0" i="0" u="none" strike="noStrike" kern="1200" baseline="0" noProof="0">
                          <a:solidFill>
                            <a:srgbClr val="FFFFFF"/>
                          </a:solidFill>
                          <a:latin typeface="Calibri"/>
                        </a:rPr>
                        <a:t> application, by </a:t>
                      </a:r>
                      <a:r>
                        <a:rPr lang="fr-FR" sz="900" b="0" i="0" u="none" strike="noStrike" kern="1200" baseline="0" noProof="0" err="1">
                          <a:solidFill>
                            <a:srgbClr val="FFFFFF"/>
                          </a:solidFill>
                          <a:latin typeface="Calibri"/>
                        </a:rPr>
                        <a:t>ensuring</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that</a:t>
                      </a:r>
                      <a:r>
                        <a:rPr lang="fr-FR" sz="900" b="0" i="0" u="none" strike="noStrike" kern="1200" baseline="0" noProof="0">
                          <a:solidFill>
                            <a:srgbClr val="FFFFFF"/>
                          </a:solidFill>
                          <a:latin typeface="Calibri"/>
                        </a:rPr>
                        <a:t> the </a:t>
                      </a:r>
                      <a:r>
                        <a:rPr lang="fr-FR" sz="900" b="0" i="0" u="none" strike="noStrike" kern="1200" baseline="0" noProof="0" err="1">
                          <a:solidFill>
                            <a:srgbClr val="FFFFFF"/>
                          </a:solidFill>
                          <a:latin typeface="Calibri"/>
                        </a:rPr>
                        <a:t>latest</a:t>
                      </a:r>
                      <a:r>
                        <a:rPr lang="fr-FR" sz="900" b="0" i="0" u="none" strike="noStrike" kern="1200" baseline="0" noProof="0">
                          <a:solidFill>
                            <a:srgbClr val="FFFFFF"/>
                          </a:solidFill>
                          <a:latin typeface="Calibri"/>
                        </a:rPr>
                        <a:t> SSL/TLS </a:t>
                      </a:r>
                      <a:r>
                        <a:rPr lang="fr-FR" sz="900" b="0" i="0" u="none" strike="noStrike" kern="1200" baseline="0" noProof="0" err="1">
                          <a:solidFill>
                            <a:srgbClr val="FFFFFF"/>
                          </a:solidFill>
                          <a:latin typeface="Calibri"/>
                        </a:rPr>
                        <a:t>ciphers</a:t>
                      </a:r>
                      <a:r>
                        <a:rPr lang="fr-FR" sz="900" b="0" i="0" u="none" strike="noStrike" kern="1200" baseline="0" noProof="0">
                          <a:solidFill>
                            <a:srgbClr val="FFFFFF"/>
                          </a:solidFill>
                          <a:latin typeface="Calibri"/>
                        </a:rPr>
                        <a:t> and </a:t>
                      </a:r>
                      <a:r>
                        <a:rPr lang="fr-FR" sz="900" b="0" i="0" u="none" strike="noStrike" kern="1200" baseline="0" noProof="0" err="1">
                          <a:solidFill>
                            <a:srgbClr val="FFFFFF"/>
                          </a:solidFill>
                          <a:latin typeface="Calibri"/>
                        </a:rPr>
                        <a:t>protocols</a:t>
                      </a:r>
                      <a:r>
                        <a:rPr lang="fr-FR" sz="900" b="0" i="0" u="none" strike="noStrike" kern="1200" baseline="0" noProof="0">
                          <a:solidFill>
                            <a:srgbClr val="FFFFFF"/>
                          </a:solidFill>
                          <a:latin typeface="Calibri"/>
                        </a:rPr>
                        <a:t> are </a:t>
                      </a:r>
                      <a:r>
                        <a:rPr lang="fr-FR" sz="900" b="0" i="0" u="none" strike="noStrike" kern="1200" baseline="0" noProof="0" err="1">
                          <a:solidFill>
                            <a:srgbClr val="FFFFFF"/>
                          </a:solidFill>
                          <a:latin typeface="Calibri"/>
                        </a:rPr>
                        <a:t>used</a:t>
                      </a:r>
                      <a:r>
                        <a:rPr lang="fr-FR" sz="900" b="0" i="0" u="none" strike="noStrike" kern="1200" baseline="0" noProof="0">
                          <a:solidFill>
                            <a:srgbClr val="FFFFFF"/>
                          </a:solidFill>
                          <a:latin typeface="Calibri"/>
                        </a:rPr>
                        <a:t> at all times.</a:t>
                      </a:r>
                    </a:p>
                    <a:p>
                      <a:pPr lvl="0">
                        <a:buNone/>
                      </a:pPr>
                      <a:r>
                        <a:rPr lang="fr-FR" sz="900" b="0" i="0" u="sng" strike="noStrike" kern="1200" baseline="0" noProof="0">
                          <a:solidFill>
                            <a:srgbClr val="FFFFFF"/>
                          </a:solidFill>
                          <a:latin typeface="Calibri"/>
                        </a:rPr>
                        <a:t>https://aws.amazon.com/elasticloadbalancing/application-load-balancer/</a:t>
                      </a:r>
                      <a:endParaRPr lang="fr-FR" u="sng"/>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2623080"/>
                  </a:ext>
                </a:extLst>
              </a:tr>
              <a:tr h="1064181">
                <a:tc>
                  <a:txBody>
                    <a:bodyPr/>
                    <a:lstStyle/>
                    <a:p>
                      <a:pPr lvl="0">
                        <a:buNone/>
                      </a:pPr>
                      <a:endParaRPr lang="fr-FR">
                        <a:solidFill>
                          <a:schemeClr val="bg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900" b="0" i="0" u="none" strike="noStrike" kern="1200" baseline="0" noProof="0">
                          <a:solidFill>
                            <a:srgbClr val="FFFFFF"/>
                          </a:solidFill>
                          <a:latin typeface="Calibri"/>
                        </a:rPr>
                        <a:t>An internet </a:t>
                      </a:r>
                      <a:r>
                        <a:rPr lang="fr-FR" sz="900" b="0" i="0" u="none" strike="noStrike" kern="1200" baseline="0" noProof="0" err="1">
                          <a:solidFill>
                            <a:srgbClr val="FFFFFF"/>
                          </a:solidFill>
                          <a:latin typeface="Calibri"/>
                        </a:rPr>
                        <a:t>gateway</a:t>
                      </a:r>
                      <a:r>
                        <a:rPr lang="fr-FR" sz="900" b="0" i="0" u="none" strike="noStrike" kern="1200" baseline="0" noProof="0">
                          <a:solidFill>
                            <a:srgbClr val="FFFFFF"/>
                          </a:solidFill>
                          <a:latin typeface="Calibri"/>
                        </a:rPr>
                        <a:t> enables </a:t>
                      </a:r>
                      <a:r>
                        <a:rPr lang="fr-FR" sz="900" b="0" i="0" u="none" strike="noStrike" kern="1200" baseline="0" noProof="0" err="1">
                          <a:solidFill>
                            <a:srgbClr val="FFFFFF"/>
                          </a:solidFill>
                          <a:latin typeface="Calibri"/>
                        </a:rPr>
                        <a:t>resources</a:t>
                      </a:r>
                      <a:r>
                        <a:rPr lang="fr-FR" sz="900" b="0" i="0" u="none" strike="noStrike" kern="1200" baseline="0" noProof="0">
                          <a:solidFill>
                            <a:srgbClr val="FFFFFF"/>
                          </a:solidFill>
                          <a:latin typeface="Calibri"/>
                        </a:rPr>
                        <a:t> in </a:t>
                      </a:r>
                      <a:r>
                        <a:rPr lang="fr-FR" sz="900" b="0" i="0" u="none" strike="noStrike" kern="1200" baseline="0" noProof="0" err="1">
                          <a:solidFill>
                            <a:srgbClr val="FFFFFF"/>
                          </a:solidFill>
                          <a:latin typeface="Calibri"/>
                        </a:rPr>
                        <a:t>your</a:t>
                      </a:r>
                      <a:r>
                        <a:rPr lang="fr-FR" sz="900" b="0" i="0" u="none" strike="noStrike" kern="1200" baseline="0" noProof="0">
                          <a:solidFill>
                            <a:srgbClr val="FFFFFF"/>
                          </a:solidFill>
                          <a:latin typeface="Calibri"/>
                        </a:rPr>
                        <a:t> public </a:t>
                      </a:r>
                      <a:r>
                        <a:rPr lang="fr-FR" sz="900" b="0" i="0" u="none" strike="noStrike" kern="1200" baseline="0" noProof="0" err="1">
                          <a:solidFill>
                            <a:srgbClr val="FFFFFF"/>
                          </a:solidFill>
                          <a:latin typeface="Calibri"/>
                        </a:rPr>
                        <a:t>subnets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such</a:t>
                      </a:r>
                      <a:r>
                        <a:rPr lang="fr-FR" sz="900" b="0" i="0" u="none" strike="noStrike" kern="1200" baseline="0" noProof="0">
                          <a:solidFill>
                            <a:srgbClr val="FFFFFF"/>
                          </a:solidFill>
                          <a:latin typeface="Calibri"/>
                        </a:rPr>
                        <a:t> as EC2 instances) to </a:t>
                      </a:r>
                      <a:r>
                        <a:rPr lang="fr-FR" sz="900" b="0" i="0" u="none" strike="noStrike" kern="1200" baseline="0" noProof="0" err="1">
                          <a:solidFill>
                            <a:srgbClr val="FFFFFF"/>
                          </a:solidFill>
                          <a:latin typeface="Calibri"/>
                        </a:rPr>
                        <a:t>connect</a:t>
                      </a:r>
                      <a:r>
                        <a:rPr lang="fr-FR" sz="900" b="0" i="0" u="none" strike="noStrike" kern="1200" baseline="0" noProof="0">
                          <a:solidFill>
                            <a:srgbClr val="FFFFFF"/>
                          </a:solidFill>
                          <a:latin typeface="Calibri"/>
                        </a:rPr>
                        <a:t> to the internet if the </a:t>
                      </a:r>
                      <a:r>
                        <a:rPr lang="fr-FR" sz="900" b="0" i="0" u="none" strike="noStrike" kern="1200" baseline="0" noProof="0" err="1">
                          <a:solidFill>
                            <a:srgbClr val="FFFFFF"/>
                          </a:solidFill>
                          <a:latin typeface="Calibri"/>
                        </a:rPr>
                        <a:t>resource</a:t>
                      </a:r>
                      <a:r>
                        <a:rPr lang="fr-FR" sz="900" b="0" i="0" u="none" strike="noStrike" kern="1200" baseline="0" noProof="0">
                          <a:solidFill>
                            <a:srgbClr val="FFFFFF"/>
                          </a:solidFill>
                          <a:latin typeface="Calibri"/>
                        </a:rPr>
                        <a:t> has a public IPv4 </a:t>
                      </a:r>
                      <a:r>
                        <a:rPr lang="fr-FR" sz="900" b="0" i="0" u="none" strike="noStrike" kern="1200" baseline="0" noProof="0" err="1">
                          <a:solidFill>
                            <a:srgbClr val="FFFFFF"/>
                          </a:solidFill>
                          <a:latin typeface="Calibri"/>
                        </a:rPr>
                        <a:t>address</a:t>
                      </a:r>
                      <a:r>
                        <a:rPr lang="fr-FR" sz="900" b="0" i="0" u="none" strike="noStrike" kern="1200" baseline="0" noProof="0">
                          <a:solidFill>
                            <a:srgbClr val="FFFFFF"/>
                          </a:solidFill>
                          <a:latin typeface="Calibri"/>
                        </a:rPr>
                        <a:t> or an IPv6 </a:t>
                      </a:r>
                      <a:r>
                        <a:rPr lang="fr-FR" sz="900" b="0" i="0" u="none" strike="noStrike" kern="1200" baseline="0" noProof="0" err="1">
                          <a:solidFill>
                            <a:srgbClr val="FFFFFF"/>
                          </a:solidFill>
                          <a:latin typeface="Calibri"/>
                        </a:rPr>
                        <a:t>address</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Similarly</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resources</a:t>
                      </a:r>
                      <a:r>
                        <a:rPr lang="fr-FR" sz="900" b="0" i="0" u="none" strike="noStrike" kern="1200" baseline="0" noProof="0">
                          <a:solidFill>
                            <a:srgbClr val="FFFFFF"/>
                          </a:solidFill>
                          <a:latin typeface="Calibri"/>
                        </a:rPr>
                        <a:t> on the internet can </a:t>
                      </a:r>
                      <a:r>
                        <a:rPr lang="fr-FR" sz="900" b="0" i="0" u="none" strike="noStrike" kern="1200" baseline="0" noProof="0" err="1">
                          <a:solidFill>
                            <a:srgbClr val="FFFFFF"/>
                          </a:solidFill>
                          <a:latin typeface="Calibri"/>
                        </a:rPr>
                        <a:t>initiate</a:t>
                      </a:r>
                      <a:r>
                        <a:rPr lang="fr-FR" sz="900" b="0" i="0" u="none" strike="noStrike" kern="1200" baseline="0" noProof="0">
                          <a:solidFill>
                            <a:srgbClr val="FFFFFF"/>
                          </a:solidFill>
                          <a:latin typeface="Calibri"/>
                        </a:rPr>
                        <a:t> a </a:t>
                      </a:r>
                      <a:r>
                        <a:rPr lang="fr-FR" sz="900" b="0" i="0" u="none" strike="noStrike" kern="1200" baseline="0" noProof="0" err="1">
                          <a:solidFill>
                            <a:srgbClr val="FFFFFF"/>
                          </a:solidFill>
                          <a:latin typeface="Calibri"/>
                        </a:rPr>
                        <a:t>connection</a:t>
                      </a:r>
                      <a:r>
                        <a:rPr lang="fr-FR" sz="900" b="0" i="0" u="none" strike="noStrike" kern="1200" baseline="0" noProof="0">
                          <a:solidFill>
                            <a:srgbClr val="FFFFFF"/>
                          </a:solidFill>
                          <a:latin typeface="Calibri"/>
                        </a:rPr>
                        <a:t> to </a:t>
                      </a:r>
                      <a:r>
                        <a:rPr lang="fr-FR" sz="900" b="0" i="0" u="none" strike="noStrike" kern="1200" baseline="0" noProof="0" err="1">
                          <a:solidFill>
                            <a:srgbClr val="FFFFFF"/>
                          </a:solidFill>
                          <a:latin typeface="Calibri"/>
                        </a:rPr>
                        <a:t>resources</a:t>
                      </a:r>
                      <a:r>
                        <a:rPr lang="fr-FR" sz="900" b="0" i="0" u="none" strike="noStrike" kern="1200" baseline="0" noProof="0">
                          <a:solidFill>
                            <a:srgbClr val="FFFFFF"/>
                          </a:solidFill>
                          <a:latin typeface="Calibri"/>
                        </a:rPr>
                        <a:t> in </a:t>
                      </a:r>
                      <a:r>
                        <a:rPr lang="fr-FR" sz="900" b="0" i="0" u="none" strike="noStrike" kern="1200" baseline="0" noProof="0" err="1">
                          <a:solidFill>
                            <a:srgbClr val="FFFFFF"/>
                          </a:solidFill>
                          <a:latin typeface="Calibri"/>
                        </a:rPr>
                        <a:t>your</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subnet</a:t>
                      </a:r>
                      <a:r>
                        <a:rPr lang="fr-FR" sz="900" b="0" i="0" u="none" strike="noStrike" kern="1200" baseline="0" noProof="0">
                          <a:solidFill>
                            <a:srgbClr val="FFFFFF"/>
                          </a:solidFill>
                          <a:latin typeface="Calibri"/>
                        </a:rPr>
                        <a:t> </a:t>
                      </a:r>
                      <a:r>
                        <a:rPr lang="fr-FR" sz="900" b="0" i="0" u="none" strike="noStrike" kern="1200" baseline="0" noProof="0" err="1">
                          <a:solidFill>
                            <a:srgbClr val="FFFFFF"/>
                          </a:solidFill>
                          <a:latin typeface="Calibri"/>
                        </a:rPr>
                        <a:t>using</a:t>
                      </a:r>
                      <a:r>
                        <a:rPr lang="fr-FR" sz="900" b="0" i="0" u="none" strike="noStrike" kern="1200" baseline="0" noProof="0">
                          <a:solidFill>
                            <a:srgbClr val="FFFFFF"/>
                          </a:solidFill>
                          <a:latin typeface="Calibri"/>
                        </a:rPr>
                        <a:t> the public IPv4 </a:t>
                      </a:r>
                      <a:r>
                        <a:rPr lang="fr-FR" sz="900" b="0" i="0" u="none" strike="noStrike" kern="1200" baseline="0" noProof="0" err="1">
                          <a:solidFill>
                            <a:srgbClr val="FFFFFF"/>
                          </a:solidFill>
                          <a:latin typeface="Calibri"/>
                        </a:rPr>
                        <a:t>address</a:t>
                      </a:r>
                      <a:r>
                        <a:rPr lang="fr-FR" sz="900" b="0" i="0" u="none" strike="noStrike" kern="1200" baseline="0" noProof="0">
                          <a:solidFill>
                            <a:srgbClr val="FFFFFF"/>
                          </a:solidFill>
                          <a:latin typeface="Calibri"/>
                        </a:rPr>
                        <a:t> or IPv6 </a:t>
                      </a:r>
                      <a:r>
                        <a:rPr lang="fr-FR" sz="900" b="0" i="0" u="none" strike="noStrike" kern="1200" baseline="0" noProof="0" err="1">
                          <a:solidFill>
                            <a:srgbClr val="FFFFFF"/>
                          </a:solidFill>
                          <a:latin typeface="Calibri"/>
                        </a:rPr>
                        <a:t>address</a:t>
                      </a:r>
                    </a:p>
                    <a:p>
                      <a:pPr lvl="0">
                        <a:buNone/>
                      </a:pPr>
                      <a:r>
                        <a:rPr lang="fr-FR" sz="900" b="0" i="0" u="sng" strike="noStrike" kern="1200" baseline="0" noProof="0">
                          <a:solidFill>
                            <a:srgbClr val="FFFFFF"/>
                          </a:solidFill>
                          <a:latin typeface="Calibri"/>
                        </a:rPr>
                        <a:t>https://docs.aws.amazon.com/vpc/latest/userguide/VPC_Internet_Gateway.html</a:t>
                      </a:r>
                      <a:endParaRPr lang="fr-FR" u="sng"/>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644045"/>
                  </a:ext>
                </a:extLst>
              </a:tr>
            </a:tbl>
          </a:graphicData>
        </a:graphic>
      </p:graphicFrame>
      <p:pic>
        <p:nvPicPr>
          <p:cNvPr id="11" name="Image 10" descr="AWS DynamoDB&quot; Icon - Download for free – Iconduck">
            <a:extLst>
              <a:ext uri="{FF2B5EF4-FFF2-40B4-BE49-F238E27FC236}">
                <a16:creationId xmlns:a16="http://schemas.microsoft.com/office/drawing/2014/main" id="{DB69F252-FDDE-ED8C-2781-1E753F07C075}"/>
              </a:ext>
            </a:extLst>
          </p:cNvPr>
          <p:cNvPicPr>
            <a:picLocks noChangeAspect="1"/>
          </p:cNvPicPr>
          <p:nvPr/>
        </p:nvPicPr>
        <p:blipFill>
          <a:blip r:embed="rId11"/>
          <a:stretch>
            <a:fillRect/>
          </a:stretch>
        </p:blipFill>
        <p:spPr>
          <a:xfrm>
            <a:off x="6615112" y="1583085"/>
            <a:ext cx="399044" cy="451780"/>
          </a:xfrm>
          <a:prstGeom prst="rect">
            <a:avLst/>
          </a:prstGeom>
        </p:spPr>
      </p:pic>
      <p:pic>
        <p:nvPicPr>
          <p:cNvPr id="12" name="Image 11" descr="AWS ECR: Basics Explained. Overview of ECR Basics | by Eli Front | Medium">
            <a:extLst>
              <a:ext uri="{FF2B5EF4-FFF2-40B4-BE49-F238E27FC236}">
                <a16:creationId xmlns:a16="http://schemas.microsoft.com/office/drawing/2014/main" id="{41259C8A-68D1-DC8D-305C-8E5A24C220DC}"/>
              </a:ext>
            </a:extLst>
          </p:cNvPr>
          <p:cNvPicPr>
            <a:picLocks noChangeAspect="1"/>
          </p:cNvPicPr>
          <p:nvPr/>
        </p:nvPicPr>
        <p:blipFill>
          <a:blip r:embed="rId12"/>
          <a:stretch>
            <a:fillRect/>
          </a:stretch>
        </p:blipFill>
        <p:spPr>
          <a:xfrm>
            <a:off x="6627958" y="2579992"/>
            <a:ext cx="405161" cy="408491"/>
          </a:xfrm>
          <a:prstGeom prst="rect">
            <a:avLst/>
          </a:prstGeom>
        </p:spPr>
      </p:pic>
      <p:pic>
        <p:nvPicPr>
          <p:cNvPr id="20" name="Image 19" descr="Une image contenant conception, orange, Graphique, logo&#10;&#10;Description générée automatiquement">
            <a:extLst>
              <a:ext uri="{FF2B5EF4-FFF2-40B4-BE49-F238E27FC236}">
                <a16:creationId xmlns:a16="http://schemas.microsoft.com/office/drawing/2014/main" id="{CDF194E6-837A-A6F6-660D-ACC00AD2CBA4}"/>
              </a:ext>
            </a:extLst>
          </p:cNvPr>
          <p:cNvPicPr>
            <a:picLocks noChangeAspect="1"/>
          </p:cNvPicPr>
          <p:nvPr/>
        </p:nvPicPr>
        <p:blipFill>
          <a:blip r:embed="rId13"/>
          <a:stretch>
            <a:fillRect/>
          </a:stretch>
        </p:blipFill>
        <p:spPr>
          <a:xfrm>
            <a:off x="6617001" y="3190810"/>
            <a:ext cx="427077" cy="433272"/>
          </a:xfrm>
          <a:prstGeom prst="rect">
            <a:avLst/>
          </a:prstGeom>
        </p:spPr>
      </p:pic>
      <p:pic>
        <p:nvPicPr>
          <p:cNvPr id="21" name="Image 20" descr="Une image contenant cercle, Graphique, symbole, logo&#10;&#10;Description générée automatiquement">
            <a:extLst>
              <a:ext uri="{FF2B5EF4-FFF2-40B4-BE49-F238E27FC236}">
                <a16:creationId xmlns:a16="http://schemas.microsoft.com/office/drawing/2014/main" id="{B30F83D0-12A2-94B0-FC64-901600C1F8A9}"/>
              </a:ext>
            </a:extLst>
          </p:cNvPr>
          <p:cNvPicPr>
            <a:picLocks noChangeAspect="1"/>
          </p:cNvPicPr>
          <p:nvPr/>
        </p:nvPicPr>
        <p:blipFill>
          <a:blip r:embed="rId14"/>
          <a:stretch>
            <a:fillRect/>
          </a:stretch>
        </p:blipFill>
        <p:spPr>
          <a:xfrm>
            <a:off x="6616741" y="3893177"/>
            <a:ext cx="477184" cy="447303"/>
          </a:xfrm>
          <a:prstGeom prst="rect">
            <a:avLst/>
          </a:prstGeom>
        </p:spPr>
      </p:pic>
      <p:pic>
        <p:nvPicPr>
          <p:cNvPr id="22" name="Image 21" descr="Une image contenant cercle, symbole, Graphique, Police&#10;&#10;Description générée automatiquement">
            <a:extLst>
              <a:ext uri="{FF2B5EF4-FFF2-40B4-BE49-F238E27FC236}">
                <a16:creationId xmlns:a16="http://schemas.microsoft.com/office/drawing/2014/main" id="{37C94E3B-C4F9-F8DE-D6D3-670182D7BF5D}"/>
              </a:ext>
            </a:extLst>
          </p:cNvPr>
          <p:cNvPicPr>
            <a:picLocks noChangeAspect="1"/>
          </p:cNvPicPr>
          <p:nvPr/>
        </p:nvPicPr>
        <p:blipFill>
          <a:blip r:embed="rId15"/>
          <a:stretch>
            <a:fillRect/>
          </a:stretch>
        </p:blipFill>
        <p:spPr>
          <a:xfrm>
            <a:off x="6705189" y="4729856"/>
            <a:ext cx="340345" cy="315565"/>
          </a:xfrm>
          <a:prstGeom prst="rect">
            <a:avLst/>
          </a:prstGeom>
        </p:spPr>
      </p:pic>
      <p:pic>
        <p:nvPicPr>
          <p:cNvPr id="23" name="Image 22" descr="Une image contenant cercle, Graphique, symbole, logo&#10;&#10;Description générée automatiquement">
            <a:extLst>
              <a:ext uri="{FF2B5EF4-FFF2-40B4-BE49-F238E27FC236}">
                <a16:creationId xmlns:a16="http://schemas.microsoft.com/office/drawing/2014/main" id="{033AF544-FE81-5564-A084-08A8B7A30928}"/>
              </a:ext>
            </a:extLst>
          </p:cNvPr>
          <p:cNvPicPr>
            <a:picLocks noChangeAspect="1"/>
          </p:cNvPicPr>
          <p:nvPr/>
        </p:nvPicPr>
        <p:blipFill>
          <a:blip r:embed="rId16"/>
          <a:stretch>
            <a:fillRect/>
          </a:stretch>
        </p:blipFill>
        <p:spPr>
          <a:xfrm>
            <a:off x="6681963" y="5725920"/>
            <a:ext cx="388605" cy="382202"/>
          </a:xfrm>
          <a:prstGeom prst="rect">
            <a:avLst/>
          </a:prstGeom>
        </p:spPr>
      </p:pic>
    </p:spTree>
    <p:extLst>
      <p:ext uri="{BB962C8B-B14F-4D97-AF65-F5344CB8AC3E}">
        <p14:creationId xmlns:p14="http://schemas.microsoft.com/office/powerpoint/2010/main" val="3888972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D8E048-E89C-CF4E-62BB-0B4718CDEB91}"/>
              </a:ext>
            </a:extLst>
          </p:cNvPr>
          <p:cNvSpPr>
            <a:spLocks noGrp="1"/>
          </p:cNvSpPr>
          <p:nvPr>
            <p:ph type="title"/>
          </p:nvPr>
        </p:nvSpPr>
        <p:spPr/>
        <p:txBody>
          <a:bodyPr/>
          <a:lstStyle/>
          <a:p>
            <a:r>
              <a:rPr lang="fr-FR" sz="3200" b="1">
                <a:cs typeface="Calibri Light"/>
              </a:rPr>
              <a:t>Next </a:t>
            </a:r>
            <a:r>
              <a:rPr lang="fr-FR" sz="3200" b="1" err="1">
                <a:cs typeface="Calibri Light"/>
              </a:rPr>
              <a:t>Steps</a:t>
            </a:r>
            <a:endParaRPr lang="fr-FR" sz="3200" err="1">
              <a:cs typeface="Calibri Light" panose="020F0302020204030204"/>
            </a:endParaRPr>
          </a:p>
        </p:txBody>
      </p:sp>
      <p:graphicFrame>
        <p:nvGraphicFramePr>
          <p:cNvPr id="8" name="Espace réservé du texte 3">
            <a:extLst>
              <a:ext uri="{FF2B5EF4-FFF2-40B4-BE49-F238E27FC236}">
                <a16:creationId xmlns:a16="http://schemas.microsoft.com/office/drawing/2014/main" id="{0AC1113F-DA56-013A-DEFB-7A184266BCB7}"/>
              </a:ext>
            </a:extLst>
          </p:cNvPr>
          <p:cNvGraphicFramePr/>
          <p:nvPr>
            <p:extLst>
              <p:ext uri="{D42A27DB-BD31-4B8C-83A1-F6EECF244321}">
                <p14:modId xmlns:p14="http://schemas.microsoft.com/office/powerpoint/2010/main" val="117628894"/>
              </p:ext>
            </p:extLst>
          </p:nvPr>
        </p:nvGraphicFramePr>
        <p:xfrm>
          <a:off x="875371"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72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3" name="Espace réservé du texte 3">
            <a:extLst>
              <a:ext uri="{FF2B5EF4-FFF2-40B4-BE49-F238E27FC236}">
                <a16:creationId xmlns:a16="http://schemas.microsoft.com/office/drawing/2014/main" id="{DEA7B1B7-EFBA-790B-18F7-2EF81A2BF8DF}"/>
              </a:ext>
            </a:extLst>
          </p:cNvPr>
          <p:cNvGraphicFramePr/>
          <p:nvPr>
            <p:extLst>
              <p:ext uri="{D42A27DB-BD31-4B8C-83A1-F6EECF244321}">
                <p14:modId xmlns:p14="http://schemas.microsoft.com/office/powerpoint/2010/main" val="202541213"/>
              </p:ext>
            </p:extLst>
          </p:nvPr>
        </p:nvGraphicFramePr>
        <p:xfrm>
          <a:off x="2910005" y="1371437"/>
          <a:ext cx="5927878" cy="4359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342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6C72-673D-A384-FF43-7459E6745EE2}"/>
              </a:ext>
            </a:extLst>
          </p:cNvPr>
          <p:cNvSpPr>
            <a:spLocks noGrp="1"/>
          </p:cNvSpPr>
          <p:nvPr>
            <p:ph type="title"/>
          </p:nvPr>
        </p:nvSpPr>
        <p:spPr>
          <a:xfrm>
            <a:off x="838200" y="1647078"/>
            <a:ext cx="10515600" cy="644246"/>
          </a:xfrm>
        </p:spPr>
        <p:txBody>
          <a:bodyPr>
            <a:normAutofit/>
          </a:bodyPr>
          <a:lstStyle/>
          <a:p>
            <a:r>
              <a:rPr lang="en-US" sz="3200" b="1">
                <a:cs typeface="Calibri Light"/>
              </a:rPr>
              <a:t>Project overview</a:t>
            </a:r>
            <a:endParaRPr lang="en-US" sz="3200" b="1">
              <a:ea typeface="Calibri Light"/>
              <a:cs typeface="Calibri Light"/>
            </a:endParaRPr>
          </a:p>
        </p:txBody>
      </p:sp>
      <p:sp>
        <p:nvSpPr>
          <p:cNvPr id="3" name="Content Placeholder 2">
            <a:extLst>
              <a:ext uri="{FF2B5EF4-FFF2-40B4-BE49-F238E27FC236}">
                <a16:creationId xmlns:a16="http://schemas.microsoft.com/office/drawing/2014/main" id="{7210AB2F-80C2-A8A6-129C-AACEA2DDFFE3}"/>
              </a:ext>
            </a:extLst>
          </p:cNvPr>
          <p:cNvSpPr>
            <a:spLocks noGrp="1"/>
          </p:cNvSpPr>
          <p:nvPr>
            <p:ph idx="1"/>
          </p:nvPr>
        </p:nvSpPr>
        <p:spPr>
          <a:xfrm>
            <a:off x="838200" y="2542801"/>
            <a:ext cx="6813177" cy="2137057"/>
          </a:xfrm>
        </p:spPr>
        <p:txBody>
          <a:bodyPr vert="horz" lIns="91440" tIns="45720" rIns="91440" bIns="45720" rtlCol="0" anchor="t">
            <a:normAutofit/>
          </a:bodyPr>
          <a:lstStyle/>
          <a:p>
            <a:r>
              <a:rPr lang="en-US" sz="2400">
                <a:ea typeface="Calibri"/>
                <a:cs typeface="Calibri"/>
              </a:rPr>
              <a:t>RAG solution to assist Cegid's customers while completing the tax forms</a:t>
            </a:r>
          </a:p>
          <a:p>
            <a:r>
              <a:rPr lang="en-US" sz="2400">
                <a:ea typeface="Calibri"/>
                <a:cs typeface="Calibri"/>
              </a:rPr>
              <a:t>Multi-tenancy solution designed to cater to the diverse needs of multiple Cegid's customers or "tenants" within a single and shared application</a:t>
            </a:r>
          </a:p>
        </p:txBody>
      </p:sp>
      <p:pic>
        <p:nvPicPr>
          <p:cNvPr id="4" name="Picture 3">
            <a:extLst>
              <a:ext uri="{FF2B5EF4-FFF2-40B4-BE49-F238E27FC236}">
                <a16:creationId xmlns:a16="http://schemas.microsoft.com/office/drawing/2014/main" id="{AE5DE7CF-D298-179B-1269-D6B1D105588F}"/>
              </a:ext>
            </a:extLst>
          </p:cNvPr>
          <p:cNvPicPr>
            <a:picLocks noChangeAspect="1"/>
          </p:cNvPicPr>
          <p:nvPr/>
        </p:nvPicPr>
        <p:blipFill>
          <a:blip r:embed="rId2"/>
          <a:stretch>
            <a:fillRect/>
          </a:stretch>
        </p:blipFill>
        <p:spPr>
          <a:xfrm>
            <a:off x="8457921" y="1471612"/>
            <a:ext cx="2716867" cy="3565152"/>
          </a:xfrm>
          <a:prstGeom prst="rect">
            <a:avLst/>
          </a:prstGeom>
        </p:spPr>
      </p:pic>
    </p:spTree>
    <p:extLst>
      <p:ext uri="{BB962C8B-B14F-4D97-AF65-F5344CB8AC3E}">
        <p14:creationId xmlns:p14="http://schemas.microsoft.com/office/powerpoint/2010/main" val="347443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B0D4A-4C8F-EAC1-2099-640C6FB0FE47}"/>
              </a:ext>
            </a:extLst>
          </p:cNvPr>
          <p:cNvSpPr>
            <a:spLocks noGrp="1"/>
          </p:cNvSpPr>
          <p:nvPr>
            <p:ph type="title"/>
          </p:nvPr>
        </p:nvSpPr>
        <p:spPr>
          <a:xfrm>
            <a:off x="4614976" y="696568"/>
            <a:ext cx="4597747" cy="1616203"/>
          </a:xfrm>
        </p:spPr>
        <p:txBody>
          <a:bodyPr vert="horz" lIns="91440" tIns="45720" rIns="91440" bIns="45720" rtlCol="0" anchor="b">
            <a:normAutofit/>
          </a:bodyPr>
          <a:lstStyle/>
          <a:p>
            <a:r>
              <a:rPr lang="en-US" sz="3200" b="1"/>
              <a:t>Assess phase</a:t>
            </a:r>
            <a:r>
              <a:rPr lang="en-US" sz="3200" b="1" kern="1200">
                <a:latin typeface="+mj-lt"/>
                <a:ea typeface="+mj-ea"/>
                <a:cs typeface="+mj-cs"/>
              </a:rPr>
              <a:t>:</a:t>
            </a:r>
          </a:p>
        </p:txBody>
      </p:sp>
      <p:sp>
        <p:nvSpPr>
          <p:cNvPr id="4" name="Espace réservé du texte 3">
            <a:extLst>
              <a:ext uri="{FF2B5EF4-FFF2-40B4-BE49-F238E27FC236}">
                <a16:creationId xmlns:a16="http://schemas.microsoft.com/office/drawing/2014/main" id="{4EE48499-AFC4-DBB4-FC61-60C9EC98B97B}"/>
              </a:ext>
            </a:extLst>
          </p:cNvPr>
          <p:cNvSpPr>
            <a:spLocks noGrp="1"/>
          </p:cNvSpPr>
          <p:nvPr>
            <p:ph type="body" sz="quarter" idx="11"/>
          </p:nvPr>
        </p:nvSpPr>
        <p:spPr>
          <a:xfrm>
            <a:off x="4659799" y="2363146"/>
            <a:ext cx="6569980" cy="2560327"/>
          </a:xfrm>
        </p:spPr>
        <p:txBody>
          <a:bodyPr vert="horz" lIns="91440" tIns="45720" rIns="91440" bIns="45720" rtlCol="0" anchor="t">
            <a:noAutofit/>
          </a:bodyPr>
          <a:lstStyle/>
          <a:p>
            <a:r>
              <a:rPr lang="en-US" sz="2400"/>
              <a:t>We successfully held two assessment workshops to define the scope of the project, establishing a solid foundation for our future activities:</a:t>
            </a:r>
            <a:endParaRPr lang="en-US" sz="2400">
              <a:ea typeface="Calibri"/>
              <a:cs typeface="Calibri"/>
            </a:endParaRPr>
          </a:p>
          <a:p>
            <a:pPr lvl="1">
              <a:buFont typeface="Courier New" panose="020B0604020202020204" pitchFamily="34" charset="0"/>
              <a:buChar char="o"/>
            </a:pPr>
            <a:r>
              <a:rPr lang="en-US" sz="2400" b="1">
                <a:solidFill>
                  <a:srgbClr val="FFFFFF"/>
                </a:solidFill>
                <a:ea typeface="+mn-lt"/>
                <a:cs typeface="+mn-lt"/>
              </a:rPr>
              <a:t>Workshop 1</a:t>
            </a:r>
            <a:r>
              <a:rPr lang="en-US" sz="2400">
                <a:solidFill>
                  <a:srgbClr val="FFFFFF"/>
                </a:solidFill>
                <a:ea typeface="+mn-lt"/>
                <a:cs typeface="+mn-lt"/>
              </a:rPr>
              <a:t>: tax forms filling process and types of documentary sources</a:t>
            </a:r>
          </a:p>
          <a:p>
            <a:pPr lvl="1">
              <a:buFont typeface="Courier New" panose="020B0604020202020204" pitchFamily="34" charset="0"/>
              <a:buChar char="o"/>
            </a:pPr>
            <a:r>
              <a:rPr lang="en-US" sz="2400" b="1">
                <a:solidFill>
                  <a:srgbClr val="FFFFFF"/>
                </a:solidFill>
                <a:ea typeface="+mn-lt"/>
                <a:cs typeface="+mn-lt"/>
              </a:rPr>
              <a:t>Workshop 2</a:t>
            </a:r>
            <a:r>
              <a:rPr lang="en-US" sz="2400">
                <a:solidFill>
                  <a:srgbClr val="FFFFFF"/>
                </a:solidFill>
                <a:ea typeface="+mn-lt"/>
                <a:cs typeface="+mn-lt"/>
              </a:rPr>
              <a:t>: Tips and recommendation to generate a reference dataset</a:t>
            </a:r>
            <a:endParaRPr lang="en-US" sz="2400">
              <a:solidFill>
                <a:srgbClr val="FFFFFF"/>
              </a:solidFill>
              <a:ea typeface="Calibri"/>
              <a:cs typeface="Calibri"/>
            </a:endParaRPr>
          </a:p>
        </p:txBody>
      </p:sp>
      <p:pic>
        <p:nvPicPr>
          <p:cNvPr id="8" name="Graphic 7" descr="Réunion">
            <a:extLst>
              <a:ext uri="{FF2B5EF4-FFF2-40B4-BE49-F238E27FC236}">
                <a16:creationId xmlns:a16="http://schemas.microsoft.com/office/drawing/2014/main" id="{14049305-3453-CAD6-3A64-F07F433F7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4408" y="1682852"/>
            <a:ext cx="3623402" cy="3623402"/>
          </a:xfrm>
          <a:prstGeom prst="rect">
            <a:avLst/>
          </a:prstGeom>
        </p:spPr>
      </p:pic>
      <p:grpSp>
        <p:nvGrpSpPr>
          <p:cNvPr id="12" name="Group 14">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4" name="Rectangle 1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617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D2812-8A56-7B8E-E433-532F195B28B2}"/>
              </a:ext>
            </a:extLst>
          </p:cNvPr>
          <p:cNvSpPr>
            <a:spLocks noGrp="1"/>
          </p:cNvSpPr>
          <p:nvPr>
            <p:ph type="title"/>
          </p:nvPr>
        </p:nvSpPr>
        <p:spPr>
          <a:xfrm>
            <a:off x="804975" y="1350991"/>
            <a:ext cx="6498264" cy="486651"/>
          </a:xfrm>
        </p:spPr>
        <p:txBody>
          <a:bodyPr vert="horz" lIns="91440" tIns="45720" rIns="91440" bIns="45720" rtlCol="0" anchor="b">
            <a:normAutofit fontScale="90000"/>
          </a:bodyPr>
          <a:lstStyle/>
          <a:p>
            <a:r>
              <a:rPr lang="en-US" sz="3200" b="1"/>
              <a:t>Knowledge Base source documents</a:t>
            </a:r>
            <a:r>
              <a:rPr lang="en-US" sz="3200" b="1" kern="1200">
                <a:latin typeface="+mj-lt"/>
                <a:ea typeface="+mj-ea"/>
                <a:cs typeface="+mj-cs"/>
              </a:rPr>
              <a:t>:</a:t>
            </a:r>
            <a:endParaRPr lang="en-US" sz="3200" b="1" kern="1200">
              <a:latin typeface="+mj-lt"/>
              <a:ea typeface="Calibri Light"/>
              <a:cs typeface="Calibri Light"/>
            </a:endParaRPr>
          </a:p>
        </p:txBody>
      </p:sp>
      <p:sp>
        <p:nvSpPr>
          <p:cNvPr id="4" name="Espace réservé du texte 3">
            <a:extLst>
              <a:ext uri="{FF2B5EF4-FFF2-40B4-BE49-F238E27FC236}">
                <a16:creationId xmlns:a16="http://schemas.microsoft.com/office/drawing/2014/main" id="{85FA51EF-7469-24C4-DDD5-F292B4F286BB}"/>
              </a:ext>
            </a:extLst>
          </p:cNvPr>
          <p:cNvSpPr>
            <a:spLocks noGrp="1"/>
          </p:cNvSpPr>
          <p:nvPr>
            <p:ph type="body" sz="quarter" idx="11"/>
          </p:nvPr>
        </p:nvSpPr>
        <p:spPr>
          <a:xfrm>
            <a:off x="804976" y="1950770"/>
            <a:ext cx="7502310" cy="3447832"/>
          </a:xfrm>
        </p:spPr>
        <p:txBody>
          <a:bodyPr vert="horz" lIns="91440" tIns="45720" rIns="91440" bIns="45720" rtlCol="0" anchor="t">
            <a:noAutofit/>
          </a:bodyPr>
          <a:lstStyle/>
          <a:p>
            <a:pPr marL="0" indent="0">
              <a:buNone/>
            </a:pPr>
            <a:r>
              <a:rPr lang="en-US" sz="2400"/>
              <a:t>The team has identified the source documents for the knowledge base, categorizing them into three main types:</a:t>
            </a:r>
            <a:endParaRPr lang="fr-FR" sz="2400">
              <a:ea typeface="Calibri"/>
              <a:cs typeface="Calibri"/>
            </a:endParaRPr>
          </a:p>
          <a:p>
            <a:r>
              <a:rPr lang="en-US" sz="2400" b="1"/>
              <a:t>Public Knowledge Base</a:t>
            </a:r>
            <a:r>
              <a:rPr lang="en-US" sz="2400"/>
              <a:t>: Data extraction is underway from the websites of </a:t>
            </a:r>
            <a:r>
              <a:rPr lang="en-US" sz="2400" err="1"/>
              <a:t>Bofip</a:t>
            </a:r>
            <a:r>
              <a:rPr lang="en-US" sz="2400"/>
              <a:t> and </a:t>
            </a:r>
            <a:r>
              <a:rPr lang="en-US" sz="2400" err="1"/>
              <a:t>Légifrance</a:t>
            </a:r>
            <a:r>
              <a:rPr lang="en-US" sz="2400"/>
              <a:t>.</a:t>
            </a:r>
            <a:endParaRPr lang="en-US" sz="2400">
              <a:ea typeface="Calibri"/>
              <a:cs typeface="Calibri"/>
            </a:endParaRPr>
          </a:p>
          <a:p>
            <a:r>
              <a:rPr lang="en-US" sz="2400" b="1"/>
              <a:t>Cegid Knowledge Base:</a:t>
            </a:r>
            <a:r>
              <a:rPr lang="en-US" sz="2400"/>
              <a:t> The data extraction has been completed, and the information has been shared by the Cegid team.</a:t>
            </a:r>
            <a:endParaRPr lang="en-US" sz="2400">
              <a:ea typeface="Calibri"/>
              <a:cs typeface="Calibri"/>
            </a:endParaRPr>
          </a:p>
          <a:p>
            <a:r>
              <a:rPr lang="en-US" sz="2400" b="1"/>
              <a:t>Private Knowledge Base</a:t>
            </a:r>
            <a:r>
              <a:rPr lang="en-US" sz="2400"/>
              <a:t>: Data for this phase will be shared in the second stage of the PoC implementation.</a:t>
            </a:r>
            <a:endParaRPr lang="en-US" sz="2400">
              <a:cs typeface="Calibri"/>
            </a:endParaRPr>
          </a:p>
          <a:p>
            <a:endParaRPr lang="en-US" sz="1700"/>
          </a:p>
          <a:p>
            <a:endParaRPr lang="en-US" sz="1700"/>
          </a:p>
        </p:txBody>
      </p:sp>
      <p:pic>
        <p:nvPicPr>
          <p:cNvPr id="8" name="Graphic 7" descr="Document">
            <a:extLst>
              <a:ext uri="{FF2B5EF4-FFF2-40B4-BE49-F238E27FC236}">
                <a16:creationId xmlns:a16="http://schemas.microsoft.com/office/drawing/2014/main" id="{EAC7E3CE-90A3-627E-6472-5542125CC6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972" y="1835252"/>
            <a:ext cx="3184132" cy="3184132"/>
          </a:xfrm>
          <a:prstGeom prst="rect">
            <a:avLst/>
          </a:prstGeom>
        </p:spPr>
      </p:pic>
      <p:grpSp>
        <p:nvGrpSpPr>
          <p:cNvPr id="35" name="Group 2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1" name="Rectangle 3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844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99E9-D7C1-CEB8-5E98-D0AC4A62FBF9}"/>
              </a:ext>
            </a:extLst>
          </p:cNvPr>
          <p:cNvSpPr>
            <a:spLocks noGrp="1"/>
          </p:cNvSpPr>
          <p:nvPr>
            <p:ph type="title"/>
          </p:nvPr>
        </p:nvSpPr>
        <p:spPr>
          <a:xfrm>
            <a:off x="784412" y="1243666"/>
            <a:ext cx="10515600" cy="473916"/>
          </a:xfrm>
        </p:spPr>
        <p:txBody>
          <a:bodyPr>
            <a:normAutofit fontScale="90000"/>
          </a:bodyPr>
          <a:lstStyle/>
          <a:p>
            <a:r>
              <a:rPr lang="en-US" sz="3200" b="1">
                <a:cs typeface="Calibri Light"/>
              </a:rPr>
              <a:t>Migrate and modernize phase</a:t>
            </a:r>
            <a:endParaRPr lang="en-US" sz="3200" b="1">
              <a:ea typeface="Calibri Light"/>
              <a:cs typeface="Calibri Light"/>
            </a:endParaRPr>
          </a:p>
        </p:txBody>
      </p:sp>
      <p:sp>
        <p:nvSpPr>
          <p:cNvPr id="3" name="Content Placeholder 2">
            <a:extLst>
              <a:ext uri="{FF2B5EF4-FFF2-40B4-BE49-F238E27FC236}">
                <a16:creationId xmlns:a16="http://schemas.microsoft.com/office/drawing/2014/main" id="{1FC1505F-FC6F-1E5D-A49F-DA042B8A59A4}"/>
              </a:ext>
            </a:extLst>
          </p:cNvPr>
          <p:cNvSpPr>
            <a:spLocks noGrp="1"/>
          </p:cNvSpPr>
          <p:nvPr>
            <p:ph idx="1"/>
          </p:nvPr>
        </p:nvSpPr>
        <p:spPr>
          <a:xfrm>
            <a:off x="838200" y="1825625"/>
            <a:ext cx="10515600" cy="998538"/>
          </a:xfrm>
        </p:spPr>
        <p:txBody>
          <a:bodyPr vert="horz" lIns="91440" tIns="45720" rIns="91440" bIns="45720" rtlCol="0" anchor="t">
            <a:normAutofit/>
          </a:bodyPr>
          <a:lstStyle/>
          <a:p>
            <a:r>
              <a:rPr lang="en-US" sz="2400">
                <a:cs typeface="Calibri"/>
              </a:rPr>
              <a:t>1st phase: RAG solution on public and Cegid knowledge base</a:t>
            </a:r>
            <a:endParaRPr lang="en-US" sz="2400">
              <a:ea typeface="Calibri"/>
              <a:cs typeface="Calibri"/>
            </a:endParaRPr>
          </a:p>
          <a:p>
            <a:r>
              <a:rPr lang="en-US" sz="2400">
                <a:cs typeface="Calibri"/>
              </a:rPr>
              <a:t>2nd phase: multi-tenancy solution for private knowledge bases </a:t>
            </a:r>
            <a:endParaRPr lang="en-US" sz="2400">
              <a:ea typeface="Calibri"/>
              <a:cs typeface="Calibri"/>
            </a:endParaRPr>
          </a:p>
        </p:txBody>
      </p:sp>
    </p:spTree>
    <p:extLst>
      <p:ext uri="{BB962C8B-B14F-4D97-AF65-F5344CB8AC3E}">
        <p14:creationId xmlns:p14="http://schemas.microsoft.com/office/powerpoint/2010/main" val="253764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8D4F1-2701-2BE0-D22A-EE54BC7A3DB3}"/>
              </a:ext>
            </a:extLst>
          </p:cNvPr>
          <p:cNvSpPr>
            <a:spLocks noGrp="1"/>
          </p:cNvSpPr>
          <p:nvPr>
            <p:ph type="title"/>
          </p:nvPr>
        </p:nvSpPr>
        <p:spPr>
          <a:xfrm>
            <a:off x="838200" y="179271"/>
            <a:ext cx="10515600" cy="532588"/>
          </a:xfrm>
        </p:spPr>
        <p:txBody>
          <a:bodyPr>
            <a:normAutofit/>
          </a:bodyPr>
          <a:lstStyle/>
          <a:p>
            <a:r>
              <a:rPr lang="fr-FR" sz="1700" dirty="0">
                <a:ea typeface="+mj-lt"/>
                <a:cs typeface="+mj-lt"/>
              </a:rPr>
              <a:t>RAG (</a:t>
            </a:r>
            <a:r>
              <a:rPr lang="fr-FR" sz="1700" err="1">
                <a:ea typeface="+mj-lt"/>
                <a:cs typeface="+mj-lt"/>
              </a:rPr>
              <a:t>Retrieval-Augmented</a:t>
            </a:r>
            <a:r>
              <a:rPr lang="fr-FR" sz="1700" dirty="0">
                <a:ea typeface="+mj-lt"/>
                <a:cs typeface="+mj-lt"/>
              </a:rPr>
              <a:t> </a:t>
            </a:r>
            <a:r>
              <a:rPr lang="fr-FR" sz="1700" err="1">
                <a:ea typeface="+mj-lt"/>
                <a:cs typeface="+mj-lt"/>
              </a:rPr>
              <a:t>Generation</a:t>
            </a:r>
            <a:r>
              <a:rPr lang="fr-FR" sz="1700" dirty="0">
                <a:ea typeface="+mj-lt"/>
                <a:cs typeface="+mj-lt"/>
              </a:rPr>
              <a:t>)</a:t>
            </a:r>
            <a:endParaRPr lang="fr-FR" dirty="0"/>
          </a:p>
        </p:txBody>
      </p:sp>
      <p:sp>
        <p:nvSpPr>
          <p:cNvPr id="3" name="Espace réservé du contenu 2">
            <a:extLst>
              <a:ext uri="{FF2B5EF4-FFF2-40B4-BE49-F238E27FC236}">
                <a16:creationId xmlns:a16="http://schemas.microsoft.com/office/drawing/2014/main" id="{537B7ED2-3CE5-150F-9E0E-DCA92F159243}"/>
              </a:ext>
            </a:extLst>
          </p:cNvPr>
          <p:cNvSpPr>
            <a:spLocks noGrp="1"/>
          </p:cNvSpPr>
          <p:nvPr>
            <p:ph idx="1"/>
          </p:nvPr>
        </p:nvSpPr>
        <p:spPr>
          <a:xfrm>
            <a:off x="708102" y="710504"/>
            <a:ext cx="10515600" cy="5615142"/>
          </a:xfrm>
        </p:spPr>
        <p:txBody>
          <a:bodyPr vert="horz" lIns="91440" tIns="45720" rIns="91440" bIns="45720" rtlCol="0" anchor="t">
            <a:normAutofit fontScale="92500"/>
          </a:bodyPr>
          <a:lstStyle/>
          <a:p>
            <a:pPr marL="285750" indent="-285750"/>
            <a:r>
              <a:rPr lang="fr-FR" sz="1400" b="1" u="sng" dirty="0">
                <a:ea typeface="+mn-lt"/>
                <a:cs typeface="+mn-lt"/>
              </a:rPr>
              <a:t>RAG (</a:t>
            </a:r>
            <a:r>
              <a:rPr lang="fr-FR" sz="1400" b="1" u="sng" dirty="0" err="1">
                <a:ea typeface="+mn-lt"/>
                <a:cs typeface="+mn-lt"/>
              </a:rPr>
              <a:t>Retrieval-Augmented</a:t>
            </a:r>
            <a:r>
              <a:rPr lang="fr-FR" sz="1400" b="1" u="sng" dirty="0">
                <a:ea typeface="+mn-lt"/>
                <a:cs typeface="+mn-lt"/>
              </a:rPr>
              <a:t> </a:t>
            </a:r>
            <a:r>
              <a:rPr lang="fr-FR" sz="1400" b="1" u="sng" dirty="0" err="1">
                <a:ea typeface="+mn-lt"/>
                <a:cs typeface="+mn-lt"/>
              </a:rPr>
              <a:t>Generation</a:t>
            </a:r>
            <a:r>
              <a:rPr lang="fr-FR" sz="1400" b="1" u="sng" dirty="0">
                <a:ea typeface="+mn-lt"/>
                <a:cs typeface="+mn-lt"/>
              </a:rPr>
              <a:t>) :</a:t>
            </a:r>
            <a:endParaRPr lang="fr-FR" sz="1200" u="sng" dirty="0">
              <a:ea typeface="Calibri" panose="020F0502020204030204"/>
              <a:cs typeface="Calibri" panose="020F0502020204030204"/>
            </a:endParaRPr>
          </a:p>
          <a:p>
            <a:pPr marL="0" indent="0">
              <a:buNone/>
            </a:pPr>
            <a:r>
              <a:rPr lang="fr-FR" sz="1200" dirty="0">
                <a:ea typeface="+mn-lt"/>
                <a:cs typeface="+mn-lt"/>
              </a:rPr>
              <a:t>Simply put, </a:t>
            </a:r>
            <a:r>
              <a:rPr lang="fr-FR" sz="1200" err="1">
                <a:ea typeface="+mn-lt"/>
                <a:cs typeface="+mn-lt"/>
              </a:rPr>
              <a:t>it</a:t>
            </a:r>
            <a:r>
              <a:rPr lang="fr-FR" sz="1200" dirty="0">
                <a:ea typeface="+mn-lt"/>
                <a:cs typeface="+mn-lt"/>
              </a:rPr>
              <a:t> </a:t>
            </a:r>
            <a:r>
              <a:rPr lang="fr-FR" sz="1200" err="1">
                <a:ea typeface="+mn-lt"/>
                <a:cs typeface="+mn-lt"/>
              </a:rPr>
              <a:t>is</a:t>
            </a:r>
            <a:r>
              <a:rPr lang="fr-FR" sz="1200" dirty="0">
                <a:ea typeface="+mn-lt"/>
                <a:cs typeface="+mn-lt"/>
              </a:rPr>
              <a:t> a </a:t>
            </a:r>
            <a:r>
              <a:rPr lang="fr-FR" sz="1200" err="1">
                <a:ea typeface="+mn-lt"/>
                <a:cs typeface="+mn-lt"/>
              </a:rPr>
              <a:t>strategy</a:t>
            </a:r>
            <a:r>
              <a:rPr lang="fr-FR" sz="1200" dirty="0">
                <a:ea typeface="+mn-lt"/>
                <a:cs typeface="+mn-lt"/>
              </a:rPr>
              <a:t> </a:t>
            </a:r>
            <a:r>
              <a:rPr lang="fr-FR" sz="1200" err="1">
                <a:ea typeface="+mn-lt"/>
                <a:cs typeface="+mn-lt"/>
              </a:rPr>
              <a:t>that</a:t>
            </a:r>
            <a:r>
              <a:rPr lang="fr-FR" sz="1200" dirty="0">
                <a:ea typeface="+mn-lt"/>
                <a:cs typeface="+mn-lt"/>
              </a:rPr>
              <a:t> boosts </a:t>
            </a:r>
            <a:r>
              <a:rPr lang="fr-FR" sz="1200" err="1">
                <a:ea typeface="+mn-lt"/>
                <a:cs typeface="+mn-lt"/>
              </a:rPr>
              <a:t>FMs</a:t>
            </a:r>
            <a:r>
              <a:rPr lang="fr-FR" sz="1200" dirty="0">
                <a:ea typeface="+mn-lt"/>
                <a:cs typeface="+mn-lt"/>
              </a:rPr>
              <a:t> by </a:t>
            </a:r>
            <a:r>
              <a:rPr lang="fr-FR" sz="1200" err="1">
                <a:ea typeface="+mn-lt"/>
                <a:cs typeface="+mn-lt"/>
              </a:rPr>
              <a:t>incorporating</a:t>
            </a:r>
            <a:r>
              <a:rPr lang="fr-FR" sz="1200" dirty="0">
                <a:ea typeface="+mn-lt"/>
                <a:cs typeface="+mn-lt"/>
              </a:rPr>
              <a:t> </a:t>
            </a:r>
            <a:r>
              <a:rPr lang="fr-FR" sz="1200" err="1">
                <a:ea typeface="+mn-lt"/>
                <a:cs typeface="+mn-lt"/>
              </a:rPr>
              <a:t>external</a:t>
            </a:r>
            <a:r>
              <a:rPr lang="fr-FR" sz="1200" dirty="0">
                <a:ea typeface="+mn-lt"/>
                <a:cs typeface="+mn-lt"/>
              </a:rPr>
              <a:t> data sources. This </a:t>
            </a:r>
            <a:r>
              <a:rPr lang="fr-FR" sz="1200" err="1">
                <a:ea typeface="+mn-lt"/>
                <a:cs typeface="+mn-lt"/>
              </a:rPr>
              <a:t>enhancement</a:t>
            </a:r>
            <a:r>
              <a:rPr lang="fr-FR" sz="1200" dirty="0">
                <a:ea typeface="+mn-lt"/>
                <a:cs typeface="+mn-lt"/>
              </a:rPr>
              <a:t> enables the </a:t>
            </a:r>
            <a:r>
              <a:rPr lang="fr-FR" sz="1200" err="1">
                <a:ea typeface="+mn-lt"/>
                <a:cs typeface="+mn-lt"/>
              </a:rPr>
              <a:t>models</a:t>
            </a:r>
            <a:r>
              <a:rPr lang="fr-FR" sz="1200" dirty="0">
                <a:ea typeface="+mn-lt"/>
                <a:cs typeface="+mn-lt"/>
              </a:rPr>
              <a:t> to </a:t>
            </a:r>
            <a:r>
              <a:rPr lang="fr-FR" sz="1200" err="1">
                <a:ea typeface="+mn-lt"/>
                <a:cs typeface="+mn-lt"/>
              </a:rPr>
              <a:t>generate</a:t>
            </a:r>
            <a:r>
              <a:rPr lang="fr-FR" sz="1200" dirty="0">
                <a:ea typeface="+mn-lt"/>
                <a:cs typeface="+mn-lt"/>
              </a:rPr>
              <a:t> </a:t>
            </a:r>
            <a:r>
              <a:rPr lang="fr-FR" sz="1200" err="1">
                <a:ea typeface="+mn-lt"/>
                <a:cs typeface="+mn-lt"/>
              </a:rPr>
              <a:t>answers</a:t>
            </a:r>
            <a:r>
              <a:rPr lang="fr-FR" sz="1200" dirty="0">
                <a:ea typeface="+mn-lt"/>
                <a:cs typeface="+mn-lt"/>
              </a:rPr>
              <a:t> </a:t>
            </a:r>
            <a:r>
              <a:rPr lang="fr-FR" sz="1200" err="1">
                <a:ea typeface="+mn-lt"/>
                <a:cs typeface="+mn-lt"/>
              </a:rPr>
              <a:t>that</a:t>
            </a:r>
            <a:r>
              <a:rPr lang="fr-FR" sz="1200" dirty="0">
                <a:ea typeface="+mn-lt"/>
                <a:cs typeface="+mn-lt"/>
              </a:rPr>
              <a:t> are </a:t>
            </a:r>
            <a:r>
              <a:rPr lang="fr-FR" sz="1200" err="1">
                <a:ea typeface="+mn-lt"/>
                <a:cs typeface="+mn-lt"/>
              </a:rPr>
              <a:t>contextually</a:t>
            </a:r>
            <a:r>
              <a:rPr lang="fr-FR" sz="1200" dirty="0">
                <a:ea typeface="+mn-lt"/>
                <a:cs typeface="+mn-lt"/>
              </a:rPr>
              <a:t> </a:t>
            </a:r>
            <a:r>
              <a:rPr lang="fr-FR" sz="1200" err="1">
                <a:ea typeface="+mn-lt"/>
                <a:cs typeface="+mn-lt"/>
              </a:rPr>
              <a:t>aware</a:t>
            </a:r>
            <a:r>
              <a:rPr lang="fr-FR" sz="1200" dirty="0">
                <a:ea typeface="+mn-lt"/>
                <a:cs typeface="+mn-lt"/>
              </a:rPr>
              <a:t>, </a:t>
            </a:r>
            <a:r>
              <a:rPr lang="fr-FR" sz="1200" err="1">
                <a:ea typeface="+mn-lt"/>
                <a:cs typeface="+mn-lt"/>
              </a:rPr>
              <a:t>leading</a:t>
            </a:r>
            <a:r>
              <a:rPr lang="fr-FR" sz="1200" dirty="0">
                <a:ea typeface="+mn-lt"/>
                <a:cs typeface="+mn-lt"/>
              </a:rPr>
              <a:t> to the </a:t>
            </a:r>
            <a:r>
              <a:rPr lang="fr-FR" sz="1200" err="1">
                <a:ea typeface="+mn-lt"/>
                <a:cs typeface="+mn-lt"/>
              </a:rPr>
              <a:t>discovery</a:t>
            </a:r>
            <a:r>
              <a:rPr lang="fr-FR" sz="1200" dirty="0">
                <a:ea typeface="+mn-lt"/>
                <a:cs typeface="+mn-lt"/>
              </a:rPr>
              <a:t> of </a:t>
            </a:r>
            <a:r>
              <a:rPr lang="fr-FR" sz="1200" err="1">
                <a:ea typeface="+mn-lt"/>
                <a:cs typeface="+mn-lt"/>
              </a:rPr>
              <a:t>valuable</a:t>
            </a:r>
            <a:r>
              <a:rPr lang="fr-FR" sz="1200" dirty="0">
                <a:ea typeface="+mn-lt"/>
                <a:cs typeface="+mn-lt"/>
              </a:rPr>
              <a:t> insights.</a:t>
            </a:r>
            <a:endParaRPr lang="fr-FR" sz="1200" dirty="0">
              <a:ea typeface="Calibri"/>
              <a:cs typeface="Calibri"/>
            </a:endParaRPr>
          </a:p>
          <a:p>
            <a:pPr marL="0" indent="0">
              <a:buNone/>
            </a:pPr>
            <a:r>
              <a:rPr lang="fr-FR" sz="1200" dirty="0">
                <a:ea typeface="+mn-lt"/>
                <a:cs typeface="+mn-lt"/>
              </a:rPr>
              <a:t>By </a:t>
            </a:r>
            <a:r>
              <a:rPr lang="fr-FR" sz="1200" err="1">
                <a:ea typeface="+mn-lt"/>
                <a:cs typeface="+mn-lt"/>
              </a:rPr>
              <a:t>fetching</a:t>
            </a:r>
            <a:r>
              <a:rPr lang="fr-FR" sz="1200" dirty="0">
                <a:ea typeface="+mn-lt"/>
                <a:cs typeface="+mn-lt"/>
              </a:rPr>
              <a:t> data </a:t>
            </a:r>
            <a:r>
              <a:rPr lang="fr-FR" sz="1200" err="1">
                <a:ea typeface="+mn-lt"/>
                <a:cs typeface="+mn-lt"/>
              </a:rPr>
              <a:t>from</a:t>
            </a:r>
            <a:r>
              <a:rPr lang="fr-FR" sz="1200" dirty="0">
                <a:ea typeface="+mn-lt"/>
                <a:cs typeface="+mn-lt"/>
              </a:rPr>
              <a:t> </a:t>
            </a:r>
            <a:r>
              <a:rPr lang="fr-FR" sz="1200" err="1">
                <a:ea typeface="+mn-lt"/>
                <a:cs typeface="+mn-lt"/>
              </a:rPr>
              <a:t>company</a:t>
            </a:r>
            <a:r>
              <a:rPr lang="fr-FR" sz="1200" dirty="0">
                <a:ea typeface="+mn-lt"/>
                <a:cs typeface="+mn-lt"/>
              </a:rPr>
              <a:t> data sources and </a:t>
            </a:r>
            <a:r>
              <a:rPr lang="fr-FR" sz="1200" err="1">
                <a:ea typeface="+mn-lt"/>
                <a:cs typeface="+mn-lt"/>
              </a:rPr>
              <a:t>feeding</a:t>
            </a:r>
            <a:r>
              <a:rPr lang="fr-FR" sz="1200" dirty="0">
                <a:ea typeface="+mn-lt"/>
                <a:cs typeface="+mn-lt"/>
              </a:rPr>
              <a:t> the prompt </a:t>
            </a:r>
            <a:r>
              <a:rPr lang="fr-FR" sz="1200" err="1">
                <a:ea typeface="+mn-lt"/>
                <a:cs typeface="+mn-lt"/>
              </a:rPr>
              <a:t>with</a:t>
            </a:r>
            <a:r>
              <a:rPr lang="fr-FR" sz="1200" dirty="0">
                <a:ea typeface="+mn-lt"/>
                <a:cs typeface="+mn-lt"/>
              </a:rPr>
              <a:t> </a:t>
            </a:r>
            <a:r>
              <a:rPr lang="fr-FR" sz="1200" err="1">
                <a:ea typeface="+mn-lt"/>
                <a:cs typeface="+mn-lt"/>
              </a:rPr>
              <a:t>that</a:t>
            </a:r>
            <a:r>
              <a:rPr lang="fr-FR" sz="1200" dirty="0">
                <a:ea typeface="+mn-lt"/>
                <a:cs typeface="+mn-lt"/>
              </a:rPr>
              <a:t> data, </a:t>
            </a:r>
            <a:r>
              <a:rPr lang="fr-FR" sz="1200" err="1">
                <a:ea typeface="+mn-lt"/>
                <a:cs typeface="+mn-lt"/>
              </a:rPr>
              <a:t>it</a:t>
            </a:r>
            <a:r>
              <a:rPr lang="fr-FR" sz="1200" dirty="0">
                <a:ea typeface="+mn-lt"/>
                <a:cs typeface="+mn-lt"/>
              </a:rPr>
              <a:t> </a:t>
            </a:r>
            <a:r>
              <a:rPr lang="fr-FR" sz="1200" err="1">
                <a:ea typeface="+mn-lt"/>
                <a:cs typeface="+mn-lt"/>
              </a:rPr>
              <a:t>helps</a:t>
            </a:r>
            <a:r>
              <a:rPr lang="fr-FR" sz="1200" dirty="0">
                <a:ea typeface="+mn-lt"/>
                <a:cs typeface="+mn-lt"/>
              </a:rPr>
              <a:t> </a:t>
            </a:r>
            <a:r>
              <a:rPr lang="fr-FR" sz="1200" err="1">
                <a:ea typeface="+mn-lt"/>
                <a:cs typeface="+mn-lt"/>
              </a:rPr>
              <a:t>deliver</a:t>
            </a:r>
            <a:r>
              <a:rPr lang="fr-FR" sz="1200" dirty="0">
                <a:ea typeface="+mn-lt"/>
                <a:cs typeface="+mn-lt"/>
              </a:rPr>
              <a:t> more relevant and </a:t>
            </a:r>
            <a:r>
              <a:rPr lang="fr-FR" sz="1200" err="1">
                <a:ea typeface="+mn-lt"/>
                <a:cs typeface="+mn-lt"/>
              </a:rPr>
              <a:t>accurate</a:t>
            </a:r>
            <a:r>
              <a:rPr lang="fr-FR" sz="1200" dirty="0">
                <a:ea typeface="+mn-lt"/>
                <a:cs typeface="+mn-lt"/>
              </a:rPr>
              <a:t> </a:t>
            </a:r>
            <a:r>
              <a:rPr lang="fr-FR" sz="1200" err="1">
                <a:ea typeface="+mn-lt"/>
                <a:cs typeface="+mn-lt"/>
              </a:rPr>
              <a:t>responses</a:t>
            </a:r>
            <a:r>
              <a:rPr lang="fr-FR" sz="1200" dirty="0">
                <a:ea typeface="+mn-lt"/>
                <a:cs typeface="+mn-lt"/>
              </a:rPr>
              <a:t>.</a:t>
            </a:r>
            <a:endParaRPr lang="fr-FR" sz="1200" dirty="0">
              <a:ea typeface="Calibri"/>
              <a:cs typeface="Calibri"/>
            </a:endParaRPr>
          </a:p>
          <a:p>
            <a:r>
              <a:rPr lang="fr-FR" sz="1400" b="1" u="sng" dirty="0" err="1">
                <a:ea typeface="Calibri" panose="020F0502020204030204"/>
                <a:cs typeface="Calibri" panose="020F0502020204030204"/>
              </a:rPr>
              <a:t>Foundation</a:t>
            </a:r>
            <a:r>
              <a:rPr lang="fr-FR" sz="1400" b="1" u="sng" dirty="0">
                <a:ea typeface="Calibri" panose="020F0502020204030204"/>
                <a:cs typeface="Calibri" panose="020F0502020204030204"/>
              </a:rPr>
              <a:t> </a:t>
            </a:r>
            <a:r>
              <a:rPr lang="fr-FR" sz="1400" b="1" u="sng" dirty="0" err="1">
                <a:ea typeface="Calibri" panose="020F0502020204030204"/>
                <a:cs typeface="Calibri" panose="020F0502020204030204"/>
              </a:rPr>
              <a:t>Models</a:t>
            </a:r>
            <a:r>
              <a:rPr lang="fr-FR" sz="1400" b="1" u="sng" dirty="0">
                <a:ea typeface="Calibri" panose="020F0502020204030204"/>
                <a:cs typeface="Calibri" panose="020F0502020204030204"/>
              </a:rPr>
              <a:t>:</a:t>
            </a:r>
          </a:p>
          <a:p>
            <a:pPr marL="0" indent="0">
              <a:buNone/>
            </a:pPr>
            <a:r>
              <a:rPr lang="fr-FR" sz="1200" dirty="0" err="1">
                <a:ea typeface="Calibri" panose="020F0502020204030204"/>
                <a:cs typeface="Calibri" panose="020F0502020204030204"/>
              </a:rPr>
              <a:t>Foundation</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models</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refer</a:t>
            </a:r>
            <a:r>
              <a:rPr lang="fr-FR" sz="1200" dirty="0">
                <a:ea typeface="Calibri" panose="020F0502020204030204"/>
                <a:cs typeface="Calibri" panose="020F0502020204030204"/>
              </a:rPr>
              <a:t> to the large, </a:t>
            </a:r>
            <a:r>
              <a:rPr lang="fr-FR" sz="1200" dirty="0" err="1">
                <a:ea typeface="Calibri" panose="020F0502020204030204"/>
                <a:cs typeface="Calibri" panose="020F0502020204030204"/>
              </a:rPr>
              <a:t>pre-trained</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language</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models</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that</a:t>
            </a:r>
            <a:r>
              <a:rPr lang="fr-FR" sz="1200" dirty="0">
                <a:ea typeface="Calibri" panose="020F0502020204030204"/>
                <a:cs typeface="Calibri" panose="020F0502020204030204"/>
              </a:rPr>
              <a:t> serve as the basis for </a:t>
            </a:r>
            <a:r>
              <a:rPr lang="fr-FR" sz="1200" dirty="0" err="1">
                <a:ea typeface="Calibri" panose="020F0502020204030204"/>
                <a:cs typeface="Calibri" panose="020F0502020204030204"/>
              </a:rPr>
              <a:t>various</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downstream</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natural</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language</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processing</a:t>
            </a:r>
            <a:r>
              <a:rPr lang="fr-FR" sz="1200" dirty="0">
                <a:ea typeface="Calibri" panose="020F0502020204030204"/>
                <a:cs typeface="Calibri" panose="020F0502020204030204"/>
              </a:rPr>
              <a:t> (NLP) </a:t>
            </a:r>
            <a:r>
              <a:rPr lang="fr-FR" sz="1200" dirty="0" err="1">
                <a:ea typeface="Calibri" panose="020F0502020204030204"/>
                <a:cs typeface="Calibri" panose="020F0502020204030204"/>
              </a:rPr>
              <a:t>tasks</a:t>
            </a:r>
            <a:r>
              <a:rPr lang="fr-FR" sz="1200" dirty="0">
                <a:ea typeface="Calibri" panose="020F0502020204030204"/>
                <a:cs typeface="Calibri" panose="020F0502020204030204"/>
              </a:rPr>
              <a:t>.</a:t>
            </a:r>
          </a:p>
          <a:p>
            <a:pPr marL="0" indent="0">
              <a:buNone/>
            </a:pPr>
            <a:r>
              <a:rPr lang="fr-FR" sz="1200" err="1">
                <a:ea typeface="Calibri" panose="020F0502020204030204"/>
                <a:cs typeface="Calibri" panose="020F0502020204030204"/>
              </a:rPr>
              <a:t>These</a:t>
            </a:r>
            <a:r>
              <a:rPr lang="fr-FR" sz="1200" dirty="0">
                <a:ea typeface="Calibri" panose="020F0502020204030204"/>
                <a:cs typeface="Calibri" panose="020F0502020204030204"/>
              </a:rPr>
              <a:t> </a:t>
            </a:r>
            <a:r>
              <a:rPr lang="fr-FR" sz="1200" err="1">
                <a:ea typeface="Calibri" panose="020F0502020204030204"/>
                <a:cs typeface="Calibri" panose="020F0502020204030204"/>
              </a:rPr>
              <a:t>models</a:t>
            </a:r>
            <a:r>
              <a:rPr lang="fr-FR" sz="1200" dirty="0">
                <a:ea typeface="Calibri" panose="020F0502020204030204"/>
                <a:cs typeface="Calibri" panose="020F0502020204030204"/>
              </a:rPr>
              <a:t> are </a:t>
            </a:r>
            <a:r>
              <a:rPr lang="fr-FR" sz="1200" err="1">
                <a:ea typeface="Calibri" panose="020F0502020204030204"/>
                <a:cs typeface="Calibri" panose="020F0502020204030204"/>
              </a:rPr>
              <a:t>trained</a:t>
            </a:r>
            <a:r>
              <a:rPr lang="fr-FR" sz="1200" dirty="0">
                <a:ea typeface="Calibri" panose="020F0502020204030204"/>
                <a:cs typeface="Calibri" panose="020F0502020204030204"/>
              </a:rPr>
              <a:t> on massive </a:t>
            </a:r>
            <a:r>
              <a:rPr lang="fr-FR" sz="1200" err="1">
                <a:ea typeface="Calibri" panose="020F0502020204030204"/>
                <a:cs typeface="Calibri" panose="020F0502020204030204"/>
              </a:rPr>
              <a:t>datasets</a:t>
            </a:r>
            <a:r>
              <a:rPr lang="fr-FR" sz="1200" dirty="0">
                <a:ea typeface="Calibri" panose="020F0502020204030204"/>
                <a:cs typeface="Calibri" panose="020F0502020204030204"/>
              </a:rPr>
              <a:t> and have a </a:t>
            </a:r>
            <a:r>
              <a:rPr lang="fr-FR" sz="1200" err="1">
                <a:ea typeface="Calibri" panose="020F0502020204030204"/>
                <a:cs typeface="Calibri" panose="020F0502020204030204"/>
              </a:rPr>
              <a:t>broad</a:t>
            </a:r>
            <a:r>
              <a:rPr lang="fr-FR" sz="1200" dirty="0">
                <a:ea typeface="Calibri" panose="020F0502020204030204"/>
                <a:cs typeface="Calibri" panose="020F0502020204030204"/>
              </a:rPr>
              <a:t> </a:t>
            </a:r>
            <a:r>
              <a:rPr lang="fr-FR" sz="1200" err="1">
                <a:ea typeface="Calibri" panose="020F0502020204030204"/>
                <a:cs typeface="Calibri" panose="020F0502020204030204"/>
              </a:rPr>
              <a:t>understanding</a:t>
            </a:r>
            <a:r>
              <a:rPr lang="fr-FR" sz="1200" dirty="0">
                <a:ea typeface="Calibri" panose="020F0502020204030204"/>
                <a:cs typeface="Calibri" panose="020F0502020204030204"/>
              </a:rPr>
              <a:t> of </a:t>
            </a:r>
            <a:r>
              <a:rPr lang="fr-FR" sz="1200" err="1">
                <a:ea typeface="Calibri" panose="020F0502020204030204"/>
                <a:cs typeface="Calibri" panose="020F0502020204030204"/>
              </a:rPr>
              <a:t>natural</a:t>
            </a:r>
            <a:r>
              <a:rPr lang="fr-FR" sz="1200" dirty="0">
                <a:ea typeface="Calibri" panose="020F0502020204030204"/>
                <a:cs typeface="Calibri" panose="020F0502020204030204"/>
              </a:rPr>
              <a:t> </a:t>
            </a:r>
            <a:r>
              <a:rPr lang="fr-FR" sz="1200" err="1">
                <a:ea typeface="Calibri" panose="020F0502020204030204"/>
                <a:cs typeface="Calibri" panose="020F0502020204030204"/>
              </a:rPr>
              <a:t>language</a:t>
            </a:r>
            <a:r>
              <a:rPr lang="fr-FR" sz="1200" dirty="0">
                <a:ea typeface="Calibri" panose="020F0502020204030204"/>
                <a:cs typeface="Calibri" panose="020F0502020204030204"/>
              </a:rPr>
              <a:t>. </a:t>
            </a:r>
            <a:r>
              <a:rPr lang="fr-FR" sz="1200" err="1">
                <a:ea typeface="Calibri" panose="020F0502020204030204"/>
                <a:cs typeface="Calibri" panose="020F0502020204030204"/>
              </a:rPr>
              <a:t>They</a:t>
            </a:r>
            <a:r>
              <a:rPr lang="fr-FR" sz="1200" dirty="0">
                <a:ea typeface="Calibri" panose="020F0502020204030204"/>
                <a:cs typeface="Calibri" panose="020F0502020204030204"/>
              </a:rPr>
              <a:t> are capable of </a:t>
            </a:r>
            <a:r>
              <a:rPr lang="fr-FR" sz="1200" err="1">
                <a:ea typeface="Calibri" panose="020F0502020204030204"/>
                <a:cs typeface="Calibri" panose="020F0502020204030204"/>
              </a:rPr>
              <a:t>general</a:t>
            </a:r>
            <a:r>
              <a:rPr lang="fr-FR" sz="1200" dirty="0">
                <a:ea typeface="Calibri" panose="020F0502020204030204"/>
                <a:cs typeface="Calibri" panose="020F0502020204030204"/>
              </a:rPr>
              <a:t> </a:t>
            </a:r>
            <a:r>
              <a:rPr lang="fr-FR" sz="1200" err="1">
                <a:ea typeface="Calibri" panose="020F0502020204030204"/>
                <a:cs typeface="Calibri" panose="020F0502020204030204"/>
              </a:rPr>
              <a:t>language</a:t>
            </a:r>
            <a:r>
              <a:rPr lang="fr-FR" sz="1200" dirty="0">
                <a:ea typeface="Calibri" panose="020F0502020204030204"/>
                <a:cs typeface="Calibri" panose="020F0502020204030204"/>
              </a:rPr>
              <a:t> </a:t>
            </a:r>
            <a:r>
              <a:rPr lang="fr-FR" sz="1200" err="1">
                <a:ea typeface="Calibri" panose="020F0502020204030204"/>
                <a:cs typeface="Calibri" panose="020F0502020204030204"/>
              </a:rPr>
              <a:t>understanding</a:t>
            </a:r>
            <a:r>
              <a:rPr lang="fr-FR" sz="1200" dirty="0">
                <a:ea typeface="Calibri" panose="020F0502020204030204"/>
                <a:cs typeface="Calibri" panose="020F0502020204030204"/>
              </a:rPr>
              <a:t> and can </a:t>
            </a:r>
            <a:r>
              <a:rPr lang="fr-FR" sz="1200" err="1">
                <a:ea typeface="Calibri" panose="020F0502020204030204"/>
                <a:cs typeface="Calibri" panose="020F0502020204030204"/>
              </a:rPr>
              <a:t>be</a:t>
            </a:r>
            <a:r>
              <a:rPr lang="fr-FR" sz="1200" dirty="0">
                <a:ea typeface="Calibri" panose="020F0502020204030204"/>
                <a:cs typeface="Calibri" panose="020F0502020204030204"/>
              </a:rPr>
              <a:t> fine-</a:t>
            </a:r>
            <a:r>
              <a:rPr lang="fr-FR" sz="1200" err="1">
                <a:ea typeface="Calibri" panose="020F0502020204030204"/>
                <a:cs typeface="Calibri" panose="020F0502020204030204"/>
              </a:rPr>
              <a:t>tuned</a:t>
            </a:r>
            <a:r>
              <a:rPr lang="fr-FR" sz="1200" dirty="0">
                <a:ea typeface="Calibri" panose="020F0502020204030204"/>
                <a:cs typeface="Calibri" panose="020F0502020204030204"/>
              </a:rPr>
              <a:t> for </a:t>
            </a:r>
            <a:r>
              <a:rPr lang="fr-FR" sz="1200" err="1">
                <a:ea typeface="Calibri" panose="020F0502020204030204"/>
                <a:cs typeface="Calibri" panose="020F0502020204030204"/>
              </a:rPr>
              <a:t>specific</a:t>
            </a:r>
            <a:r>
              <a:rPr lang="fr-FR" sz="1200" dirty="0">
                <a:ea typeface="Calibri" panose="020F0502020204030204"/>
                <a:cs typeface="Calibri" panose="020F0502020204030204"/>
              </a:rPr>
              <a:t> </a:t>
            </a:r>
            <a:r>
              <a:rPr lang="fr-FR" sz="1200" err="1">
                <a:ea typeface="Calibri" panose="020F0502020204030204"/>
                <a:cs typeface="Calibri" panose="020F0502020204030204"/>
              </a:rPr>
              <a:t>tasks</a:t>
            </a:r>
            <a:r>
              <a:rPr lang="fr-FR" sz="1200" dirty="0">
                <a:ea typeface="Calibri" panose="020F0502020204030204"/>
                <a:cs typeface="Calibri" panose="020F0502020204030204"/>
              </a:rPr>
              <a:t>.</a:t>
            </a:r>
          </a:p>
          <a:p>
            <a:r>
              <a:rPr lang="fr-FR" sz="1400" b="1" u="sng" dirty="0">
                <a:ea typeface="Calibri" panose="020F0502020204030204"/>
                <a:cs typeface="Calibri" panose="020F0502020204030204"/>
              </a:rPr>
              <a:t>Amazon </a:t>
            </a:r>
            <a:r>
              <a:rPr lang="fr-FR" sz="1400" b="1" u="sng" dirty="0" err="1">
                <a:ea typeface="Calibri" panose="020F0502020204030204"/>
                <a:cs typeface="Calibri" panose="020F0502020204030204"/>
              </a:rPr>
              <a:t>Kendra</a:t>
            </a:r>
            <a:r>
              <a:rPr lang="fr-FR" sz="1400" b="1" u="sng" dirty="0">
                <a:ea typeface="Calibri" panose="020F0502020204030204"/>
                <a:cs typeface="Calibri" panose="020F0502020204030204"/>
              </a:rPr>
              <a:t> :</a:t>
            </a:r>
          </a:p>
          <a:p>
            <a:pPr marL="0" indent="0">
              <a:buNone/>
            </a:pPr>
            <a:r>
              <a:rPr lang="fr-FR" sz="1200" dirty="0">
                <a:ea typeface="Calibri" panose="020F0502020204030204"/>
                <a:cs typeface="Calibri" panose="020F0502020204030204"/>
              </a:rPr>
              <a:t>As per the AWS </a:t>
            </a:r>
            <a:r>
              <a:rPr lang="fr-FR" sz="1200" err="1">
                <a:ea typeface="Calibri" panose="020F0502020204030204"/>
                <a:cs typeface="Calibri" panose="020F0502020204030204"/>
              </a:rPr>
              <a:t>website</a:t>
            </a:r>
            <a:r>
              <a:rPr lang="fr-FR" sz="1200" dirty="0">
                <a:ea typeface="Calibri" panose="020F0502020204030204"/>
                <a:cs typeface="Calibri" panose="020F0502020204030204"/>
              </a:rPr>
              <a:t>: “Amazon </a:t>
            </a:r>
            <a:r>
              <a:rPr lang="fr-FR" sz="1200" err="1">
                <a:ea typeface="Calibri" panose="020F0502020204030204"/>
                <a:cs typeface="Calibri" panose="020F0502020204030204"/>
              </a:rPr>
              <a:t>Kendra</a:t>
            </a:r>
            <a:r>
              <a:rPr lang="fr-FR" sz="1200" dirty="0">
                <a:ea typeface="Calibri" panose="020F0502020204030204"/>
                <a:cs typeface="Calibri" panose="020F0502020204030204"/>
              </a:rPr>
              <a:t> </a:t>
            </a:r>
            <a:r>
              <a:rPr lang="fr-FR" sz="1200" err="1">
                <a:ea typeface="Calibri" panose="020F0502020204030204"/>
                <a:cs typeface="Calibri" panose="020F0502020204030204"/>
              </a:rPr>
              <a:t>is</a:t>
            </a:r>
            <a:r>
              <a:rPr lang="fr-FR" sz="1200" dirty="0">
                <a:ea typeface="Calibri" panose="020F0502020204030204"/>
                <a:cs typeface="Calibri" panose="020F0502020204030204"/>
              </a:rPr>
              <a:t> an intelligent </a:t>
            </a:r>
            <a:r>
              <a:rPr lang="fr-FR" sz="1200" err="1">
                <a:ea typeface="Calibri" panose="020F0502020204030204"/>
                <a:cs typeface="Calibri" panose="020F0502020204030204"/>
              </a:rPr>
              <a:t>enterprise</a:t>
            </a:r>
            <a:r>
              <a:rPr lang="fr-FR" sz="1200" dirty="0">
                <a:ea typeface="Calibri" panose="020F0502020204030204"/>
                <a:cs typeface="Calibri" panose="020F0502020204030204"/>
              </a:rPr>
              <a:t> </a:t>
            </a:r>
            <a:r>
              <a:rPr lang="fr-FR" sz="1200" err="1">
                <a:ea typeface="Calibri" panose="020F0502020204030204"/>
                <a:cs typeface="Calibri" panose="020F0502020204030204"/>
              </a:rPr>
              <a:t>search</a:t>
            </a:r>
            <a:r>
              <a:rPr lang="fr-FR" sz="1200" dirty="0">
                <a:ea typeface="Calibri" panose="020F0502020204030204"/>
                <a:cs typeface="Calibri" panose="020F0502020204030204"/>
              </a:rPr>
              <a:t> service </a:t>
            </a:r>
            <a:r>
              <a:rPr lang="fr-FR" sz="1200" err="1">
                <a:ea typeface="Calibri" panose="020F0502020204030204"/>
                <a:cs typeface="Calibri" panose="020F0502020204030204"/>
              </a:rPr>
              <a:t>that</a:t>
            </a:r>
            <a:r>
              <a:rPr lang="fr-FR" sz="1200" dirty="0">
                <a:ea typeface="Calibri" panose="020F0502020204030204"/>
                <a:cs typeface="Calibri" panose="020F0502020204030204"/>
              </a:rPr>
              <a:t> </a:t>
            </a:r>
            <a:r>
              <a:rPr lang="fr-FR" sz="1200" err="1">
                <a:ea typeface="Calibri" panose="020F0502020204030204"/>
                <a:cs typeface="Calibri" panose="020F0502020204030204"/>
              </a:rPr>
              <a:t>helps</a:t>
            </a:r>
            <a:r>
              <a:rPr lang="fr-FR" sz="1200" dirty="0">
                <a:ea typeface="Calibri" panose="020F0502020204030204"/>
                <a:cs typeface="Calibri" panose="020F0502020204030204"/>
              </a:rPr>
              <a:t> </a:t>
            </a:r>
            <a:r>
              <a:rPr lang="fr-FR" sz="1200" err="1">
                <a:ea typeface="Calibri" panose="020F0502020204030204"/>
                <a:cs typeface="Calibri" panose="020F0502020204030204"/>
              </a:rPr>
              <a:t>you</a:t>
            </a:r>
            <a:r>
              <a:rPr lang="fr-FR" sz="1200" dirty="0">
                <a:ea typeface="Calibri" panose="020F0502020204030204"/>
                <a:cs typeface="Calibri" panose="020F0502020204030204"/>
              </a:rPr>
              <a:t> </a:t>
            </a:r>
            <a:r>
              <a:rPr lang="fr-FR" sz="1200" err="1">
                <a:ea typeface="Calibri" panose="020F0502020204030204"/>
                <a:cs typeface="Calibri" panose="020F0502020204030204"/>
              </a:rPr>
              <a:t>search</a:t>
            </a:r>
            <a:r>
              <a:rPr lang="fr-FR" sz="1200" dirty="0">
                <a:ea typeface="Calibri" panose="020F0502020204030204"/>
                <a:cs typeface="Calibri" panose="020F0502020204030204"/>
              </a:rPr>
              <a:t> </a:t>
            </a:r>
            <a:r>
              <a:rPr lang="fr-FR" sz="1200" err="1">
                <a:ea typeface="Calibri" panose="020F0502020204030204"/>
                <a:cs typeface="Calibri" panose="020F0502020204030204"/>
              </a:rPr>
              <a:t>across</a:t>
            </a:r>
            <a:r>
              <a:rPr lang="fr-FR" sz="1200" dirty="0">
                <a:ea typeface="Calibri" panose="020F0502020204030204"/>
                <a:cs typeface="Calibri" panose="020F0502020204030204"/>
              </a:rPr>
              <a:t> </a:t>
            </a:r>
            <a:r>
              <a:rPr lang="fr-FR" sz="1200" err="1">
                <a:ea typeface="Calibri" panose="020F0502020204030204"/>
                <a:cs typeface="Calibri" panose="020F0502020204030204"/>
              </a:rPr>
              <a:t>different</a:t>
            </a:r>
            <a:r>
              <a:rPr lang="fr-FR" sz="1200" dirty="0">
                <a:ea typeface="Calibri" panose="020F0502020204030204"/>
                <a:cs typeface="Calibri" panose="020F0502020204030204"/>
              </a:rPr>
              <a:t> content repositories </a:t>
            </a:r>
            <a:r>
              <a:rPr lang="fr-FR" sz="1200" err="1">
                <a:ea typeface="Calibri" panose="020F0502020204030204"/>
                <a:cs typeface="Calibri" panose="020F0502020204030204"/>
              </a:rPr>
              <a:t>with</a:t>
            </a:r>
            <a:r>
              <a:rPr lang="fr-FR" sz="1200" dirty="0">
                <a:ea typeface="Calibri" panose="020F0502020204030204"/>
                <a:cs typeface="Calibri" panose="020F0502020204030204"/>
              </a:rPr>
              <a:t> </a:t>
            </a:r>
            <a:r>
              <a:rPr lang="fr-FR" sz="1200" err="1">
                <a:ea typeface="Calibri" panose="020F0502020204030204"/>
                <a:cs typeface="Calibri" panose="020F0502020204030204"/>
              </a:rPr>
              <a:t>built-in</a:t>
            </a:r>
            <a:r>
              <a:rPr lang="fr-FR" sz="1200" dirty="0">
                <a:ea typeface="Calibri" panose="020F0502020204030204"/>
                <a:cs typeface="Calibri" panose="020F0502020204030204"/>
              </a:rPr>
              <a:t> </a:t>
            </a:r>
            <a:r>
              <a:rPr lang="fr-FR" sz="1200" err="1">
                <a:ea typeface="Calibri" panose="020F0502020204030204"/>
                <a:cs typeface="Calibri" panose="020F0502020204030204"/>
              </a:rPr>
              <a:t>connectors</a:t>
            </a:r>
            <a:r>
              <a:rPr lang="fr-FR" sz="1200" dirty="0">
                <a:ea typeface="Calibri" panose="020F0502020204030204"/>
                <a:cs typeface="Calibri" panose="020F0502020204030204"/>
              </a:rPr>
              <a:t>”.</a:t>
            </a:r>
          </a:p>
          <a:p>
            <a:pPr marL="0" indent="0">
              <a:buNone/>
            </a:pPr>
            <a:r>
              <a:rPr lang="fr-FR" sz="1200" dirty="0">
                <a:ea typeface="Calibri" panose="020F0502020204030204"/>
                <a:cs typeface="Calibri" panose="020F0502020204030204"/>
              </a:rPr>
              <a:t>It </a:t>
            </a:r>
            <a:r>
              <a:rPr lang="fr-FR" sz="1200" err="1">
                <a:ea typeface="Calibri" panose="020F0502020204030204"/>
                <a:cs typeface="Calibri" panose="020F0502020204030204"/>
              </a:rPr>
              <a:t>connects</a:t>
            </a:r>
            <a:r>
              <a:rPr lang="fr-FR" sz="1200" dirty="0">
                <a:ea typeface="Calibri" panose="020F0502020204030204"/>
                <a:cs typeface="Calibri" panose="020F0502020204030204"/>
              </a:rPr>
              <a:t> multiple data repositories to an index, </a:t>
            </a:r>
            <a:r>
              <a:rPr lang="fr-FR" sz="1200" err="1">
                <a:ea typeface="Calibri" panose="020F0502020204030204"/>
                <a:cs typeface="Calibri" panose="020F0502020204030204"/>
              </a:rPr>
              <a:t>ingesting</a:t>
            </a:r>
            <a:r>
              <a:rPr lang="fr-FR" sz="1200" dirty="0">
                <a:ea typeface="Calibri" panose="020F0502020204030204"/>
                <a:cs typeface="Calibri" panose="020F0502020204030204"/>
              </a:rPr>
              <a:t> and </a:t>
            </a:r>
            <a:r>
              <a:rPr lang="fr-FR" sz="1200" err="1">
                <a:ea typeface="Calibri" panose="020F0502020204030204"/>
                <a:cs typeface="Calibri" panose="020F0502020204030204"/>
              </a:rPr>
              <a:t>crawling</a:t>
            </a:r>
            <a:r>
              <a:rPr lang="fr-FR" sz="1200" dirty="0">
                <a:ea typeface="Calibri" panose="020F0502020204030204"/>
                <a:cs typeface="Calibri" panose="020F0502020204030204"/>
              </a:rPr>
              <a:t> documents and </a:t>
            </a:r>
            <a:r>
              <a:rPr lang="fr-FR" sz="1200" err="1">
                <a:ea typeface="Calibri" panose="020F0502020204030204"/>
                <a:cs typeface="Calibri" panose="020F0502020204030204"/>
              </a:rPr>
              <a:t>websites</a:t>
            </a:r>
            <a:r>
              <a:rPr lang="fr-FR" sz="1200" dirty="0">
                <a:ea typeface="Calibri" panose="020F0502020204030204"/>
                <a:cs typeface="Calibri" panose="020F0502020204030204"/>
              </a:rPr>
              <a:t> </a:t>
            </a:r>
            <a:r>
              <a:rPr lang="fr-FR" sz="1200" err="1">
                <a:ea typeface="Calibri" panose="020F0502020204030204"/>
                <a:cs typeface="Calibri" panose="020F0502020204030204"/>
              </a:rPr>
              <a:t>into</a:t>
            </a:r>
            <a:r>
              <a:rPr lang="fr-FR" sz="1200" dirty="0">
                <a:ea typeface="Calibri" panose="020F0502020204030204"/>
                <a:cs typeface="Calibri" panose="020F0502020204030204"/>
              </a:rPr>
              <a:t> </a:t>
            </a:r>
            <a:r>
              <a:rPr lang="fr-FR" sz="1200" err="1">
                <a:ea typeface="Calibri" panose="020F0502020204030204"/>
                <a:cs typeface="Calibri" panose="020F0502020204030204"/>
              </a:rPr>
              <a:t>it</a:t>
            </a:r>
            <a:r>
              <a:rPr lang="fr-FR" sz="1200" dirty="0">
                <a:ea typeface="Calibri" panose="020F0502020204030204"/>
                <a:cs typeface="Calibri" panose="020F0502020204030204"/>
              </a:rPr>
              <a:t>. This leads to a more </a:t>
            </a:r>
            <a:r>
              <a:rPr lang="fr-FR" sz="1200" err="1">
                <a:ea typeface="Calibri" panose="020F0502020204030204"/>
                <a:cs typeface="Calibri" panose="020F0502020204030204"/>
              </a:rPr>
              <a:t>robust</a:t>
            </a:r>
            <a:r>
              <a:rPr lang="fr-FR" sz="1200" dirty="0">
                <a:ea typeface="Calibri" panose="020F0502020204030204"/>
                <a:cs typeface="Calibri" panose="020F0502020204030204"/>
              </a:rPr>
              <a:t> </a:t>
            </a:r>
            <a:r>
              <a:rPr lang="fr-FR" sz="1200" err="1">
                <a:ea typeface="Calibri" panose="020F0502020204030204"/>
                <a:cs typeface="Calibri" panose="020F0502020204030204"/>
              </a:rPr>
              <a:t>search</a:t>
            </a:r>
            <a:r>
              <a:rPr lang="fr-FR" sz="1200" dirty="0">
                <a:ea typeface="Calibri" panose="020F0502020204030204"/>
                <a:cs typeface="Calibri" panose="020F0502020204030204"/>
              </a:rPr>
              <a:t> </a:t>
            </a:r>
            <a:r>
              <a:rPr lang="fr-FR" sz="1200" err="1">
                <a:ea typeface="Calibri" panose="020F0502020204030204"/>
                <a:cs typeface="Calibri" panose="020F0502020204030204"/>
              </a:rPr>
              <a:t>experience</a:t>
            </a:r>
            <a:r>
              <a:rPr lang="fr-FR" sz="1200" dirty="0">
                <a:ea typeface="Calibri"/>
                <a:cs typeface="Calibri"/>
              </a:rPr>
              <a:t>.</a:t>
            </a:r>
          </a:p>
          <a:p>
            <a:r>
              <a:rPr lang="fr-FR" sz="1400" b="1" u="sng" dirty="0">
                <a:ea typeface="Calibri" panose="020F0502020204030204"/>
                <a:cs typeface="Calibri" panose="020F0502020204030204"/>
              </a:rPr>
              <a:t>Amazon </a:t>
            </a:r>
            <a:r>
              <a:rPr lang="fr-FR" sz="1400" b="1" u="sng" dirty="0" err="1">
                <a:ea typeface="Calibri" panose="020F0502020204030204"/>
                <a:cs typeface="Calibri" panose="020F0502020204030204"/>
              </a:rPr>
              <a:t>Bedrock</a:t>
            </a:r>
            <a:r>
              <a:rPr lang="fr-FR" sz="1400" b="1" u="sng" dirty="0">
                <a:ea typeface="Calibri" panose="020F0502020204030204"/>
                <a:cs typeface="Calibri" panose="020F0502020204030204"/>
              </a:rPr>
              <a:t> :</a:t>
            </a:r>
          </a:p>
          <a:p>
            <a:pPr marL="0" indent="0">
              <a:buNone/>
            </a:pPr>
            <a:r>
              <a:rPr lang="fr-FR" sz="1200" dirty="0">
                <a:ea typeface="Calibri" panose="020F0502020204030204"/>
                <a:cs typeface="Calibri" panose="020F0502020204030204"/>
              </a:rPr>
              <a:t>Amazon </a:t>
            </a:r>
            <a:r>
              <a:rPr lang="fr-FR" sz="1200" dirty="0" err="1">
                <a:ea typeface="Calibri" panose="020F0502020204030204"/>
                <a:cs typeface="Calibri" panose="020F0502020204030204"/>
              </a:rPr>
              <a:t>Bedrock</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is</a:t>
            </a:r>
            <a:r>
              <a:rPr lang="fr-FR" sz="1200" dirty="0">
                <a:ea typeface="Calibri" panose="020F0502020204030204"/>
                <a:cs typeface="Calibri" panose="020F0502020204030204"/>
              </a:rPr>
              <a:t> a </a:t>
            </a:r>
            <a:r>
              <a:rPr lang="fr-FR" sz="1200" dirty="0" err="1">
                <a:ea typeface="Calibri" panose="020F0502020204030204"/>
                <a:cs typeface="Calibri" panose="020F0502020204030204"/>
              </a:rPr>
              <a:t>serverless</a:t>
            </a:r>
            <a:r>
              <a:rPr lang="fr-FR" sz="1200" dirty="0">
                <a:ea typeface="Calibri" panose="020F0502020204030204"/>
                <a:cs typeface="Calibri" panose="020F0502020204030204"/>
              </a:rPr>
              <a:t> service </a:t>
            </a:r>
            <a:r>
              <a:rPr lang="fr-FR" sz="1200" dirty="0" err="1">
                <a:ea typeface="Calibri" panose="020F0502020204030204"/>
                <a:cs typeface="Calibri" panose="020F0502020204030204"/>
              </a:rPr>
              <a:t>that</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makes</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it</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easy</a:t>
            </a:r>
            <a:r>
              <a:rPr lang="fr-FR" sz="1200" dirty="0">
                <a:ea typeface="Calibri" panose="020F0502020204030204"/>
                <a:cs typeface="Calibri" panose="020F0502020204030204"/>
              </a:rPr>
              <a:t> to </a:t>
            </a:r>
            <a:r>
              <a:rPr lang="fr-FR" sz="1200" dirty="0" err="1">
                <a:ea typeface="Calibri" panose="020F0502020204030204"/>
                <a:cs typeface="Calibri" panose="020F0502020204030204"/>
              </a:rPr>
              <a:t>build</a:t>
            </a:r>
            <a:r>
              <a:rPr lang="fr-FR" sz="1200" dirty="0">
                <a:ea typeface="Calibri" panose="020F0502020204030204"/>
                <a:cs typeface="Calibri" panose="020F0502020204030204"/>
              </a:rPr>
              <a:t> and </a:t>
            </a:r>
            <a:r>
              <a:rPr lang="fr-FR" sz="1200" dirty="0" err="1">
                <a:ea typeface="Calibri" panose="020F0502020204030204"/>
                <a:cs typeface="Calibri" panose="020F0502020204030204"/>
              </a:rPr>
              <a:t>scale</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generative</a:t>
            </a:r>
            <a:r>
              <a:rPr lang="fr-FR" sz="1200" dirty="0">
                <a:ea typeface="Calibri" panose="020F0502020204030204"/>
                <a:cs typeface="Calibri" panose="020F0502020204030204"/>
              </a:rPr>
              <a:t> AI applications </a:t>
            </a:r>
            <a:r>
              <a:rPr lang="fr-FR" sz="1200" dirty="0" err="1">
                <a:ea typeface="Calibri" panose="020F0502020204030204"/>
                <a:cs typeface="Calibri" panose="020F0502020204030204"/>
              </a:rPr>
              <a:t>using</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foundation</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models</a:t>
            </a:r>
            <a:r>
              <a:rPr lang="fr-FR" sz="1200" dirty="0">
                <a:ea typeface="Calibri" panose="020F0502020204030204"/>
                <a:cs typeface="Calibri" panose="020F0502020204030204"/>
              </a:rPr>
              <a:t> via a single API.</a:t>
            </a:r>
          </a:p>
          <a:p>
            <a:pPr marL="0" indent="0">
              <a:buNone/>
            </a:pPr>
            <a:r>
              <a:rPr lang="fr-FR" sz="1200" err="1">
                <a:ea typeface="Calibri" panose="020F0502020204030204"/>
                <a:cs typeface="Calibri" panose="020F0502020204030204"/>
              </a:rPr>
              <a:t>These</a:t>
            </a:r>
            <a:r>
              <a:rPr lang="fr-FR" sz="1200" dirty="0">
                <a:ea typeface="Calibri" panose="020F0502020204030204"/>
                <a:cs typeface="Calibri" panose="020F0502020204030204"/>
              </a:rPr>
              <a:t> </a:t>
            </a:r>
            <a:r>
              <a:rPr lang="fr-FR" sz="1200" err="1">
                <a:ea typeface="Calibri" panose="020F0502020204030204"/>
                <a:cs typeface="Calibri" panose="020F0502020204030204"/>
              </a:rPr>
              <a:t>FMs</a:t>
            </a:r>
            <a:r>
              <a:rPr lang="fr-FR" sz="1200" dirty="0">
                <a:ea typeface="Calibri" panose="020F0502020204030204"/>
                <a:cs typeface="Calibri" panose="020F0502020204030204"/>
              </a:rPr>
              <a:t> are </a:t>
            </a:r>
            <a:r>
              <a:rPr lang="fr-FR" sz="1200" err="1">
                <a:ea typeface="Calibri" panose="020F0502020204030204"/>
                <a:cs typeface="Calibri" panose="020F0502020204030204"/>
              </a:rPr>
              <a:t>from</a:t>
            </a:r>
            <a:r>
              <a:rPr lang="fr-FR" sz="1200" dirty="0">
                <a:ea typeface="Calibri" panose="020F0502020204030204"/>
                <a:cs typeface="Calibri" panose="020F0502020204030204"/>
              </a:rPr>
              <a:t> </a:t>
            </a:r>
            <a:r>
              <a:rPr lang="fr-FR" sz="1200" err="1">
                <a:ea typeface="Calibri" panose="020F0502020204030204"/>
                <a:cs typeface="Calibri" panose="020F0502020204030204"/>
              </a:rPr>
              <a:t>leading</a:t>
            </a:r>
            <a:r>
              <a:rPr lang="fr-FR" sz="1200" dirty="0">
                <a:ea typeface="Calibri" panose="020F0502020204030204"/>
                <a:cs typeface="Calibri" panose="020F0502020204030204"/>
              </a:rPr>
              <a:t> AI </a:t>
            </a:r>
            <a:r>
              <a:rPr lang="fr-FR" sz="1200" err="1">
                <a:ea typeface="Calibri" panose="020F0502020204030204"/>
                <a:cs typeface="Calibri" panose="020F0502020204030204"/>
              </a:rPr>
              <a:t>companies</a:t>
            </a:r>
            <a:r>
              <a:rPr lang="fr-FR" sz="1200" dirty="0">
                <a:ea typeface="Calibri" panose="020F0502020204030204"/>
                <a:cs typeface="Calibri" panose="020F0502020204030204"/>
              </a:rPr>
              <a:t> like </a:t>
            </a:r>
            <a:r>
              <a:rPr lang="fr-FR" sz="1200" err="1">
                <a:ea typeface="Calibri" panose="020F0502020204030204"/>
                <a:cs typeface="Calibri" panose="020F0502020204030204"/>
              </a:rPr>
              <a:t>Anthropic</a:t>
            </a:r>
            <a:r>
              <a:rPr lang="fr-FR" sz="1200" dirty="0">
                <a:ea typeface="Calibri" panose="020F0502020204030204"/>
                <a:cs typeface="Calibri" panose="020F0502020204030204"/>
              </a:rPr>
              <a:t>(Claude Model), AI21 </a:t>
            </a:r>
            <a:r>
              <a:rPr lang="fr-FR" sz="1200" err="1">
                <a:ea typeface="Calibri" panose="020F0502020204030204"/>
                <a:cs typeface="Calibri" panose="020F0502020204030204"/>
              </a:rPr>
              <a:t>Labs</a:t>
            </a:r>
            <a:r>
              <a:rPr lang="fr-FR" sz="1200" dirty="0">
                <a:ea typeface="Calibri" panose="020F0502020204030204"/>
                <a:cs typeface="Calibri" panose="020F0502020204030204"/>
              </a:rPr>
              <a:t> (</a:t>
            </a:r>
            <a:r>
              <a:rPr lang="fr-FR" sz="1200" err="1">
                <a:ea typeface="Calibri" panose="020F0502020204030204"/>
                <a:cs typeface="Calibri" panose="020F0502020204030204"/>
              </a:rPr>
              <a:t>Jurassic</a:t>
            </a:r>
            <a:r>
              <a:rPr lang="fr-FR" sz="1200" dirty="0">
                <a:ea typeface="Calibri" panose="020F0502020204030204"/>
                <a:cs typeface="Calibri" panose="020F0502020204030204"/>
              </a:rPr>
              <a:t> Model), </a:t>
            </a:r>
            <a:r>
              <a:rPr lang="fr-FR" sz="1200" err="1">
                <a:ea typeface="Calibri" panose="020F0502020204030204"/>
                <a:cs typeface="Calibri" panose="020F0502020204030204"/>
              </a:rPr>
              <a:t>Cohere</a:t>
            </a:r>
            <a:r>
              <a:rPr lang="fr-FR" sz="1200" dirty="0">
                <a:ea typeface="Calibri" panose="020F0502020204030204"/>
                <a:cs typeface="Calibri" panose="020F0502020204030204"/>
              </a:rPr>
              <a:t>(Command and </a:t>
            </a:r>
            <a:r>
              <a:rPr lang="fr-FR" sz="1200" err="1">
                <a:ea typeface="Calibri" panose="020F0502020204030204"/>
                <a:cs typeface="Calibri" panose="020F0502020204030204"/>
              </a:rPr>
              <a:t>Embed</a:t>
            </a:r>
            <a:r>
              <a:rPr lang="fr-FR" sz="1200" dirty="0">
                <a:ea typeface="Calibri" panose="020F0502020204030204"/>
                <a:cs typeface="Calibri" panose="020F0502020204030204"/>
              </a:rPr>
              <a:t> Model), Meta (</a:t>
            </a:r>
            <a:r>
              <a:rPr lang="fr-FR" sz="1200" err="1">
                <a:ea typeface="Calibri" panose="020F0502020204030204"/>
                <a:cs typeface="Calibri" panose="020F0502020204030204"/>
              </a:rPr>
              <a:t>Llama</a:t>
            </a:r>
            <a:r>
              <a:rPr lang="fr-FR" sz="1200" dirty="0">
                <a:ea typeface="Calibri" panose="020F0502020204030204"/>
                <a:cs typeface="Calibri" panose="020F0502020204030204"/>
              </a:rPr>
              <a:t> 2 Model), </a:t>
            </a:r>
            <a:r>
              <a:rPr lang="fr-FR" sz="1200" err="1">
                <a:ea typeface="Calibri" panose="020F0502020204030204"/>
                <a:cs typeface="Calibri" panose="020F0502020204030204"/>
              </a:rPr>
              <a:t>Stability</a:t>
            </a:r>
            <a:r>
              <a:rPr lang="fr-FR" sz="1200" dirty="0">
                <a:ea typeface="Calibri" panose="020F0502020204030204"/>
                <a:cs typeface="Calibri" panose="020F0502020204030204"/>
              </a:rPr>
              <a:t> AI(Stable Diffusion XL Model), and Amazon(Titan Model).</a:t>
            </a:r>
          </a:p>
          <a:p>
            <a:pPr marL="0" indent="0">
              <a:buNone/>
            </a:pPr>
            <a:r>
              <a:rPr lang="fr-FR" sz="1200" dirty="0">
                <a:ea typeface="Calibri" panose="020F0502020204030204"/>
                <a:cs typeface="Calibri" panose="020F0502020204030204"/>
              </a:rPr>
              <a:t>It supports the </a:t>
            </a:r>
            <a:r>
              <a:rPr lang="fr-FR" sz="1200" dirty="0" err="1">
                <a:ea typeface="Calibri" panose="020F0502020204030204"/>
                <a:cs typeface="Calibri" panose="020F0502020204030204"/>
              </a:rPr>
              <a:t>customization</a:t>
            </a:r>
            <a:r>
              <a:rPr lang="fr-FR" sz="1200" dirty="0">
                <a:ea typeface="Calibri" panose="020F0502020204030204"/>
                <a:cs typeface="Calibri" panose="020F0502020204030204"/>
              </a:rPr>
              <a:t> of </a:t>
            </a:r>
            <a:r>
              <a:rPr lang="fr-FR" sz="1200" dirty="0" err="1">
                <a:ea typeface="Calibri" panose="020F0502020204030204"/>
                <a:cs typeface="Calibri" panose="020F0502020204030204"/>
              </a:rPr>
              <a:t>models</a:t>
            </a:r>
            <a:r>
              <a:rPr lang="fr-FR" sz="1200" dirty="0">
                <a:ea typeface="Calibri" panose="020F0502020204030204"/>
                <a:cs typeface="Calibri" panose="020F0502020204030204"/>
              </a:rPr>
              <a:t> to suit </a:t>
            </a:r>
            <a:r>
              <a:rPr lang="fr-FR" sz="1200" dirty="0" err="1">
                <a:ea typeface="Calibri" panose="020F0502020204030204"/>
                <a:cs typeface="Calibri" panose="020F0502020204030204"/>
              </a:rPr>
              <a:t>personal</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requirements</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using</a:t>
            </a:r>
            <a:r>
              <a:rPr lang="fr-FR" sz="1200" dirty="0">
                <a:ea typeface="Calibri" panose="020F0502020204030204"/>
                <a:cs typeface="Calibri" panose="020F0502020204030204"/>
              </a:rPr>
              <a:t> fine-tuning. </a:t>
            </a:r>
            <a:r>
              <a:rPr lang="fr-FR" sz="1200" dirty="0" err="1">
                <a:ea typeface="Calibri" panose="020F0502020204030204"/>
                <a:cs typeface="Calibri" panose="020F0502020204030204"/>
              </a:rPr>
              <a:t>Also</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it</a:t>
            </a:r>
            <a:r>
              <a:rPr lang="fr-FR" sz="1200" dirty="0">
                <a:ea typeface="Calibri" panose="020F0502020204030204"/>
                <a:cs typeface="Calibri" panose="020F0502020204030204"/>
              </a:rPr>
              <a:t> supports RAG </a:t>
            </a:r>
            <a:r>
              <a:rPr lang="fr-FR" sz="1200" dirty="0" err="1">
                <a:ea typeface="Calibri" panose="020F0502020204030204"/>
                <a:cs typeface="Calibri" panose="020F0502020204030204"/>
              </a:rPr>
              <a:t>through</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its</a:t>
            </a:r>
            <a:r>
              <a:rPr lang="fr-FR" sz="1200" dirty="0">
                <a:ea typeface="Calibri" panose="020F0502020204030204"/>
                <a:cs typeface="Calibri" panose="020F0502020204030204"/>
              </a:rPr>
              <a:t> </a:t>
            </a:r>
            <a:r>
              <a:rPr lang="fr-FR" sz="1200" dirty="0" err="1">
                <a:ea typeface="Calibri" panose="020F0502020204030204"/>
                <a:cs typeface="Calibri" panose="020F0502020204030204"/>
              </a:rPr>
              <a:t>Knowledge</a:t>
            </a:r>
            <a:r>
              <a:rPr lang="fr-FR" sz="1200" dirty="0">
                <a:ea typeface="Calibri" panose="020F0502020204030204"/>
                <a:cs typeface="Calibri" panose="020F0502020204030204"/>
              </a:rPr>
              <a:t> Base(KB) </a:t>
            </a:r>
            <a:r>
              <a:rPr lang="fr-FR" sz="1200" dirty="0" err="1">
                <a:ea typeface="Calibri" panose="020F0502020204030204"/>
                <a:cs typeface="Calibri" panose="020F0502020204030204"/>
              </a:rPr>
              <a:t>feature</a:t>
            </a:r>
            <a:r>
              <a:rPr lang="fr-FR" sz="1200" dirty="0">
                <a:ea typeface="Calibri" panose="020F0502020204030204"/>
                <a:cs typeface="Calibri" panose="020F0502020204030204"/>
              </a:rPr>
              <a:t>. </a:t>
            </a:r>
          </a:p>
          <a:p>
            <a:pPr marL="171450" indent="-171450"/>
            <a:r>
              <a:rPr lang="fr-FR" sz="1400" b="1" u="sng">
                <a:ea typeface="Calibri" panose="020F0502020204030204"/>
                <a:cs typeface="Calibri" panose="020F0502020204030204"/>
              </a:rPr>
              <a:t>Claude  2 :</a:t>
            </a:r>
            <a:r>
              <a:rPr lang="fr-FR" sz="1400" b="1" dirty="0">
                <a:ea typeface="+mn-lt"/>
                <a:cs typeface="+mn-lt"/>
              </a:rPr>
              <a:t> </a:t>
            </a:r>
          </a:p>
          <a:p>
            <a:pPr marL="0" indent="0">
              <a:buNone/>
            </a:pPr>
            <a:r>
              <a:rPr lang="fr-FR" sz="1200">
                <a:ea typeface="+mn-lt"/>
                <a:cs typeface="+mn-lt"/>
              </a:rPr>
              <a:t>Claude 2 </a:t>
            </a:r>
            <a:r>
              <a:rPr lang="fr-FR" sz="1200" err="1">
                <a:ea typeface="+mn-lt"/>
                <a:cs typeface="+mn-lt"/>
              </a:rPr>
              <a:t>is</a:t>
            </a:r>
            <a:r>
              <a:rPr lang="fr-FR" sz="1200" dirty="0">
                <a:ea typeface="+mn-lt"/>
                <a:cs typeface="+mn-lt"/>
              </a:rPr>
              <a:t> a large </a:t>
            </a:r>
            <a:r>
              <a:rPr lang="fr-FR" sz="1200" err="1">
                <a:ea typeface="+mn-lt"/>
                <a:cs typeface="+mn-lt"/>
              </a:rPr>
              <a:t>language</a:t>
            </a:r>
            <a:r>
              <a:rPr lang="fr-FR" sz="1200" dirty="0">
                <a:ea typeface="+mn-lt"/>
                <a:cs typeface="+mn-lt"/>
              </a:rPr>
              <a:t> model, </a:t>
            </a:r>
            <a:r>
              <a:rPr lang="fr-FR" sz="1200" err="1">
                <a:ea typeface="+mn-lt"/>
                <a:cs typeface="+mn-lt"/>
              </a:rPr>
              <a:t>it</a:t>
            </a:r>
            <a:r>
              <a:rPr lang="fr-FR" sz="1200" dirty="0">
                <a:ea typeface="+mn-lt"/>
                <a:cs typeface="+mn-lt"/>
              </a:rPr>
              <a:t> can </a:t>
            </a:r>
            <a:r>
              <a:rPr lang="fr-FR" sz="1200" err="1">
                <a:ea typeface="+mn-lt"/>
                <a:cs typeface="+mn-lt"/>
              </a:rPr>
              <a:t>generate</a:t>
            </a:r>
            <a:r>
              <a:rPr lang="fr-FR" sz="1200" dirty="0">
                <a:ea typeface="+mn-lt"/>
                <a:cs typeface="+mn-lt"/>
              </a:rPr>
              <a:t> </a:t>
            </a:r>
            <a:r>
              <a:rPr lang="fr-FR" sz="1200" err="1">
                <a:ea typeface="+mn-lt"/>
                <a:cs typeface="+mn-lt"/>
              </a:rPr>
              <a:t>any</a:t>
            </a:r>
            <a:r>
              <a:rPr lang="fr-FR" sz="1200" dirty="0">
                <a:ea typeface="+mn-lt"/>
                <a:cs typeface="+mn-lt"/>
              </a:rPr>
              <a:t> type of </a:t>
            </a:r>
            <a:r>
              <a:rPr lang="fr-FR" sz="1200" err="1">
                <a:ea typeface="+mn-lt"/>
                <a:cs typeface="+mn-lt"/>
              </a:rPr>
              <a:t>written</a:t>
            </a:r>
            <a:r>
              <a:rPr lang="fr-FR" sz="1200" dirty="0">
                <a:ea typeface="+mn-lt"/>
                <a:cs typeface="+mn-lt"/>
              </a:rPr>
              <a:t> </a:t>
            </a:r>
            <a:r>
              <a:rPr lang="fr-FR" sz="1200" err="1">
                <a:ea typeface="+mn-lt"/>
                <a:cs typeface="+mn-lt"/>
              </a:rPr>
              <a:t>text</a:t>
            </a:r>
            <a:r>
              <a:rPr lang="fr-FR" sz="1200" dirty="0">
                <a:ea typeface="+mn-lt"/>
                <a:cs typeface="+mn-lt"/>
              </a:rPr>
              <a:t>, </a:t>
            </a:r>
            <a:r>
              <a:rPr lang="fr-FR" sz="1200" err="1">
                <a:ea typeface="+mn-lt"/>
                <a:cs typeface="+mn-lt"/>
              </a:rPr>
              <a:t>summarize</a:t>
            </a:r>
            <a:r>
              <a:rPr lang="fr-FR" sz="1200" dirty="0">
                <a:ea typeface="+mn-lt"/>
                <a:cs typeface="+mn-lt"/>
              </a:rPr>
              <a:t> </a:t>
            </a:r>
            <a:r>
              <a:rPr lang="fr-FR" sz="1200" err="1">
                <a:ea typeface="+mn-lt"/>
                <a:cs typeface="+mn-lt"/>
              </a:rPr>
              <a:t>your</a:t>
            </a:r>
            <a:r>
              <a:rPr lang="fr-FR" sz="1200" dirty="0">
                <a:ea typeface="+mn-lt"/>
                <a:cs typeface="+mn-lt"/>
              </a:rPr>
              <a:t> </a:t>
            </a:r>
            <a:r>
              <a:rPr lang="fr-FR" sz="1200" err="1">
                <a:ea typeface="+mn-lt"/>
                <a:cs typeface="+mn-lt"/>
              </a:rPr>
              <a:t>existing</a:t>
            </a:r>
            <a:r>
              <a:rPr lang="fr-FR" sz="1200" dirty="0">
                <a:ea typeface="+mn-lt"/>
                <a:cs typeface="+mn-lt"/>
              </a:rPr>
              <a:t> </a:t>
            </a:r>
            <a:r>
              <a:rPr lang="fr-FR" sz="1200" err="1">
                <a:ea typeface="+mn-lt"/>
                <a:cs typeface="+mn-lt"/>
              </a:rPr>
              <a:t>texts</a:t>
            </a:r>
            <a:r>
              <a:rPr lang="fr-FR" sz="1200" dirty="0">
                <a:ea typeface="+mn-lt"/>
                <a:cs typeface="+mn-lt"/>
              </a:rPr>
              <a:t> and help </a:t>
            </a:r>
            <a:r>
              <a:rPr lang="fr-FR" sz="1200" err="1">
                <a:ea typeface="+mn-lt"/>
                <a:cs typeface="+mn-lt"/>
              </a:rPr>
              <a:t>you</a:t>
            </a:r>
            <a:r>
              <a:rPr lang="fr-FR" sz="1200" dirty="0">
                <a:ea typeface="+mn-lt"/>
                <a:cs typeface="+mn-lt"/>
              </a:rPr>
              <a:t> in </a:t>
            </a:r>
            <a:r>
              <a:rPr lang="fr-FR" sz="1200" err="1">
                <a:ea typeface="+mn-lt"/>
                <a:cs typeface="+mn-lt"/>
              </a:rPr>
              <a:t>your</a:t>
            </a:r>
            <a:r>
              <a:rPr lang="fr-FR" sz="1200" dirty="0">
                <a:ea typeface="+mn-lt"/>
                <a:cs typeface="+mn-lt"/>
              </a:rPr>
              <a:t> </a:t>
            </a:r>
            <a:r>
              <a:rPr lang="fr-FR" sz="1200" err="1">
                <a:ea typeface="+mn-lt"/>
                <a:cs typeface="+mn-lt"/>
              </a:rPr>
              <a:t>research</a:t>
            </a:r>
            <a:r>
              <a:rPr lang="fr-FR" sz="1200" dirty="0">
                <a:ea typeface="+mn-lt"/>
                <a:cs typeface="+mn-lt"/>
              </a:rPr>
              <a:t>. </a:t>
            </a:r>
            <a:r>
              <a:rPr lang="fr-FR" sz="1200" err="1">
                <a:ea typeface="+mn-lt"/>
                <a:cs typeface="+mn-lt"/>
              </a:rPr>
              <a:t>Thanks</a:t>
            </a:r>
            <a:r>
              <a:rPr lang="fr-FR" sz="1200" dirty="0">
                <a:ea typeface="+mn-lt"/>
                <a:cs typeface="+mn-lt"/>
              </a:rPr>
              <a:t> to </a:t>
            </a:r>
            <a:r>
              <a:rPr lang="fr-FR" sz="1200" err="1">
                <a:ea typeface="+mn-lt"/>
                <a:cs typeface="+mn-lt"/>
              </a:rPr>
              <a:t>its</a:t>
            </a:r>
            <a:r>
              <a:rPr lang="fr-FR" sz="1200" dirty="0">
                <a:ea typeface="+mn-lt"/>
                <a:cs typeface="+mn-lt"/>
              </a:rPr>
              <a:t> large input </a:t>
            </a:r>
            <a:r>
              <a:rPr lang="fr-FR" sz="1200" err="1">
                <a:ea typeface="+mn-lt"/>
                <a:cs typeface="+mn-lt"/>
              </a:rPr>
              <a:t>capacity</a:t>
            </a:r>
            <a:r>
              <a:rPr lang="fr-FR" sz="1200" dirty="0">
                <a:ea typeface="+mn-lt"/>
                <a:cs typeface="+mn-lt"/>
              </a:rPr>
              <a:t>, </a:t>
            </a:r>
            <a:r>
              <a:rPr lang="fr-FR" sz="1200" err="1">
                <a:ea typeface="+mn-lt"/>
                <a:cs typeface="+mn-lt"/>
              </a:rPr>
              <a:t>you</a:t>
            </a:r>
            <a:r>
              <a:rPr lang="fr-FR" sz="1200" dirty="0">
                <a:ea typeface="+mn-lt"/>
                <a:cs typeface="+mn-lt"/>
              </a:rPr>
              <a:t> can </a:t>
            </a:r>
            <a:r>
              <a:rPr lang="fr-FR" sz="1200" err="1">
                <a:ea typeface="+mn-lt"/>
                <a:cs typeface="+mn-lt"/>
              </a:rPr>
              <a:t>summarize</a:t>
            </a:r>
            <a:r>
              <a:rPr lang="fr-FR" sz="1200" dirty="0">
                <a:ea typeface="+mn-lt"/>
                <a:cs typeface="+mn-lt"/>
              </a:rPr>
              <a:t> </a:t>
            </a:r>
            <a:r>
              <a:rPr lang="fr-FR" sz="1200" err="1">
                <a:ea typeface="+mn-lt"/>
                <a:cs typeface="+mn-lt"/>
              </a:rPr>
              <a:t>hundreds</a:t>
            </a:r>
            <a:r>
              <a:rPr lang="fr-FR" sz="1200" dirty="0">
                <a:ea typeface="+mn-lt"/>
                <a:cs typeface="+mn-lt"/>
              </a:rPr>
              <a:t> of pages of documents in </a:t>
            </a:r>
            <a:r>
              <a:rPr lang="fr-FR" sz="1200" err="1">
                <a:ea typeface="+mn-lt"/>
                <a:cs typeface="+mn-lt"/>
              </a:rPr>
              <a:t>just</a:t>
            </a:r>
            <a:r>
              <a:rPr lang="fr-FR" sz="1200" dirty="0">
                <a:ea typeface="+mn-lt"/>
                <a:cs typeface="+mn-lt"/>
              </a:rPr>
              <a:t> a few minutes </a:t>
            </a:r>
            <a:r>
              <a:rPr lang="fr-FR" sz="1200" err="1">
                <a:ea typeface="+mn-lt"/>
                <a:cs typeface="+mn-lt"/>
              </a:rPr>
              <a:t>using</a:t>
            </a:r>
            <a:r>
              <a:rPr lang="fr-FR" sz="1200" dirty="0">
                <a:ea typeface="+mn-lt"/>
                <a:cs typeface="+mn-lt"/>
              </a:rPr>
              <a:t> Claude 2.</a:t>
            </a:r>
            <a:endParaRPr lang="fr-FR" sz="1200" dirty="0">
              <a:ea typeface="Calibri" panose="020F0502020204030204"/>
              <a:cs typeface="Calibri" panose="020F0502020204030204"/>
            </a:endParaRPr>
          </a:p>
          <a:p>
            <a:pPr marL="171450" indent="-171450"/>
            <a:r>
              <a:rPr lang="fr-FR" sz="1400" b="1" u="sng" err="1">
                <a:ea typeface="Calibri" panose="020F0502020204030204"/>
                <a:cs typeface="Calibri" panose="020F0502020204030204"/>
              </a:rPr>
              <a:t>LangChain</a:t>
            </a:r>
            <a:r>
              <a:rPr lang="fr-FR" sz="1400" b="1" u="sng" dirty="0">
                <a:ea typeface="Calibri" panose="020F0502020204030204"/>
                <a:cs typeface="Calibri" panose="020F0502020204030204"/>
              </a:rPr>
              <a:t> :</a:t>
            </a:r>
          </a:p>
          <a:p>
            <a:pPr marL="0" indent="0">
              <a:buNone/>
            </a:pPr>
            <a:r>
              <a:rPr lang="fr-FR" sz="1200" dirty="0">
                <a:ea typeface="Calibri" panose="020F0502020204030204"/>
                <a:cs typeface="Calibri" panose="020F0502020204030204"/>
              </a:rPr>
              <a:t> </a:t>
            </a:r>
            <a:r>
              <a:rPr lang="fr-FR" sz="1200" err="1">
                <a:ea typeface="+mn-lt"/>
                <a:cs typeface="+mn-lt"/>
              </a:rPr>
              <a:t>LangChain</a:t>
            </a:r>
            <a:r>
              <a:rPr lang="fr-FR" sz="1200" dirty="0">
                <a:ea typeface="+mn-lt"/>
                <a:cs typeface="+mn-lt"/>
              </a:rPr>
              <a:t> </a:t>
            </a:r>
            <a:r>
              <a:rPr lang="fr-FR" sz="1200" err="1">
                <a:ea typeface="+mn-lt"/>
                <a:cs typeface="+mn-lt"/>
              </a:rPr>
              <a:t>is</a:t>
            </a:r>
            <a:r>
              <a:rPr lang="fr-FR" sz="1200" dirty="0">
                <a:ea typeface="+mn-lt"/>
                <a:cs typeface="+mn-lt"/>
              </a:rPr>
              <a:t> </a:t>
            </a:r>
            <a:r>
              <a:rPr lang="fr-FR" sz="1200" err="1">
                <a:ea typeface="+mn-lt"/>
                <a:cs typeface="+mn-lt"/>
              </a:rPr>
              <a:t>used</a:t>
            </a:r>
            <a:r>
              <a:rPr lang="fr-FR" sz="1200" dirty="0">
                <a:ea typeface="+mn-lt"/>
                <a:cs typeface="+mn-lt"/>
              </a:rPr>
              <a:t> to </a:t>
            </a:r>
            <a:r>
              <a:rPr lang="fr-FR" sz="1200" err="1">
                <a:ea typeface="+mn-lt"/>
                <a:cs typeface="+mn-lt"/>
              </a:rPr>
              <a:t>build</a:t>
            </a:r>
            <a:r>
              <a:rPr lang="fr-FR" sz="1200" dirty="0">
                <a:ea typeface="+mn-lt"/>
                <a:cs typeface="+mn-lt"/>
              </a:rPr>
              <a:t> </a:t>
            </a:r>
            <a:r>
              <a:rPr lang="fr-FR" sz="1200" err="1">
                <a:ea typeface="+mn-lt"/>
                <a:cs typeface="+mn-lt"/>
              </a:rPr>
              <a:t>chatbots</a:t>
            </a:r>
            <a:r>
              <a:rPr lang="fr-FR" sz="1200" dirty="0">
                <a:ea typeface="+mn-lt"/>
                <a:cs typeface="+mn-lt"/>
              </a:rPr>
              <a:t> or </a:t>
            </a:r>
            <a:r>
              <a:rPr lang="fr-FR" sz="1200" err="1">
                <a:ea typeface="+mn-lt"/>
                <a:cs typeface="+mn-lt"/>
              </a:rPr>
              <a:t>personal</a:t>
            </a:r>
            <a:r>
              <a:rPr lang="fr-FR" sz="1200" dirty="0">
                <a:ea typeface="+mn-lt"/>
                <a:cs typeface="+mn-lt"/>
              </a:rPr>
              <a:t> assistants, to </a:t>
            </a:r>
            <a:r>
              <a:rPr lang="fr-FR" sz="1200" err="1">
                <a:ea typeface="+mn-lt"/>
                <a:cs typeface="+mn-lt"/>
              </a:rPr>
              <a:t>summarize</a:t>
            </a:r>
            <a:r>
              <a:rPr lang="fr-FR" sz="1200" dirty="0">
                <a:ea typeface="+mn-lt"/>
                <a:cs typeface="+mn-lt"/>
              </a:rPr>
              <a:t>, </a:t>
            </a:r>
            <a:r>
              <a:rPr lang="fr-FR" sz="1200" err="1">
                <a:ea typeface="+mn-lt"/>
                <a:cs typeface="+mn-lt"/>
              </a:rPr>
              <a:t>analyze</a:t>
            </a:r>
            <a:r>
              <a:rPr lang="fr-FR" sz="1200" dirty="0">
                <a:ea typeface="+mn-lt"/>
                <a:cs typeface="+mn-lt"/>
              </a:rPr>
              <a:t>, or </a:t>
            </a:r>
            <a:r>
              <a:rPr lang="fr-FR" sz="1200" err="1">
                <a:ea typeface="+mn-lt"/>
                <a:cs typeface="+mn-lt"/>
              </a:rPr>
              <a:t>generate</a:t>
            </a:r>
            <a:r>
              <a:rPr lang="fr-FR" sz="1200" dirty="0">
                <a:ea typeface="+mn-lt"/>
                <a:cs typeface="+mn-lt"/>
              </a:rPr>
              <a:t> Q&amp;A over documents or </a:t>
            </a:r>
            <a:r>
              <a:rPr lang="fr-FR" sz="1200" err="1">
                <a:ea typeface="+mn-lt"/>
                <a:cs typeface="+mn-lt"/>
              </a:rPr>
              <a:t>structured</a:t>
            </a:r>
            <a:r>
              <a:rPr lang="fr-FR" sz="1200" dirty="0">
                <a:ea typeface="+mn-lt"/>
                <a:cs typeface="+mn-lt"/>
              </a:rPr>
              <a:t> data, to </a:t>
            </a:r>
            <a:r>
              <a:rPr lang="fr-FR" sz="1200" err="1">
                <a:ea typeface="+mn-lt"/>
                <a:cs typeface="+mn-lt"/>
              </a:rPr>
              <a:t>write</a:t>
            </a:r>
            <a:r>
              <a:rPr lang="fr-FR" sz="1200" dirty="0">
                <a:ea typeface="+mn-lt"/>
                <a:cs typeface="+mn-lt"/>
              </a:rPr>
              <a:t> or </a:t>
            </a:r>
            <a:r>
              <a:rPr lang="fr-FR" sz="1200" err="1">
                <a:ea typeface="+mn-lt"/>
                <a:cs typeface="+mn-lt"/>
              </a:rPr>
              <a:t>understand</a:t>
            </a:r>
            <a:r>
              <a:rPr lang="fr-FR" sz="1200" dirty="0">
                <a:ea typeface="+mn-lt"/>
                <a:cs typeface="+mn-lt"/>
              </a:rPr>
              <a:t> code, to </a:t>
            </a:r>
            <a:r>
              <a:rPr lang="fr-FR" sz="1200" err="1">
                <a:ea typeface="+mn-lt"/>
                <a:cs typeface="+mn-lt"/>
              </a:rPr>
              <a:t>interact</a:t>
            </a:r>
            <a:r>
              <a:rPr lang="fr-FR" sz="1200" dirty="0">
                <a:ea typeface="+mn-lt"/>
                <a:cs typeface="+mn-lt"/>
              </a:rPr>
              <a:t> </a:t>
            </a:r>
            <a:r>
              <a:rPr lang="fr-FR" sz="1200" err="1">
                <a:ea typeface="+mn-lt"/>
                <a:cs typeface="+mn-lt"/>
              </a:rPr>
              <a:t>with</a:t>
            </a:r>
            <a:r>
              <a:rPr lang="fr-FR" sz="1200" dirty="0">
                <a:ea typeface="+mn-lt"/>
                <a:cs typeface="+mn-lt"/>
              </a:rPr>
              <a:t> APIs, and to </a:t>
            </a:r>
            <a:r>
              <a:rPr lang="fr-FR" sz="1200" err="1">
                <a:ea typeface="+mn-lt"/>
                <a:cs typeface="+mn-lt"/>
              </a:rPr>
              <a:t>create</a:t>
            </a:r>
            <a:r>
              <a:rPr lang="fr-FR" sz="1200" dirty="0">
                <a:ea typeface="+mn-lt"/>
                <a:cs typeface="+mn-lt"/>
              </a:rPr>
              <a:t> </a:t>
            </a:r>
            <a:r>
              <a:rPr lang="fr-FR" sz="1200" err="1">
                <a:ea typeface="+mn-lt"/>
                <a:cs typeface="+mn-lt"/>
              </a:rPr>
              <a:t>other</a:t>
            </a:r>
            <a:r>
              <a:rPr lang="fr-FR" sz="1200" dirty="0">
                <a:ea typeface="+mn-lt"/>
                <a:cs typeface="+mn-lt"/>
              </a:rPr>
              <a:t> applications </a:t>
            </a:r>
            <a:r>
              <a:rPr lang="fr-FR" sz="1200" err="1">
                <a:ea typeface="+mn-lt"/>
                <a:cs typeface="+mn-lt"/>
              </a:rPr>
              <a:t>that</a:t>
            </a:r>
            <a:r>
              <a:rPr lang="fr-FR" sz="1200" dirty="0">
                <a:ea typeface="+mn-lt"/>
                <a:cs typeface="+mn-lt"/>
              </a:rPr>
              <a:t> </a:t>
            </a:r>
            <a:r>
              <a:rPr lang="fr-FR" sz="1200" err="1">
                <a:ea typeface="+mn-lt"/>
                <a:cs typeface="+mn-lt"/>
              </a:rPr>
              <a:t>take</a:t>
            </a:r>
            <a:r>
              <a:rPr lang="fr-FR" sz="1200" dirty="0">
                <a:ea typeface="+mn-lt"/>
                <a:cs typeface="+mn-lt"/>
              </a:rPr>
              <a:t> </a:t>
            </a:r>
            <a:r>
              <a:rPr lang="fr-FR" sz="1200" err="1">
                <a:ea typeface="+mn-lt"/>
                <a:cs typeface="+mn-lt"/>
              </a:rPr>
              <a:t>advantage</a:t>
            </a:r>
            <a:r>
              <a:rPr lang="fr-FR" sz="1200" dirty="0">
                <a:ea typeface="+mn-lt"/>
                <a:cs typeface="+mn-lt"/>
              </a:rPr>
              <a:t> of </a:t>
            </a:r>
            <a:r>
              <a:rPr lang="fr-FR" sz="1200" err="1">
                <a:ea typeface="+mn-lt"/>
                <a:cs typeface="+mn-lt"/>
              </a:rPr>
              <a:t>generative</a:t>
            </a:r>
            <a:r>
              <a:rPr lang="fr-FR" sz="1200" dirty="0">
                <a:ea typeface="+mn-lt"/>
                <a:cs typeface="+mn-lt"/>
              </a:rPr>
              <a:t> AI</a:t>
            </a:r>
            <a:endParaRPr lang="fr-FR">
              <a:ea typeface="Calibri"/>
              <a:cs typeface="Calibri"/>
            </a:endParaRPr>
          </a:p>
          <a:p>
            <a:pPr marL="0" indent="0">
              <a:buNone/>
            </a:pPr>
            <a:endParaRPr lang="fr-FR" sz="1500" dirty="0">
              <a:ea typeface="Calibri" panose="020F0502020204030204"/>
              <a:cs typeface="Calibri" panose="020F0502020204030204"/>
            </a:endParaRPr>
          </a:p>
          <a:p>
            <a:pPr marL="0" indent="0">
              <a:buNone/>
            </a:pPr>
            <a:endParaRPr lang="fr-FR" sz="1500" dirty="0">
              <a:ea typeface="Calibri" panose="020F0502020204030204"/>
              <a:cs typeface="Calibri" panose="020F0502020204030204"/>
            </a:endParaRPr>
          </a:p>
          <a:p>
            <a:pPr marL="285750" indent="-285750"/>
            <a:endParaRPr lang="fr-FR" sz="1500" dirty="0">
              <a:ea typeface="Calibri" panose="020F0502020204030204"/>
              <a:cs typeface="Calibri" panose="020F0502020204030204"/>
            </a:endParaRPr>
          </a:p>
          <a:p>
            <a:pPr marL="0" indent="0">
              <a:buNone/>
            </a:pPr>
            <a:endParaRPr lang="fr-FR" sz="1500" dirty="0">
              <a:ea typeface="Calibri" panose="020F0502020204030204"/>
              <a:cs typeface="Calibri" panose="020F0502020204030204"/>
            </a:endParaRPr>
          </a:p>
          <a:p>
            <a:pPr marL="285750" indent="-285750"/>
            <a:endParaRPr lang="fr-FR" sz="1500" dirty="0">
              <a:ea typeface="Calibri" panose="020F0502020204030204"/>
              <a:cs typeface="Calibri" panose="020F0502020204030204"/>
            </a:endParaRPr>
          </a:p>
          <a:p>
            <a:pPr marL="0" indent="0">
              <a:buNone/>
            </a:pPr>
            <a:endParaRPr lang="fr-FR" sz="1500" dirty="0">
              <a:ea typeface="Calibri" panose="020F0502020204030204"/>
              <a:cs typeface="Calibri" panose="020F0502020204030204"/>
            </a:endParaRPr>
          </a:p>
          <a:p>
            <a:endParaRPr lang="fr-FR" dirty="0">
              <a:ea typeface="Calibri" panose="020F0502020204030204"/>
              <a:cs typeface="Calibri" panose="020F0502020204030204"/>
            </a:endParaRPr>
          </a:p>
        </p:txBody>
      </p:sp>
    </p:spTree>
    <p:extLst>
      <p:ext uri="{BB962C8B-B14F-4D97-AF65-F5344CB8AC3E}">
        <p14:creationId xmlns:p14="http://schemas.microsoft.com/office/powerpoint/2010/main" val="73111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55B67C81-5F28-A422-5E62-E41F92B43FD9}"/>
              </a:ext>
            </a:extLst>
          </p:cNvPr>
          <p:cNvSpPr>
            <a:spLocks noGrp="1"/>
          </p:cNvSpPr>
          <p:nvPr>
            <p:ph type="title"/>
          </p:nvPr>
        </p:nvSpPr>
        <p:spPr>
          <a:xfrm>
            <a:off x="811363" y="142489"/>
            <a:ext cx="4080362" cy="1708242"/>
          </a:xfrm>
        </p:spPr>
        <p:txBody>
          <a:bodyPr vert="horz" lIns="91440" tIns="45720" rIns="91440" bIns="45720" rtlCol="0" anchor="ctr">
            <a:normAutofit/>
          </a:bodyPr>
          <a:lstStyle/>
          <a:p>
            <a:r>
              <a:rPr lang="en-US" sz="3100" kern="1200">
                <a:solidFill>
                  <a:schemeClr val="tx1"/>
                </a:solidFill>
                <a:latin typeface="+mj-lt"/>
                <a:ea typeface="+mj-ea"/>
                <a:cs typeface="+mj-cs"/>
              </a:rPr>
              <a:t>RAG (Retrieval-Augmented Generation)</a:t>
            </a:r>
          </a:p>
        </p:txBody>
      </p:sp>
      <p:sp>
        <p:nvSpPr>
          <p:cNvPr id="25" name="ZoneTexte 24">
            <a:extLst>
              <a:ext uri="{FF2B5EF4-FFF2-40B4-BE49-F238E27FC236}">
                <a16:creationId xmlns:a16="http://schemas.microsoft.com/office/drawing/2014/main" id="{CFD25F08-E474-A66C-6A56-C8E3DEE63506}"/>
              </a:ext>
            </a:extLst>
          </p:cNvPr>
          <p:cNvSpPr txBox="1"/>
          <p:nvPr/>
        </p:nvSpPr>
        <p:spPr>
          <a:xfrm>
            <a:off x="761803" y="1633903"/>
            <a:ext cx="4080361" cy="46061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171450" indent="-228600">
              <a:lnSpc>
                <a:spcPct val="90000"/>
              </a:lnSpc>
              <a:spcAft>
                <a:spcPts val="600"/>
              </a:spcAft>
              <a:buFont typeface="Arial" panose="020B0604020202020204" pitchFamily="34" charset="0"/>
              <a:buChar char="•"/>
            </a:pPr>
            <a:r>
              <a:rPr lang="en-US" sz="1000" b="1" u="sng" dirty="0"/>
              <a:t>Retrieval: </a:t>
            </a:r>
            <a:r>
              <a:rPr lang="en-US" sz="1000" dirty="0"/>
              <a:t>In the context of RAG, retrieval involves fetching relevant information from a pre-existing knowledge base or external data source. This knowledge base could be a collection of documents, articles, or any structured data that contains information related to the task at hand ,In this project we use documents pdf in s3 or websites also we use </a:t>
            </a:r>
            <a:r>
              <a:rPr lang="en-US" sz="1000" err="1"/>
              <a:t>kendra</a:t>
            </a:r>
            <a:r>
              <a:rPr lang="en-US" sz="1000" dirty="0"/>
              <a:t> to </a:t>
            </a:r>
            <a:r>
              <a:rPr lang="en-US" sz="1050" dirty="0"/>
              <a:t>scan</a:t>
            </a:r>
            <a:r>
              <a:rPr lang="en-US" sz="1000" dirty="0"/>
              <a:t> this data source</a:t>
            </a:r>
            <a:endParaRPr lang="en-US" sz="1000">
              <a:ea typeface="Calibri"/>
              <a:cs typeface="Calibri"/>
            </a:endParaRPr>
          </a:p>
          <a:p>
            <a:pPr marL="171450" indent="-228600">
              <a:lnSpc>
                <a:spcPct val="90000"/>
              </a:lnSpc>
              <a:spcAft>
                <a:spcPts val="600"/>
              </a:spcAft>
              <a:buFont typeface="Arial" panose="020B0604020202020204" pitchFamily="34" charset="0"/>
              <a:buChar char="•"/>
            </a:pPr>
            <a:r>
              <a:rPr lang="en-US" sz="1000" b="1" u="sng" dirty="0"/>
              <a:t>Generation:</a:t>
            </a:r>
            <a:r>
              <a:rPr lang="en-US" sz="1000" dirty="0"/>
              <a:t> Generation refers to the ability of the model to create new, coherent, and contextually appropriate text. This is typically achieved using techniques such as autoregressive language modeling or transformer-based architectures ,in this case bedrock with model </a:t>
            </a:r>
            <a:r>
              <a:rPr lang="en-US" sz="1000" err="1"/>
              <a:t>claude</a:t>
            </a:r>
            <a:r>
              <a:rPr lang="en-US" sz="1000" dirty="0"/>
              <a:t> v2</a:t>
            </a:r>
            <a:endParaRPr lang="en-US" sz="1000" dirty="0">
              <a:ea typeface="Calibri"/>
              <a:cs typeface="Calibri"/>
            </a:endParaRPr>
          </a:p>
          <a:p>
            <a:pPr marL="171450" indent="-228600">
              <a:lnSpc>
                <a:spcPct val="90000"/>
              </a:lnSpc>
              <a:spcAft>
                <a:spcPts val="600"/>
              </a:spcAft>
              <a:buFont typeface="Arial" panose="020B0604020202020204" pitchFamily="34" charset="0"/>
              <a:buChar char="•"/>
            </a:pPr>
            <a:r>
              <a:rPr lang="en-US" sz="1000" u="sng" dirty="0"/>
              <a:t> </a:t>
            </a:r>
            <a:r>
              <a:rPr lang="en-US" sz="1000" b="1" u="sng" dirty="0"/>
              <a:t>Integration of Retrieval and Generation:</a:t>
            </a:r>
            <a:r>
              <a:rPr lang="en-US" sz="1000" dirty="0"/>
              <a:t> RAG combines these two approaches in a synergistic manner. The model uses retrieval mechanisms to gather pertinent information from the knowledge base, and then incorporates this retrieved information into the generative process. This allows the model to leverage both the benefits of pre-existing knowledge and the capacity to generate contextually relevant responses or content. </a:t>
            </a:r>
            <a:endParaRPr lang="en-US" sz="1000" dirty="0">
              <a:ea typeface="Calibri"/>
              <a:cs typeface="Calibri"/>
            </a:endParaRPr>
          </a:p>
          <a:p>
            <a:pPr marL="171450" indent="-228600">
              <a:lnSpc>
                <a:spcPct val="90000"/>
              </a:lnSpc>
              <a:spcAft>
                <a:spcPts val="600"/>
              </a:spcAft>
              <a:buFont typeface="Arial" panose="020B0604020202020204" pitchFamily="34" charset="0"/>
              <a:buChar char="•"/>
            </a:pPr>
            <a:r>
              <a:rPr lang="en-US" sz="1000" b="1" u="sng" dirty="0"/>
              <a:t>Context-Aware Responses:</a:t>
            </a:r>
            <a:r>
              <a:rPr lang="en-US" sz="1000" u="sng" dirty="0"/>
              <a:t> </a:t>
            </a:r>
            <a:r>
              <a:rPr lang="en-US" sz="1000" dirty="0"/>
              <a:t>By integrating retrieval and generation, RAG models are capable of producing responses that are not only influenced by the input context but also enriched by information retrieved from external knowledge sources. This context-awareness enhances the model's ability to provide more accurate and informative responses. </a:t>
            </a:r>
            <a:endParaRPr lang="en-US" sz="1000" dirty="0">
              <a:ea typeface="Calibri"/>
              <a:cs typeface="Calibri"/>
            </a:endParaRPr>
          </a:p>
          <a:p>
            <a:pPr marL="171450" indent="-228600">
              <a:lnSpc>
                <a:spcPct val="90000"/>
              </a:lnSpc>
              <a:spcAft>
                <a:spcPts val="600"/>
              </a:spcAft>
              <a:buFont typeface="Arial" panose="020B0604020202020204" pitchFamily="34" charset="0"/>
              <a:buChar char="•"/>
            </a:pPr>
            <a:r>
              <a:rPr lang="en-US" sz="1000" b="1" u="sng" dirty="0"/>
              <a:t>Applications:</a:t>
            </a:r>
            <a:r>
              <a:rPr lang="en-US" sz="1000" u="sng" dirty="0"/>
              <a:t> </a:t>
            </a:r>
            <a:r>
              <a:rPr lang="en-US" sz="1000" dirty="0"/>
              <a:t>RAG models find applications in various NLP tasks, including question-answering, dialogue systems, content creation, and information summarization. The ability to retrieve information from a knowledge base allows the model to have a broader understanding of the context and generate more informed and contextually relevant responses.</a:t>
            </a:r>
            <a:endParaRPr lang="en-US" sz="1000" dirty="0">
              <a:ea typeface="Calibri"/>
              <a:cs typeface="Calibri"/>
            </a:endParaRPr>
          </a:p>
        </p:txBody>
      </p:sp>
      <p:sp>
        <p:nvSpPr>
          <p:cNvPr id="59" name="Rectangle 58">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Une image contenant texte, capture d’écran, diagramme&#10;&#10;Description générée automatiquement">
            <a:extLst>
              <a:ext uri="{FF2B5EF4-FFF2-40B4-BE49-F238E27FC236}">
                <a16:creationId xmlns:a16="http://schemas.microsoft.com/office/drawing/2014/main" id="{C937C3AA-1004-EFA1-CA76-F2315E554412}"/>
              </a:ext>
            </a:extLst>
          </p:cNvPr>
          <p:cNvPicPr>
            <a:picLocks noGrp="1" noChangeAspect="1"/>
          </p:cNvPicPr>
          <p:nvPr>
            <p:ph idx="1"/>
          </p:nvPr>
        </p:nvPicPr>
        <p:blipFill>
          <a:blip r:embed="rId2"/>
          <a:stretch>
            <a:fillRect/>
          </a:stretch>
        </p:blipFill>
        <p:spPr>
          <a:xfrm>
            <a:off x="6096000" y="2155461"/>
            <a:ext cx="5334197" cy="2547079"/>
          </a:xfrm>
          <a:prstGeom prst="rect">
            <a:avLst/>
          </a:prstGeom>
        </p:spPr>
      </p:pic>
    </p:spTree>
    <p:extLst>
      <p:ext uri="{BB962C8B-B14F-4D97-AF65-F5344CB8AC3E}">
        <p14:creationId xmlns:p14="http://schemas.microsoft.com/office/powerpoint/2010/main" val="155266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39CFF-E626-544C-9CF0-DF050B8C5A96}"/>
              </a:ext>
            </a:extLst>
          </p:cNvPr>
          <p:cNvSpPr>
            <a:spLocks noGrp="1"/>
          </p:cNvSpPr>
          <p:nvPr>
            <p:ph type="title"/>
          </p:nvPr>
        </p:nvSpPr>
        <p:spPr>
          <a:xfrm>
            <a:off x="761840" y="914147"/>
            <a:ext cx="5208150" cy="1419112"/>
          </a:xfrm>
        </p:spPr>
        <p:txBody>
          <a:bodyPr vert="horz" lIns="91440" tIns="45720" rIns="91440" bIns="45720" rtlCol="0" anchor="t">
            <a:normAutofit/>
          </a:bodyPr>
          <a:lstStyle/>
          <a:p>
            <a:r>
              <a:rPr lang="en-US" sz="3200" b="1"/>
              <a:t>1st phase: </a:t>
            </a:r>
            <a:r>
              <a:rPr lang="en-US" sz="3200" b="1" kern="1200">
                <a:latin typeface="+mj-lt"/>
                <a:ea typeface="+mj-ea"/>
                <a:cs typeface="+mj-cs"/>
              </a:rPr>
              <a:t>RAG on Public </a:t>
            </a:r>
            <a:r>
              <a:rPr lang="en-US" sz="3200" b="1"/>
              <a:t>and Cegid </a:t>
            </a:r>
            <a:r>
              <a:rPr lang="en-US" sz="3200" b="1" kern="1200">
                <a:latin typeface="+mj-lt"/>
                <a:ea typeface="+mj-ea"/>
                <a:cs typeface="+mj-cs"/>
              </a:rPr>
              <a:t>knowledge bases :</a:t>
            </a:r>
            <a:endParaRPr lang="en-US">
              <a:ea typeface="Calibri Light"/>
              <a:cs typeface="Calibri Light"/>
            </a:endParaRPr>
          </a:p>
        </p:txBody>
      </p:sp>
      <p:cxnSp>
        <p:nvCxnSpPr>
          <p:cNvPr id="29" name="Straight Connector 22">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E7CD7655-566E-D9A6-26AB-52659D59503D}"/>
              </a:ext>
            </a:extLst>
          </p:cNvPr>
          <p:cNvSpPr>
            <a:spLocks noGrp="1"/>
          </p:cNvSpPr>
          <p:nvPr>
            <p:ph type="body" sz="quarter" idx="11"/>
          </p:nvPr>
        </p:nvSpPr>
        <p:spPr>
          <a:xfrm>
            <a:off x="725982" y="1914682"/>
            <a:ext cx="8534053" cy="3602935"/>
          </a:xfrm>
        </p:spPr>
        <p:txBody>
          <a:bodyPr vert="horz" lIns="91440" tIns="45720" rIns="91440" bIns="45720" rtlCol="0" anchor="t">
            <a:noAutofit/>
          </a:bodyPr>
          <a:lstStyle/>
          <a:p>
            <a:r>
              <a:rPr lang="en-US" sz="2400"/>
              <a:t>The 1</a:t>
            </a:r>
            <a:r>
              <a:rPr lang="en-US" sz="2400" baseline="30000"/>
              <a:t>st</a:t>
            </a:r>
            <a:r>
              <a:rPr lang="en-US" sz="2400"/>
              <a:t> phase of implementing the RAG architecture on AWS is focused on the Public and Cegid knowledge bases to validate the solution's performance on these databases. </a:t>
            </a:r>
            <a:endParaRPr lang="en-US" sz="2400">
              <a:ea typeface="Calibri"/>
              <a:cs typeface="Calibri"/>
            </a:endParaRPr>
          </a:p>
          <a:p>
            <a:r>
              <a:rPr lang="en-US" sz="2400"/>
              <a:t>The Reply team has made significant progress, implementing the designed RAG architecture for Public and Cegid knowledge bases. Key accomplishments include:</a:t>
            </a:r>
            <a:endParaRPr lang="en-US" sz="2400">
              <a:ea typeface="Calibri"/>
              <a:cs typeface="Calibri"/>
            </a:endParaRPr>
          </a:p>
          <a:p>
            <a:pPr lvl="1">
              <a:buFont typeface="Wingdings" panose="020B0604020202020204" pitchFamily="34" charset="0"/>
              <a:buChar char="Ø"/>
            </a:pPr>
            <a:r>
              <a:rPr lang="en-US" sz="2400"/>
              <a:t>Definition of data extraction strategies, including web scraping or uploading PDFs in S3.</a:t>
            </a:r>
            <a:endParaRPr lang="en-US" sz="2400">
              <a:ea typeface="Calibri"/>
              <a:cs typeface="Calibri" panose="020F0502020204030204"/>
            </a:endParaRPr>
          </a:p>
          <a:p>
            <a:pPr lvl="1">
              <a:buFont typeface="Wingdings" panose="020B0604020202020204" pitchFamily="34" charset="0"/>
              <a:buChar char="Ø"/>
            </a:pPr>
            <a:r>
              <a:rPr lang="en-US" sz="2400"/>
              <a:t>Implementation of Kendra indexes for public knowledge bases.</a:t>
            </a:r>
            <a:endParaRPr lang="en-US" sz="2400">
              <a:ea typeface="Calibri"/>
              <a:cs typeface="Calibri" panose="020F0502020204030204"/>
            </a:endParaRPr>
          </a:p>
          <a:p>
            <a:pPr lvl="1">
              <a:buFont typeface="Wingdings" panose="020B0604020202020204" pitchFamily="34" charset="0"/>
              <a:buChar char="Ø"/>
            </a:pPr>
            <a:r>
              <a:rPr lang="en-US" sz="2400"/>
              <a:t>1</a:t>
            </a:r>
            <a:r>
              <a:rPr lang="en-US" sz="2400" baseline="30000"/>
              <a:t>st</a:t>
            </a:r>
            <a:r>
              <a:rPr lang="en-US" sz="2400"/>
              <a:t> phase tested by Reply team and waiting for </a:t>
            </a:r>
            <a:r>
              <a:rPr lang="en-US" sz="2400" err="1"/>
              <a:t>cegid</a:t>
            </a:r>
            <a:r>
              <a:rPr lang="en-US" sz="2400"/>
              <a:t> validation using the reference dataset that should be provided by Cegid</a:t>
            </a:r>
            <a:endParaRPr lang="en-US" sz="2400">
              <a:cs typeface="Calibri" panose="020F0502020204030204"/>
            </a:endParaRPr>
          </a:p>
          <a:p>
            <a:endParaRPr lang="en-US" sz="1400"/>
          </a:p>
        </p:txBody>
      </p:sp>
      <p:pic>
        <p:nvPicPr>
          <p:cNvPr id="8" name="Graphic 7" descr="Base de données">
            <a:extLst>
              <a:ext uri="{FF2B5EF4-FFF2-40B4-BE49-F238E27FC236}">
                <a16:creationId xmlns:a16="http://schemas.microsoft.com/office/drawing/2014/main" id="{2FCDE15C-1D29-BFD3-0EAB-A05A716174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9756" y="2519870"/>
            <a:ext cx="2510142" cy="2510142"/>
          </a:xfrm>
          <a:prstGeom prst="rect">
            <a:avLst/>
          </a:prstGeom>
        </p:spPr>
      </p:pic>
    </p:spTree>
    <p:extLst>
      <p:ext uri="{BB962C8B-B14F-4D97-AF65-F5344CB8AC3E}">
        <p14:creationId xmlns:p14="http://schemas.microsoft.com/office/powerpoint/2010/main" val="4052056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S7Kr2SfJSy2G5o8HW8Sttw"/>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46052ACBF6514996E160451F0505FE" ma:contentTypeVersion="4" ma:contentTypeDescription="Create a new document." ma:contentTypeScope="" ma:versionID="21dee87692bb7942dfacec0a60f7c68f">
  <xsd:schema xmlns:xsd="http://www.w3.org/2001/XMLSchema" xmlns:xs="http://www.w3.org/2001/XMLSchema" xmlns:p="http://schemas.microsoft.com/office/2006/metadata/properties" xmlns:ns2="2062f23f-e99f-4a16-abb9-43b17f4da102" targetNamespace="http://schemas.microsoft.com/office/2006/metadata/properties" ma:root="true" ma:fieldsID="e625bbb34f0bc608251822e446a6f4eb" ns2:_="">
    <xsd:import namespace="2062f23f-e99f-4a16-abb9-43b17f4da10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62f23f-e99f-4a16-abb9-43b17f4da1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E54E19-F0D5-4F8A-8472-28C9518C4866}">
  <ds:schemaRefs>
    <ds:schemaRef ds:uri="http://schemas.microsoft.com/sharepoint/v3/contenttype/forms"/>
  </ds:schemaRefs>
</ds:datastoreItem>
</file>

<file path=customXml/itemProps2.xml><?xml version="1.0" encoding="utf-8"?>
<ds:datastoreItem xmlns:ds="http://schemas.openxmlformats.org/officeDocument/2006/customXml" ds:itemID="{2A045B58-3554-4EEC-A91D-46C92632C7D9}">
  <ds:schemaRefs>
    <ds:schemaRef ds:uri="2062f23f-e99f-4a16-abb9-43b17f4da10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F771A75-29A2-439F-B423-F0317CBB20FC}">
  <ds:schemaRefs>
    <ds:schemaRef ds:uri="062abcfd-1690-4570-be5e-12d3d00456a7"/>
    <ds:schemaRef ds:uri="97a900bf-a2ab-4201-8892-81c57b7a368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REPLY FR – CEGID</vt:lpstr>
      <vt:lpstr>PowerPoint Presentation</vt:lpstr>
      <vt:lpstr>Project overview</vt:lpstr>
      <vt:lpstr>Assess phase:</vt:lpstr>
      <vt:lpstr>Knowledge Base source documents:</vt:lpstr>
      <vt:lpstr>Migrate and modernize phase</vt:lpstr>
      <vt:lpstr>RAG (Retrieval-Augmented Generation)</vt:lpstr>
      <vt:lpstr>RAG (Retrieval-Augmented Generation)</vt:lpstr>
      <vt:lpstr>1st phase: RAG on Public and Cegid knowledge bases :</vt:lpstr>
      <vt:lpstr>Multi-tenancy approaches: </vt:lpstr>
      <vt:lpstr>PowerPoint Presentation</vt:lpstr>
      <vt:lpstr>Opted approach Multi-tenancy with kendra </vt:lpstr>
      <vt:lpstr>Opted approach Multi-tenancy with kendra </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REPLY FR – Century 21</dc:title>
  <dc:creator>Zeineb Derbel</dc:creator>
  <cp:revision>150</cp:revision>
  <dcterms:created xsi:type="dcterms:W3CDTF">2023-12-13T10:03:54Z</dcterms:created>
  <dcterms:modified xsi:type="dcterms:W3CDTF">2024-01-27T23:46:19Z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0x010100C846052ACBF6514996E160451F0505FE</vt:lpwstr>
  </property>
  <property fmtid="{D5CDD505-2E9C-101B-9397-08002B2CF9AE}" pid="3" name="MediaServiceImageTags">
    <vt:lpwstr/>
  </property>
</Properties>
</file>