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57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5FFA8E7-5967-467F-9A06-354DF870D93B}">
          <p14:sldIdLst>
            <p14:sldId id="256"/>
            <p14:sldId id="258"/>
            <p14:sldId id="257"/>
            <p14:sldId id="259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9B51-2686-4FD5-B31C-E971429C3368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081FF9E-CA93-4890-93EA-B22F34A7151E}">
      <dgm:prSet/>
      <dgm:spPr/>
      <dgm:t>
        <a:bodyPr/>
        <a:lstStyle/>
        <a:p>
          <a:r>
            <a:rPr lang="es-PE" dirty="0"/>
            <a:t>Para realizar los pronósticos, se considero fundamental emplear IA. Con un </a:t>
          </a:r>
          <a:r>
            <a:rPr lang="es-PE" dirty="0" err="1"/>
            <a:t>dataset</a:t>
          </a:r>
          <a:r>
            <a:rPr lang="es-PE" dirty="0"/>
            <a:t> histórico, empleando un modelo de machine </a:t>
          </a:r>
          <a:r>
            <a:rPr lang="es-PE" dirty="0" err="1"/>
            <a:t>learning</a:t>
          </a:r>
          <a:r>
            <a:rPr lang="es-PE" dirty="0"/>
            <a:t>  se puede realizar predicciones.</a:t>
          </a:r>
          <a:endParaRPr lang="en-US" dirty="0"/>
        </a:p>
      </dgm:t>
    </dgm:pt>
    <dgm:pt modelId="{FD5769D0-24C9-4823-9F86-BFF66C337BB7}" type="parTrans" cxnId="{B890388C-69A8-482C-BF19-3524C45EEDF7}">
      <dgm:prSet/>
      <dgm:spPr/>
      <dgm:t>
        <a:bodyPr/>
        <a:lstStyle/>
        <a:p>
          <a:endParaRPr lang="en-US"/>
        </a:p>
      </dgm:t>
    </dgm:pt>
    <dgm:pt modelId="{95FE9A20-EB2F-4842-AB7E-EAC06CAEF007}" type="sibTrans" cxnId="{B890388C-69A8-482C-BF19-3524C45EEDF7}">
      <dgm:prSet/>
      <dgm:spPr/>
      <dgm:t>
        <a:bodyPr/>
        <a:lstStyle/>
        <a:p>
          <a:endParaRPr lang="en-US"/>
        </a:p>
      </dgm:t>
    </dgm:pt>
    <dgm:pt modelId="{F92EC06D-0510-4037-98DC-701CCAB42098}">
      <dgm:prSet/>
      <dgm:spPr/>
      <dgm:t>
        <a:bodyPr/>
        <a:lstStyle/>
        <a:p>
          <a:r>
            <a:rPr lang="es-PE" dirty="0"/>
            <a:t>Existen muchos modelos, cada uno para diferentes enfoques de aprendizaje. Para este proceso el modelo ideal es LSTM.</a:t>
          </a:r>
          <a:endParaRPr lang="en-US" dirty="0"/>
        </a:p>
      </dgm:t>
    </dgm:pt>
    <dgm:pt modelId="{17000CFC-439B-4237-A454-B10C2FDFC978}" type="parTrans" cxnId="{4AED7F0A-5F9B-452F-B9DA-C9C0A32EC402}">
      <dgm:prSet/>
      <dgm:spPr/>
      <dgm:t>
        <a:bodyPr/>
        <a:lstStyle/>
        <a:p>
          <a:endParaRPr lang="en-US"/>
        </a:p>
      </dgm:t>
    </dgm:pt>
    <dgm:pt modelId="{A29737F2-A197-4E68-B469-9319854AED29}" type="sibTrans" cxnId="{4AED7F0A-5F9B-452F-B9DA-C9C0A32EC402}">
      <dgm:prSet/>
      <dgm:spPr/>
      <dgm:t>
        <a:bodyPr/>
        <a:lstStyle/>
        <a:p>
          <a:endParaRPr lang="en-US"/>
        </a:p>
      </dgm:t>
    </dgm:pt>
    <dgm:pt modelId="{1487E270-CF67-4E94-9B56-486F29E199F1}" type="pres">
      <dgm:prSet presAssocID="{A51E9B51-2686-4FD5-B31C-E971429C3368}" presName="vert0" presStyleCnt="0">
        <dgm:presLayoutVars>
          <dgm:dir/>
          <dgm:animOne val="branch"/>
          <dgm:animLvl val="lvl"/>
        </dgm:presLayoutVars>
      </dgm:prSet>
      <dgm:spPr/>
    </dgm:pt>
    <dgm:pt modelId="{EAC92FBF-3616-4568-82B7-FF81D0A6EF65}" type="pres">
      <dgm:prSet presAssocID="{3081FF9E-CA93-4890-93EA-B22F34A7151E}" presName="thickLine" presStyleLbl="alignNode1" presStyleIdx="0" presStyleCnt="2"/>
      <dgm:spPr/>
    </dgm:pt>
    <dgm:pt modelId="{0D5A48EA-8418-4C90-BC40-69BFCDF196E6}" type="pres">
      <dgm:prSet presAssocID="{3081FF9E-CA93-4890-93EA-B22F34A7151E}" presName="horz1" presStyleCnt="0"/>
      <dgm:spPr/>
    </dgm:pt>
    <dgm:pt modelId="{4CA54BCB-D2DB-4035-8687-397EC15ABF4A}" type="pres">
      <dgm:prSet presAssocID="{3081FF9E-CA93-4890-93EA-B22F34A7151E}" presName="tx1" presStyleLbl="revTx" presStyleIdx="0" presStyleCnt="2"/>
      <dgm:spPr/>
    </dgm:pt>
    <dgm:pt modelId="{C69269D1-84D7-48D1-89A5-4B32A911AAEE}" type="pres">
      <dgm:prSet presAssocID="{3081FF9E-CA93-4890-93EA-B22F34A7151E}" presName="vert1" presStyleCnt="0"/>
      <dgm:spPr/>
    </dgm:pt>
    <dgm:pt modelId="{60325417-9464-4E7E-BAD2-6D33549010BC}" type="pres">
      <dgm:prSet presAssocID="{F92EC06D-0510-4037-98DC-701CCAB42098}" presName="thickLine" presStyleLbl="alignNode1" presStyleIdx="1" presStyleCnt="2"/>
      <dgm:spPr/>
    </dgm:pt>
    <dgm:pt modelId="{BD5CB02E-4DD5-4063-ABF3-06E4748C735F}" type="pres">
      <dgm:prSet presAssocID="{F92EC06D-0510-4037-98DC-701CCAB42098}" presName="horz1" presStyleCnt="0"/>
      <dgm:spPr/>
    </dgm:pt>
    <dgm:pt modelId="{B22DA144-C7DF-4176-9C06-81891460383E}" type="pres">
      <dgm:prSet presAssocID="{F92EC06D-0510-4037-98DC-701CCAB42098}" presName="tx1" presStyleLbl="revTx" presStyleIdx="1" presStyleCnt="2"/>
      <dgm:spPr/>
    </dgm:pt>
    <dgm:pt modelId="{FE43ADE5-A3E6-416A-9C6F-A6C4F45C99CC}" type="pres">
      <dgm:prSet presAssocID="{F92EC06D-0510-4037-98DC-701CCAB42098}" presName="vert1" presStyleCnt="0"/>
      <dgm:spPr/>
    </dgm:pt>
  </dgm:ptLst>
  <dgm:cxnLst>
    <dgm:cxn modelId="{4AED7F0A-5F9B-452F-B9DA-C9C0A32EC402}" srcId="{A51E9B51-2686-4FD5-B31C-E971429C3368}" destId="{F92EC06D-0510-4037-98DC-701CCAB42098}" srcOrd="1" destOrd="0" parTransId="{17000CFC-439B-4237-A454-B10C2FDFC978}" sibTransId="{A29737F2-A197-4E68-B469-9319854AED29}"/>
    <dgm:cxn modelId="{30E4570D-14E7-4997-8239-C38825A7DC75}" type="presOf" srcId="{F92EC06D-0510-4037-98DC-701CCAB42098}" destId="{B22DA144-C7DF-4176-9C06-81891460383E}" srcOrd="0" destOrd="0" presId="urn:microsoft.com/office/officeart/2008/layout/LinedList"/>
    <dgm:cxn modelId="{B890388C-69A8-482C-BF19-3524C45EEDF7}" srcId="{A51E9B51-2686-4FD5-B31C-E971429C3368}" destId="{3081FF9E-CA93-4890-93EA-B22F34A7151E}" srcOrd="0" destOrd="0" parTransId="{FD5769D0-24C9-4823-9F86-BFF66C337BB7}" sibTransId="{95FE9A20-EB2F-4842-AB7E-EAC06CAEF007}"/>
    <dgm:cxn modelId="{D55F14AF-CEE1-4972-B556-E3DB3BA6806B}" type="presOf" srcId="{A51E9B51-2686-4FD5-B31C-E971429C3368}" destId="{1487E270-CF67-4E94-9B56-486F29E199F1}" srcOrd="0" destOrd="0" presId="urn:microsoft.com/office/officeart/2008/layout/LinedList"/>
    <dgm:cxn modelId="{15090FC5-8F47-4534-BD76-A742F18E609F}" type="presOf" srcId="{3081FF9E-CA93-4890-93EA-B22F34A7151E}" destId="{4CA54BCB-D2DB-4035-8687-397EC15ABF4A}" srcOrd="0" destOrd="0" presId="urn:microsoft.com/office/officeart/2008/layout/LinedList"/>
    <dgm:cxn modelId="{6B717F9B-1050-4869-8A42-716383FA3448}" type="presParOf" srcId="{1487E270-CF67-4E94-9B56-486F29E199F1}" destId="{EAC92FBF-3616-4568-82B7-FF81D0A6EF65}" srcOrd="0" destOrd="0" presId="urn:microsoft.com/office/officeart/2008/layout/LinedList"/>
    <dgm:cxn modelId="{FBB143C6-F54B-4953-8695-438CB486CB5B}" type="presParOf" srcId="{1487E270-CF67-4E94-9B56-486F29E199F1}" destId="{0D5A48EA-8418-4C90-BC40-69BFCDF196E6}" srcOrd="1" destOrd="0" presId="urn:microsoft.com/office/officeart/2008/layout/LinedList"/>
    <dgm:cxn modelId="{1F2808DF-4B50-4DE3-9EED-EFBFBC9622A2}" type="presParOf" srcId="{0D5A48EA-8418-4C90-BC40-69BFCDF196E6}" destId="{4CA54BCB-D2DB-4035-8687-397EC15ABF4A}" srcOrd="0" destOrd="0" presId="urn:microsoft.com/office/officeart/2008/layout/LinedList"/>
    <dgm:cxn modelId="{121AE87D-2361-4416-A869-AEAA482D3388}" type="presParOf" srcId="{0D5A48EA-8418-4C90-BC40-69BFCDF196E6}" destId="{C69269D1-84D7-48D1-89A5-4B32A911AAEE}" srcOrd="1" destOrd="0" presId="urn:microsoft.com/office/officeart/2008/layout/LinedList"/>
    <dgm:cxn modelId="{F269806F-03EB-47B9-9692-A07E6EEAD0D1}" type="presParOf" srcId="{1487E270-CF67-4E94-9B56-486F29E199F1}" destId="{60325417-9464-4E7E-BAD2-6D33549010BC}" srcOrd="2" destOrd="0" presId="urn:microsoft.com/office/officeart/2008/layout/LinedList"/>
    <dgm:cxn modelId="{1CCB5361-2CED-4D3E-8677-591D6256E2F2}" type="presParOf" srcId="{1487E270-CF67-4E94-9B56-486F29E199F1}" destId="{BD5CB02E-4DD5-4063-ABF3-06E4748C735F}" srcOrd="3" destOrd="0" presId="urn:microsoft.com/office/officeart/2008/layout/LinedList"/>
    <dgm:cxn modelId="{3FF5D8AB-9E30-4DEE-A545-70D03292FE73}" type="presParOf" srcId="{BD5CB02E-4DD5-4063-ABF3-06E4748C735F}" destId="{B22DA144-C7DF-4176-9C06-81891460383E}" srcOrd="0" destOrd="0" presId="urn:microsoft.com/office/officeart/2008/layout/LinedList"/>
    <dgm:cxn modelId="{5F2D945A-2157-43F8-94ED-AE0D51D4EEB0}" type="presParOf" srcId="{BD5CB02E-4DD5-4063-ABF3-06E4748C735F}" destId="{FE43ADE5-A3E6-416A-9C6F-A6C4F45C99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92FBF-3616-4568-82B7-FF81D0A6EF65}">
      <dsp:nvSpPr>
        <dsp:cNvPr id="0" name=""/>
        <dsp:cNvSpPr/>
      </dsp:nvSpPr>
      <dsp:spPr>
        <a:xfrm>
          <a:off x="0" y="0"/>
          <a:ext cx="343890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A54BCB-D2DB-4035-8687-397EC15ABF4A}">
      <dsp:nvSpPr>
        <dsp:cNvPr id="0" name=""/>
        <dsp:cNvSpPr/>
      </dsp:nvSpPr>
      <dsp:spPr>
        <a:xfrm>
          <a:off x="0" y="0"/>
          <a:ext cx="3438906" cy="160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Para realizar los pronósticos, se considero fundamental emplear IA. Con un </a:t>
          </a:r>
          <a:r>
            <a:rPr lang="es-PE" sz="1700" kern="1200" dirty="0" err="1"/>
            <a:t>dataset</a:t>
          </a:r>
          <a:r>
            <a:rPr lang="es-PE" sz="1700" kern="1200" dirty="0"/>
            <a:t> histórico, empleando un modelo de machine </a:t>
          </a:r>
          <a:r>
            <a:rPr lang="es-PE" sz="1700" kern="1200" dirty="0" err="1"/>
            <a:t>learning</a:t>
          </a:r>
          <a:r>
            <a:rPr lang="es-PE" sz="1700" kern="1200" dirty="0"/>
            <a:t>  se puede realizar predicciones.</a:t>
          </a:r>
          <a:endParaRPr lang="en-US" sz="1700" kern="1200" dirty="0"/>
        </a:p>
      </dsp:txBody>
      <dsp:txXfrm>
        <a:off x="0" y="0"/>
        <a:ext cx="3438906" cy="1603629"/>
      </dsp:txXfrm>
    </dsp:sp>
    <dsp:sp modelId="{60325417-9464-4E7E-BAD2-6D33549010BC}">
      <dsp:nvSpPr>
        <dsp:cNvPr id="0" name=""/>
        <dsp:cNvSpPr/>
      </dsp:nvSpPr>
      <dsp:spPr>
        <a:xfrm>
          <a:off x="0" y="1603629"/>
          <a:ext cx="343890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2DA144-C7DF-4176-9C06-81891460383E}">
      <dsp:nvSpPr>
        <dsp:cNvPr id="0" name=""/>
        <dsp:cNvSpPr/>
      </dsp:nvSpPr>
      <dsp:spPr>
        <a:xfrm>
          <a:off x="0" y="1603629"/>
          <a:ext cx="3438906" cy="160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Existen muchos modelos, cada uno para diferentes enfoques de aprendizaje. Para este proceso el modelo ideal es LSTM.</a:t>
          </a:r>
          <a:endParaRPr lang="en-US" sz="1700" kern="1200" dirty="0"/>
        </a:p>
      </dsp:txBody>
      <dsp:txXfrm>
        <a:off x="0" y="1603629"/>
        <a:ext cx="3438906" cy="1603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AE5FA-C55A-40D7-84E9-B03401078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287F26-E5EB-46B5-A6B1-810300963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5D37C-DB2D-4CB6-980A-5ED3B95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2E3C5-FB58-431C-8687-BBC9FC56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F9C04-6109-4077-93F1-1DA4E1F0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002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A1D0B-5242-4A69-A492-7AA520FC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35A748-E5CB-4381-9CBC-694B9239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2A8C6-DCF8-48C3-953B-3BD0959B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654B4A-55D7-4301-B87B-4BC96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33F8B-F30E-4A66-AE35-706B9DF6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606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3CA8B1-AEA0-4CC4-AD50-291CA2296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61B29-7998-46B8-BEF3-6E0515956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60441-376C-4B24-AAEB-5C7A0174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0F93A9-1154-4E56-B4A2-06637DB3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1C8C9-7BE5-4B69-9950-46849232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976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457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9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3364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4659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91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0870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5102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38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6CE55-B724-48D7-8988-BF4C9AB9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DF740-6430-452E-B7DC-9D87A58C1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352CB-EFAA-4EC3-82EE-8B013C14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92BB0-3214-4335-B642-E81B623C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3C7C4-D1E4-419F-9B79-30CF4FE1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7939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0025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4955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9089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3673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6988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1532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2335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487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5125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394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815C3-C429-485F-A6AB-BCFBEB42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23788-5373-4806-9563-2C9A3A05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5623C2-9AA3-4C2D-9471-A8301EF3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E5370-D715-4EEA-A3DB-D2EEB7B3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5AF97-10CC-4358-9C98-265BB8A1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026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20587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023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5848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559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FEC0D-FAF7-43A9-A6DE-5BBD16A9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B1387-B8D2-4747-9375-E0E366BF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DBF20E-DE76-4D8A-9789-9F132A1B0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D0352B-7462-4449-B0AE-38CE594F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DE87B9-A196-4B16-A075-30DF0BD1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094775-ADB0-4AD8-9C61-A0509BF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954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C95DC-74C1-4802-9164-A2E2BA6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6181E9-8B66-46C2-95FE-E8FDB574D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5AE6FC-8049-4F7D-8095-033513B75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78E2E0-674A-44BA-929C-6E162AC54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589DC8-056E-4DD3-B2B3-EBA5FE07B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7805C9-642D-4D82-A55D-73BD9DFF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A9714C-3953-4A07-A839-EA8630F1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05B9AF-1683-4D6A-9AB3-11DAE497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555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48F70-8731-4C0D-9FC7-80C3933C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8F2AE-FCE1-49D9-A0A5-DE297BA6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7C9629-5436-4B96-B3AD-D94279C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D44895-6191-42AF-82D0-35AB6D0C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03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FAD7A3-29FB-4CAF-A79B-7DAA5E7E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A38C2B-8CE7-4384-9FF6-158741D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F7E50E-24A4-4B74-AADE-324A1FD2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563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FB62C-6AB7-4CA9-8C63-07551B1C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30A4E4-C5E0-46B5-BA4C-7447BA49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DB7915-C355-4D51-A6E9-C1B60F44F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07D175-0774-4FC2-9D56-62E16B4D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DD7087-07B5-4D97-AA76-BB900606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2A53FD-239D-4464-BE5D-681B284F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067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4493E-95CA-4634-AE3A-5DF73346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4AE475-6395-4566-A57D-B4B96C34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C60EE7-2C14-4D39-AE13-948F3677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7016A8-9A3B-4C6F-896C-3EBA972C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CDC0B8-3C1E-4001-A80C-D86932B4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BDDF86-82E4-44D5-A15D-F8259F55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02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86DF44-CF9A-40BA-ABFB-0E991786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BEB615-7DD4-4426-A682-AD0F299FE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3693E-6E3D-4F9B-A2AB-B0DE427B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16ACA-0CF3-4BBB-B44E-91F4C7C93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80A802-4447-4F21-A937-3402EC4CB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285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517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954D-AC44-4FE1-AF40-A8D9FA76F0D4}" type="datetimeFigureOut">
              <a:rPr lang="es-PE" smtClean="0"/>
              <a:t>24/04/2022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A85B-954C-4721-8541-BFACEFCEE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14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Mit datengetriebenen Forecasts gegen Gewinnwarnungen – FINANCE">
            <a:extLst>
              <a:ext uri="{FF2B5EF4-FFF2-40B4-BE49-F238E27FC236}">
                <a16:creationId xmlns:a16="http://schemas.microsoft.com/office/drawing/2014/main" id="{B8A1086F-012C-459C-9AE9-AE6BEE6B0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" r="6287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: Shape 38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3CC35D-F69C-466E-B15F-31BD23283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8856058" cy="479701"/>
          </a:xfrm>
        </p:spPr>
        <p:txBody>
          <a:bodyPr>
            <a:normAutofit/>
          </a:bodyPr>
          <a:lstStyle/>
          <a:p>
            <a:pPr algn="l"/>
            <a:r>
              <a:rPr lang="es-PE" sz="2000" dirty="0">
                <a:solidFill>
                  <a:srgbClr val="FFFFFF"/>
                </a:solidFill>
              </a:rPr>
              <a:t>Con Machine </a:t>
            </a:r>
            <a:r>
              <a:rPr lang="es-PE" sz="2000" dirty="0" err="1">
                <a:solidFill>
                  <a:srgbClr val="FFFFFF"/>
                </a:solidFill>
              </a:rPr>
              <a:t>Learning</a:t>
            </a:r>
            <a:r>
              <a:rPr lang="es-PE" sz="2000" dirty="0">
                <a:solidFill>
                  <a:srgbClr val="FFFFFF"/>
                </a:solidFill>
              </a:rPr>
              <a:t> – Carlos Francisco Espinoza Muñoz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ECB5C0-6F90-42B9-A791-CA56AF17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es-PE" sz="5400" dirty="0">
                <a:solidFill>
                  <a:srgbClr val="FFFFFF"/>
                </a:solidFill>
              </a:rPr>
              <a:t>Pronósticos</a:t>
            </a:r>
          </a:p>
        </p:txBody>
      </p:sp>
    </p:spTree>
    <p:extLst>
      <p:ext uri="{BB962C8B-B14F-4D97-AF65-F5344CB8AC3E}">
        <p14:creationId xmlns:p14="http://schemas.microsoft.com/office/powerpoint/2010/main" val="274375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F3AD54-59E4-401D-869D-5DB717A45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" r="22667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1ED406-E079-4732-B0D3-D3AB70F6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PE" sz="2800"/>
              <a:t>IA (Inteligencia Artificial)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F7D6B4B-58A5-491C-8A3B-FE2A1316B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818932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213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8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19E163-EED4-4C8A-B3B1-CDD7934A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PE"/>
              <a:t>LSTM </a:t>
            </a:r>
            <a:br>
              <a:rPr lang="es-PE"/>
            </a:br>
            <a:r>
              <a:rPr lang="es-PE"/>
              <a:t>(Long Short Term Memory)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84F495-D793-4741-B85C-565961D1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/>
              <a:t>Este modelo o arquitectura de aprendizaje profundo tiene conexiones en su retroalimentación. Es decir, con la entrada u observación de una secuencia de valores previos puede predecir un nuevo valor. Esta característica sirve mucho para pronósticos.</a:t>
            </a:r>
          </a:p>
        </p:txBody>
      </p:sp>
      <p:pic>
        <p:nvPicPr>
          <p:cNvPr id="5" name="Picture 8" descr="Long short-term memory - Wikipedia">
            <a:extLst>
              <a:ext uri="{FF2B5EF4-FFF2-40B4-BE49-F238E27FC236}">
                <a16:creationId xmlns:a16="http://schemas.microsoft.com/office/drawing/2014/main" id="{C709DBDD-49BF-4465-9A17-4707A828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2493816"/>
            <a:ext cx="4935970" cy="33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58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53C05B-1D5B-44B8-BF9E-9E378C1B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PE" sz="4800">
                <a:solidFill>
                  <a:schemeClr val="bg1"/>
                </a:solidFill>
              </a:rPr>
              <a:t>Librerías Python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F6DE8-FF4C-4323-9BE0-1C432E60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PE" sz="2000">
                <a:solidFill>
                  <a:schemeClr val="bg1"/>
                </a:solidFill>
              </a:rPr>
              <a:t>Para emplear los conceptos mencionados previamente, se cuenta con la librería Tensorflow de Google. Específicamente se empleara la extensión Keras ya que su uso es mas compacto y versátil.</a:t>
            </a:r>
          </a:p>
        </p:txBody>
      </p:sp>
      <p:pic>
        <p:nvPicPr>
          <p:cNvPr id="1026" name="Picture 2" descr="Machine learning con TensorFlow y Keras en Python">
            <a:extLst>
              <a:ext uri="{FF2B5EF4-FFF2-40B4-BE49-F238E27FC236}">
                <a16:creationId xmlns:a16="http://schemas.microsoft.com/office/drawing/2014/main" id="{56DEBA9E-C7CA-4174-B550-A7B377D2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9298" y="1538608"/>
            <a:ext cx="5040436" cy="378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9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33F03D-9B8A-4109-AC98-E6F71647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s-PE"/>
              <a:t>Primeros pasos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06BD55-4C8B-44E6-A08D-C57667D9D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3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B7B0F-9A01-48E4-BC48-1292FCD7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s-PE" sz="1700"/>
              <a:t>Separar un 70% del dataset para entrenar y un 30% para probar el modelo.</a:t>
            </a:r>
          </a:p>
          <a:p>
            <a:r>
              <a:rPr lang="es-PE" sz="1700"/>
              <a:t>Para que el modelo trabaje mejor, escalar el dataset entre 0 y 1.</a:t>
            </a:r>
          </a:p>
          <a:p>
            <a:r>
              <a:rPr lang="es-PE" sz="1700"/>
              <a:t>Crear el modelo secuencial con una capa principal de LSTM</a:t>
            </a:r>
          </a:p>
          <a:p>
            <a:r>
              <a:rPr lang="es-PE" sz="1700"/>
              <a:t>Realizar entrenamiento</a:t>
            </a:r>
          </a:p>
          <a:p>
            <a:r>
              <a:rPr lang="es-PE" sz="1700"/>
              <a:t>Probar modelo entrenado</a:t>
            </a:r>
          </a:p>
          <a:p>
            <a:r>
              <a:rPr lang="es-PE" sz="1700"/>
              <a:t>Reajustar parámetros y volver a entrenar el modelo.</a:t>
            </a:r>
          </a:p>
          <a:p>
            <a:r>
              <a:rPr lang="es-PE" sz="1700"/>
              <a:t>Repetir hasta conseguir un resultado adecuado.</a:t>
            </a:r>
          </a:p>
          <a:p>
            <a:r>
              <a:rPr lang="es-PE" sz="1700"/>
              <a:t>Guardar el modelo</a:t>
            </a:r>
            <a:endParaRPr lang="es-PE" sz="1700" dirty="0"/>
          </a:p>
        </p:txBody>
      </p:sp>
    </p:spTree>
    <p:extLst>
      <p:ext uri="{BB962C8B-B14F-4D97-AF65-F5344CB8AC3E}">
        <p14:creationId xmlns:p14="http://schemas.microsoft.com/office/powerpoint/2010/main" val="243695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8F182-11BC-43F5-BCD4-2B797B55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PE" sz="5600" dirty="0"/>
              <a:t>Resultados intermedios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CDBFB27-D30B-4FDC-BE38-220B9389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5B5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9C87C6-2AEF-4409-BEC6-AC98598F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81E71674-F932-486C-B17E-729732586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8" r="12262"/>
          <a:stretch/>
        </p:blipFill>
        <p:spPr>
          <a:xfrm>
            <a:off x="817796" y="642131"/>
            <a:ext cx="2536176" cy="2574973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3394CA68-C042-4896-B478-9F37D7660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115DDFB-03B4-45EE-8FD7-B44ABB7281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r="10728"/>
          <a:stretch/>
        </p:blipFill>
        <p:spPr>
          <a:xfrm>
            <a:off x="4183285" y="642131"/>
            <a:ext cx="2536176" cy="257497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E74EA41F-E3F5-4A93-887A-B631FEA58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3307" y="3531049"/>
            <a:ext cx="2423160" cy="241255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6ACB58-4D03-4A27-9232-8045D1517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contenido 12" descr="Gráfico, Histograma&#10;&#10;Descripción generada automáticamente">
            <a:extLst>
              <a:ext uri="{FF2B5EF4-FFF2-40B4-BE49-F238E27FC236}">
                <a16:creationId xmlns:a16="http://schemas.microsoft.com/office/drawing/2014/main" id="{743A3192-B17E-4F57-88BE-F728233D67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t="-412" r="11562" b="412"/>
          <a:stretch/>
        </p:blipFill>
        <p:spPr>
          <a:xfrm>
            <a:off x="4184523" y="3678058"/>
            <a:ext cx="2523274" cy="2561874"/>
          </a:xfrm>
          <a:prstGeom prst="rect">
            <a:avLst/>
          </a:prstGeom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0BC5618-0789-41DD-93E0-6D34874C2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rgbClr val="5B5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Marcador de contenido 2">
            <a:extLst>
              <a:ext uri="{FF2B5EF4-FFF2-40B4-BE49-F238E27FC236}">
                <a16:creationId xmlns:a16="http://schemas.microsoft.com/office/drawing/2014/main" id="{22247DF5-AEFE-4B41-BB06-F21E573D1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914" y="4737324"/>
            <a:ext cx="3486724" cy="1502606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PE" sz="1700" dirty="0">
                <a:solidFill>
                  <a:schemeClr val="tx1"/>
                </a:solidFill>
              </a:rPr>
              <a:t>Cada modelo entrenado presenta márgenes de errores, algunos mas que otros. Esto depende de cuanta data fue entrenada y de los parámetros configurados por cada modelo. Se trato de conseguir un resultado mas próximo posible al real.</a:t>
            </a:r>
          </a:p>
        </p:txBody>
      </p:sp>
    </p:spTree>
    <p:extLst>
      <p:ext uri="{BB962C8B-B14F-4D97-AF65-F5344CB8AC3E}">
        <p14:creationId xmlns:p14="http://schemas.microsoft.com/office/powerpoint/2010/main" val="118516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7C37D6-D8EB-48C7-8D51-C7F7C9569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" t="2" r="4282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33F03D-9B8A-4109-AC98-E6F71647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PE" sz="2800"/>
              <a:t>Predicción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B7B0F-9A01-48E4-BC48-1292FCD7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PE" sz="1700" dirty="0"/>
              <a:t>Cargar el modelo guardado</a:t>
            </a:r>
          </a:p>
          <a:p>
            <a:r>
              <a:rPr lang="es-PE" sz="1700" dirty="0"/>
              <a:t>Separar una lista de entrada del </a:t>
            </a:r>
            <a:r>
              <a:rPr lang="es-PE" sz="1700" dirty="0" err="1"/>
              <a:t>dataset</a:t>
            </a:r>
            <a:r>
              <a:rPr lang="es-PE" sz="1700" dirty="0"/>
              <a:t> que el modelo requiere</a:t>
            </a:r>
          </a:p>
          <a:p>
            <a:r>
              <a:rPr lang="es-PE" sz="1700" dirty="0"/>
              <a:t>Predecir un nuevo valor</a:t>
            </a:r>
          </a:p>
          <a:p>
            <a:r>
              <a:rPr lang="es-PE" sz="1700" dirty="0"/>
              <a:t>Agregar el valor al </a:t>
            </a:r>
            <a:r>
              <a:rPr lang="es-PE" sz="1700" dirty="0" err="1"/>
              <a:t>dataset</a:t>
            </a:r>
            <a:r>
              <a:rPr lang="es-PE" sz="1700" dirty="0"/>
              <a:t> histórico</a:t>
            </a:r>
          </a:p>
          <a:p>
            <a:r>
              <a:rPr lang="es-PE" sz="1700" dirty="0"/>
              <a:t>Repetir el proceso n veces para obtener predicción de los siguientes n periodos</a:t>
            </a:r>
          </a:p>
        </p:txBody>
      </p:sp>
    </p:spTree>
    <p:extLst>
      <p:ext uri="{BB962C8B-B14F-4D97-AF65-F5344CB8AC3E}">
        <p14:creationId xmlns:p14="http://schemas.microsoft.com/office/powerpoint/2010/main" val="2184990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60140-86A0-4B50-9674-FFD1FF7C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PE" sz="6000" dirty="0"/>
              <a:t>Resultados finales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B214708-D554-4981-89D5-82A03804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5" y="1000086"/>
            <a:ext cx="3423655" cy="2567741"/>
          </a:xfrm>
          <a:prstGeom prst="rect">
            <a:avLst/>
          </a:prstGeom>
        </p:spPr>
      </p:pic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4F01FEF5-BAD9-4633-8578-CD5BE63F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253" y="1000086"/>
            <a:ext cx="3426217" cy="2569662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4AA8416-A2D6-4412-8D52-E4F6C40B1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35" y="1003399"/>
            <a:ext cx="3420270" cy="2565202"/>
          </a:xfrm>
          <a:prstGeom prst="rect">
            <a:avLst/>
          </a:prstGeom>
        </p:spPr>
      </p:pic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1C198AC3-43C5-4DA8-A8B1-112E805F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54" y="682370"/>
            <a:ext cx="3426217" cy="318799"/>
          </a:xfrm>
        </p:spPr>
        <p:txBody>
          <a:bodyPr anchor="t">
            <a:normAutofit lnSpcReduction="10000"/>
          </a:bodyPr>
          <a:lstStyle/>
          <a:p>
            <a:r>
              <a:rPr lang="es-PE" sz="1700" dirty="0"/>
              <a:t>Para los próximos 4 meses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08532032-27A3-497B-AB96-658E1E05D622}"/>
              </a:ext>
            </a:extLst>
          </p:cNvPr>
          <p:cNvSpPr txBox="1">
            <a:spLocks/>
          </p:cNvSpPr>
          <p:nvPr/>
        </p:nvSpPr>
        <p:spPr>
          <a:xfrm>
            <a:off x="4389472" y="682369"/>
            <a:ext cx="3426217" cy="318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700" dirty="0"/>
              <a:t>Para los próximos 4 meses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B7231A9E-22BE-4677-8009-0A373DFC7AAC}"/>
              </a:ext>
            </a:extLst>
          </p:cNvPr>
          <p:cNvSpPr txBox="1">
            <a:spLocks/>
          </p:cNvSpPr>
          <p:nvPr/>
        </p:nvSpPr>
        <p:spPr>
          <a:xfrm>
            <a:off x="8134379" y="681287"/>
            <a:ext cx="3426217" cy="318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700" dirty="0"/>
              <a:t>Para los próximos 4 días</a:t>
            </a: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762FB9FA-D7AA-4AE6-B0ED-C0A4EC93D878}"/>
              </a:ext>
            </a:extLst>
          </p:cNvPr>
          <p:cNvSpPr txBox="1">
            <a:spLocks/>
          </p:cNvSpPr>
          <p:nvPr/>
        </p:nvSpPr>
        <p:spPr>
          <a:xfrm>
            <a:off x="2733965" y="5748290"/>
            <a:ext cx="6737230" cy="8654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1700" dirty="0"/>
              <a:t>Producto A – Predicción para los próximos 4 meses: [ 862.92   908.14     975.87    1049.37 ]</a:t>
            </a:r>
          </a:p>
          <a:p>
            <a:pPr marL="0" indent="0">
              <a:buNone/>
            </a:pPr>
            <a:r>
              <a:rPr lang="es-PE" sz="1700" dirty="0"/>
              <a:t>Producto B – Predicción para los próximos 4 meses: [3993.70  4528.22  4350.00  4449.83]</a:t>
            </a:r>
          </a:p>
          <a:p>
            <a:pPr marL="0" indent="0">
              <a:buNone/>
            </a:pPr>
            <a:r>
              <a:rPr lang="es-PE" sz="1700" dirty="0"/>
              <a:t>Producto C – Predicción para los próximos 4 días:      [115.20    375.59     322.33    301.17]</a:t>
            </a:r>
          </a:p>
        </p:txBody>
      </p:sp>
    </p:spTree>
    <p:extLst>
      <p:ext uri="{BB962C8B-B14F-4D97-AF65-F5344CB8AC3E}">
        <p14:creationId xmlns:p14="http://schemas.microsoft.com/office/powerpoint/2010/main" val="2005680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1_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116</TotalTime>
  <Words>359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Office Theme</vt:lpstr>
      <vt:lpstr>1_Office Theme</vt:lpstr>
      <vt:lpstr>Pronósticos</vt:lpstr>
      <vt:lpstr>IA (Inteligencia Artificial)</vt:lpstr>
      <vt:lpstr>LSTM  (Long Short Term Memory)</vt:lpstr>
      <vt:lpstr>Librerías Python</vt:lpstr>
      <vt:lpstr>Primeros pasos</vt:lpstr>
      <vt:lpstr>Resultados intermedios</vt:lpstr>
      <vt:lpstr>Predicción</vt:lpstr>
      <vt:lpstr>Resultados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u201621874 (Espinoza Muñoz, Carlos Francisco)</dc:creator>
  <cp:lastModifiedBy>u201621874 (Espinoza Muñoz, Carlos Francisco)</cp:lastModifiedBy>
  <cp:revision>5</cp:revision>
  <dcterms:created xsi:type="dcterms:W3CDTF">2022-01-08T03:22:30Z</dcterms:created>
  <dcterms:modified xsi:type="dcterms:W3CDTF">2022-04-24T06:49:21Z</dcterms:modified>
</cp:coreProperties>
</file>