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71" r:id="rId3"/>
    <p:sldId id="258" r:id="rId4"/>
    <p:sldId id="272" r:id="rId5"/>
    <p:sldId id="273" r:id="rId6"/>
    <p:sldId id="274" r:id="rId7"/>
    <p:sldId id="260" r:id="rId8"/>
    <p:sldId id="276" r:id="rId9"/>
    <p:sldId id="277" r:id="rId10"/>
    <p:sldId id="278" r:id="rId11"/>
    <p:sldId id="289" r:id="rId12"/>
    <p:sldId id="259" r:id="rId13"/>
    <p:sldId id="280" r:id="rId14"/>
    <p:sldId id="281" r:id="rId15"/>
    <p:sldId id="262" r:id="rId16"/>
    <p:sldId id="282" r:id="rId17"/>
    <p:sldId id="284" r:id="rId18"/>
    <p:sldId id="285" r:id="rId19"/>
    <p:sldId id="288" r:id="rId20"/>
    <p:sldId id="286" r:id="rId21"/>
    <p:sldId id="287" r:id="rId22"/>
    <p:sldId id="263" r:id="rId23"/>
  </p:sldIdLst>
  <p:sldSz cx="24384000" cy="15748000"/>
  <p:notesSz cx="6858000" cy="9144000"/>
  <p:embeddedFontLst>
    <p:embeddedFont>
      <p:font typeface="Calibri" panose="020F0502020204030204" pitchFamily="34" charset="0"/>
      <p:regular r:id="rId25"/>
      <p:bold r:id="rId26"/>
      <p:italic r:id="rId27"/>
      <p:boldItalic r:id="rId28"/>
    </p:embeddedFont>
    <p:embeddedFont>
      <p:font typeface="Helvetica Neue" panose="020B0604020202020204" charset="0"/>
      <p:regular r:id="rId29"/>
      <p:bold r:id="rId30"/>
      <p:italic r:id="rId31"/>
      <p:boldItalic r:id="rId32"/>
    </p:embeddedFont>
    <p:embeddedFont>
      <p:font typeface="Helvetica Neue Ligh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30" d="100"/>
          <a:sy n="30" d="100"/>
        </p:scale>
        <p:origin x="1092" y="90"/>
      </p:cViewPr>
      <p:guideLst>
        <p:guide orient="horz" pos="496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322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7061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091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779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7214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778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661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04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7336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4770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444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11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35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277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84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2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833937" y="3319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
          <p:cNvSpPr txBox="1">
            <a:spLocks noGrp="1"/>
          </p:cNvSpPr>
          <p:nvPr>
            <p:ph type="body" idx="1"/>
          </p:nvPr>
        </p:nvSpPr>
        <p:spPr>
          <a:xfrm>
            <a:off x="4833937" y="8088312"/>
            <a:ext cx="14716126" cy="158948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2" name="Google Shape;12;p2"/>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4833937" y="9963546"/>
            <a:ext cx="14716126" cy="67617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3600"/>
              <a:buFont typeface="Helvetica Neue"/>
              <a:buNone/>
              <a:defRPr sz="3600" i="1"/>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8" name="Google Shape;48;p11"/>
          <p:cNvSpPr txBox="1">
            <a:spLocks noGrp="1"/>
          </p:cNvSpPr>
          <p:nvPr>
            <p:ph type="body" idx="2"/>
          </p:nvPr>
        </p:nvSpPr>
        <p:spPr>
          <a:xfrm>
            <a:off x="4833937" y="7035456"/>
            <a:ext cx="14716126" cy="936520"/>
          </a:xfrm>
          <a:prstGeom prst="rect">
            <a:avLst/>
          </a:prstGeom>
          <a:noFill/>
          <a:ln>
            <a:noFill/>
          </a:ln>
        </p:spPr>
        <p:txBody>
          <a:bodyPr spcFirstLastPara="1" wrap="square" lIns="71425" tIns="71425" rIns="71425" bIns="71425" anchor="ctr" anchorCtr="0">
            <a:noAutofit/>
          </a:bodyPr>
          <a:lstStyle>
            <a:lvl1pPr marL="457200" lvl="0" indent="-2286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9" name="Google Shape;49;p11"/>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3048000" y="1016000"/>
            <a:ext cx="18288001"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to (horizontal)" type="tx">
  <p:cSld name="TITLE_AND_BODY">
    <p:spTree>
      <p:nvGrpSpPr>
        <p:cNvPr id="1" name="Shape 13"/>
        <p:cNvGrpSpPr/>
        <p:nvPr/>
      </p:nvGrpSpPr>
      <p:grpSpPr>
        <a:xfrm>
          <a:off x="0" y="0"/>
          <a:ext cx="0" cy="0"/>
          <a:chOff x="0" y="0"/>
          <a:chExt cx="0" cy="0"/>
        </a:xfrm>
      </p:grpSpPr>
      <p:sp>
        <p:nvSpPr>
          <p:cNvPr id="14" name="Google Shape;14;p3"/>
          <p:cNvSpPr>
            <a:spLocks noGrp="1"/>
          </p:cNvSpPr>
          <p:nvPr>
            <p:ph type="pic" idx="2"/>
          </p:nvPr>
        </p:nvSpPr>
        <p:spPr>
          <a:xfrm>
            <a:off x="5325070" y="1962546"/>
            <a:ext cx="13722210" cy="83046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title"/>
          </p:nvPr>
        </p:nvSpPr>
        <p:spPr>
          <a:xfrm>
            <a:off x="4833937" y="10463609"/>
            <a:ext cx="14716126" cy="2000251"/>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3"/>
          <p:cNvSpPr txBox="1">
            <a:spLocks noGrp="1"/>
          </p:cNvSpPr>
          <p:nvPr>
            <p:ph type="body" idx="1"/>
          </p:nvPr>
        </p:nvSpPr>
        <p:spPr>
          <a:xfrm>
            <a:off x="4833937" y="12481718"/>
            <a:ext cx="14716126" cy="1589486"/>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7" name="Google Shape;17;p3"/>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833937" y="5552281"/>
            <a:ext cx="14716126" cy="4643438"/>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4"/>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1" name="Shape 21"/>
        <p:cNvGrpSpPr/>
        <p:nvPr/>
      </p:nvGrpSpPr>
      <p:grpSpPr>
        <a:xfrm>
          <a:off x="0" y="0"/>
          <a:ext cx="0" cy="0"/>
          <a:chOff x="0" y="0"/>
          <a:chExt cx="0" cy="0"/>
        </a:xfrm>
      </p:grpSpPr>
      <p:sp>
        <p:nvSpPr>
          <p:cNvPr id="22" name="Google Shape;22;p5"/>
          <p:cNvSpPr>
            <a:spLocks noGrp="1"/>
          </p:cNvSpPr>
          <p:nvPr>
            <p:ph type="pic" idx="2"/>
          </p:nvPr>
        </p:nvSpPr>
        <p:spPr>
          <a:xfrm>
            <a:off x="12495609" y="1914481"/>
            <a:ext cx="7500939" cy="11555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23" name="Google Shape;23;p5"/>
          <p:cNvSpPr txBox="1">
            <a:spLocks noGrp="1"/>
          </p:cNvSpPr>
          <p:nvPr>
            <p:ph type="title"/>
          </p:nvPr>
        </p:nvSpPr>
        <p:spPr>
          <a:xfrm>
            <a:off x="4387453" y="1908968"/>
            <a:ext cx="7500938" cy="5607845"/>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5"/>
          <p:cNvSpPr txBox="1">
            <a:spLocks noGrp="1"/>
          </p:cNvSpPr>
          <p:nvPr>
            <p:ph type="body" idx="1"/>
          </p:nvPr>
        </p:nvSpPr>
        <p:spPr>
          <a:xfrm>
            <a:off x="4387453" y="7659687"/>
            <a:ext cx="7500938" cy="5786438"/>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25" name="Google Shape;25;p5"/>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6"/>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7"/>
          <p:cNvSpPr txBox="1">
            <a:spLocks noGrp="1"/>
          </p:cNvSpPr>
          <p:nvPr>
            <p:ph type="body" idx="1"/>
          </p:nvPr>
        </p:nvSpPr>
        <p:spPr>
          <a:xfrm>
            <a:off x="4387453" y="4659312"/>
            <a:ext cx="15609095" cy="8840392"/>
          </a:xfrm>
          <a:prstGeom prst="rect">
            <a:avLst/>
          </a:prstGeom>
          <a:noFill/>
          <a:ln>
            <a:noFill/>
          </a:ln>
        </p:spPr>
        <p:txBody>
          <a:bodyPr spcFirstLastPara="1" wrap="square" lIns="71425" tIns="71425" rIns="71425" bIns="71425" anchor="ctr" anchorCtr="0">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2" name="Google Shape;32;p7"/>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495609" y="4659312"/>
            <a:ext cx="7500938" cy="884039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8"/>
          <p:cNvSpPr txBox="1">
            <a:spLocks noGrp="1"/>
          </p:cNvSpPr>
          <p:nvPr>
            <p:ph type="body" idx="1"/>
          </p:nvPr>
        </p:nvSpPr>
        <p:spPr>
          <a:xfrm>
            <a:off x="4387453" y="4659312"/>
            <a:ext cx="7500938" cy="8840392"/>
          </a:xfrm>
          <a:prstGeom prst="rect">
            <a:avLst/>
          </a:prstGeom>
          <a:noFill/>
          <a:ln>
            <a:noFill/>
          </a:ln>
        </p:spPr>
        <p:txBody>
          <a:bodyPr spcFirstLastPara="1" wrap="square" lIns="71425" tIns="71425" rIns="71425" bIns="71425" anchor="ctr" anchorCtr="0">
            <a:noAutofit/>
          </a:bodyPr>
          <a:lstStyle>
            <a:lvl1pPr marL="457200" lvl="0" indent="-615315" algn="l">
              <a:lnSpc>
                <a:spcPct val="100000"/>
              </a:lnSpc>
              <a:spcBef>
                <a:spcPts val="5100"/>
              </a:spcBef>
              <a:spcAft>
                <a:spcPts val="0"/>
              </a:spcAft>
              <a:buClr>
                <a:srgbClr val="FFFFFF"/>
              </a:buClr>
              <a:buSzPts val="6090"/>
              <a:buFont typeface="Helvetica Neue"/>
              <a:buChar char="•"/>
              <a:defRPr sz="4200"/>
            </a:lvl1pPr>
            <a:lvl2pPr marL="914400" lvl="1" indent="-615315" algn="l">
              <a:lnSpc>
                <a:spcPct val="100000"/>
              </a:lnSpc>
              <a:spcBef>
                <a:spcPts val="5100"/>
              </a:spcBef>
              <a:spcAft>
                <a:spcPts val="0"/>
              </a:spcAft>
              <a:buClr>
                <a:srgbClr val="FFFFFF"/>
              </a:buClr>
              <a:buSzPts val="6090"/>
              <a:buFont typeface="Helvetica Neue"/>
              <a:buChar char="•"/>
              <a:defRPr sz="4200"/>
            </a:lvl2pPr>
            <a:lvl3pPr marL="1371600" lvl="2" indent="-615315" algn="l">
              <a:lnSpc>
                <a:spcPct val="100000"/>
              </a:lnSpc>
              <a:spcBef>
                <a:spcPts val="5100"/>
              </a:spcBef>
              <a:spcAft>
                <a:spcPts val="0"/>
              </a:spcAft>
              <a:buClr>
                <a:srgbClr val="FFFFFF"/>
              </a:buClr>
              <a:buSzPts val="6090"/>
              <a:buFont typeface="Helvetica Neue"/>
              <a:buChar char="•"/>
              <a:defRPr sz="4200"/>
            </a:lvl3pPr>
            <a:lvl4pPr marL="1828800" lvl="3" indent="-615314" algn="l">
              <a:lnSpc>
                <a:spcPct val="100000"/>
              </a:lnSpc>
              <a:spcBef>
                <a:spcPts val="5100"/>
              </a:spcBef>
              <a:spcAft>
                <a:spcPts val="0"/>
              </a:spcAft>
              <a:buClr>
                <a:srgbClr val="FFFFFF"/>
              </a:buClr>
              <a:buSzPts val="6090"/>
              <a:buFont typeface="Helvetica Neue"/>
              <a:buChar char="•"/>
              <a:defRPr sz="4200"/>
            </a:lvl4pPr>
            <a:lvl5pPr marL="2286000" lvl="4" indent="-615314" algn="l">
              <a:lnSpc>
                <a:spcPct val="100000"/>
              </a:lnSpc>
              <a:spcBef>
                <a:spcPts val="5100"/>
              </a:spcBef>
              <a:spcAft>
                <a:spcPts val="0"/>
              </a:spcAft>
              <a:buClr>
                <a:srgbClr val="FFFFFF"/>
              </a:buClr>
              <a:buSzPts val="6090"/>
              <a:buFont typeface="Helvetica Neue"/>
              <a:buChar char="•"/>
              <a:defRPr sz="42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7" name="Google Shape;37;p8"/>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0">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0" name="Google Shape;40;p9"/>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513468" y="7999015"/>
            <a:ext cx="7500939"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513468" y="1908968"/>
            <a:ext cx="7500939"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4387453" y="1908968"/>
            <a:ext cx="7500938" cy="1157287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0">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hyperlink" Target="Informe%20de%20encuesta.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Tecn&#243;logo/Proyecto%20Animal%20Web/IEEE830.docx"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hyperlink" Target="Tecn&#243;logo/Proyecto%20Animal%20Web/Casos%20de%20Uso%20Extendido%20-%20AnimalWeb.doc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hyperlink" Target="Tecn&#243;logo/Proyecto%20Animal%20Web/AnimalWeb%20Diccionario%20de%20dato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15050984" y="2814007"/>
            <a:ext cx="6794600" cy="2235201"/>
          </a:xfrm>
          <a:prstGeom prst="rect">
            <a:avLst/>
          </a:prstGeom>
          <a:noFill/>
          <a:ln>
            <a:noFill/>
          </a:ln>
        </p:spPr>
        <p:txBody>
          <a:bodyPr spcFirstLastPara="1" wrap="square" lIns="71425" tIns="71425" rIns="71425" bIns="71425" anchor="b" anchorCtr="0">
            <a:noAutofit/>
          </a:bodyPr>
          <a:lstStyle/>
          <a:p>
            <a:pPr marL="36574" marR="36574" lvl="0" indent="12190" algn="r" rtl="0">
              <a:lnSpc>
                <a:spcPct val="80000"/>
              </a:lnSpc>
              <a:spcBef>
                <a:spcPts val="0"/>
              </a:spcBef>
              <a:spcAft>
                <a:spcPts val="0"/>
              </a:spcAft>
              <a:buClr>
                <a:srgbClr val="434343"/>
              </a:buClr>
              <a:buSzPts val="8160"/>
              <a:buFont typeface="Calibri"/>
              <a:buNone/>
            </a:pPr>
            <a:r>
              <a:rPr lang="es-CO" sz="8160" b="1" i="0" u="none" strike="noStrike" cap="none" dirty="0">
                <a:solidFill>
                  <a:srgbClr val="434343"/>
                </a:solidFill>
                <a:latin typeface="Calibri"/>
                <a:ea typeface="Calibri"/>
                <a:cs typeface="Calibri"/>
                <a:sym typeface="Calibri"/>
              </a:rPr>
              <a:t>AnimalWeb</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4731445" y="-474223"/>
            <a:ext cx="17337102" cy="2694427"/>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s-ES" sz="10000" b="1" i="0" u="none" strike="noStrike" cap="none" dirty="0">
                <a:solidFill>
                  <a:schemeClr val="bg1"/>
                </a:solidFill>
                <a:latin typeface="Calibri"/>
                <a:ea typeface="Calibri"/>
                <a:cs typeface="Calibri"/>
                <a:sym typeface="Calibri"/>
              </a:rPr>
              <a:t>Encuesta</a:t>
            </a:r>
            <a:endParaRPr lang="es-ES" sz="1050" b="0" i="0" u="none" strike="noStrike" cap="none" dirty="0">
              <a:solidFill>
                <a:schemeClr val="bg1"/>
              </a:solidFill>
              <a:latin typeface="Arial"/>
              <a:ea typeface="Arial"/>
              <a:cs typeface="Arial"/>
              <a:sym typeface="Arial"/>
            </a:endParaRPr>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48" name="Google Shape;148;p27"/>
          <p:cNvSpPr txBox="1"/>
          <p:nvPr/>
        </p:nvSpPr>
        <p:spPr>
          <a:xfrm>
            <a:off x="605547" y="14450299"/>
            <a:ext cx="897936" cy="41872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dirty="0"/>
          </a:p>
        </p:txBody>
      </p:sp>
      <p:pic>
        <p:nvPicPr>
          <p:cNvPr id="4" name="Imagen 3">
            <a:extLst>
              <a:ext uri="{FF2B5EF4-FFF2-40B4-BE49-F238E27FC236}">
                <a16:creationId xmlns:a16="http://schemas.microsoft.com/office/drawing/2014/main" id="{6C5A37C2-DA2C-4213-8D55-326411C591E1}"/>
              </a:ext>
            </a:extLst>
          </p:cNvPr>
          <p:cNvPicPr>
            <a:picLocks noChangeAspect="1"/>
          </p:cNvPicPr>
          <p:nvPr/>
        </p:nvPicPr>
        <p:blipFill>
          <a:blip r:embed="rId4"/>
          <a:stretch>
            <a:fillRect/>
          </a:stretch>
        </p:blipFill>
        <p:spPr>
          <a:xfrm>
            <a:off x="5332238" y="3506997"/>
            <a:ext cx="14546837" cy="8734006"/>
          </a:xfrm>
          <a:prstGeom prst="rect">
            <a:avLst/>
          </a:prstGeom>
        </p:spPr>
      </p:pic>
      <p:sp>
        <p:nvSpPr>
          <p:cNvPr id="2" name="CuadroTexto 1">
            <a:extLst>
              <a:ext uri="{FF2B5EF4-FFF2-40B4-BE49-F238E27FC236}">
                <a16:creationId xmlns:a16="http://schemas.microsoft.com/office/drawing/2014/main" id="{A77D851A-722A-4953-A061-0D8596C028DB}"/>
              </a:ext>
            </a:extLst>
          </p:cNvPr>
          <p:cNvSpPr txBox="1"/>
          <p:nvPr/>
        </p:nvSpPr>
        <p:spPr>
          <a:xfrm>
            <a:off x="4918581" y="12905335"/>
            <a:ext cx="14546837" cy="1754326"/>
          </a:xfrm>
          <a:prstGeom prst="rect">
            <a:avLst/>
          </a:prstGeom>
          <a:noFill/>
        </p:spPr>
        <p:txBody>
          <a:bodyPr wrap="square" rtlCol="0">
            <a:spAutoFit/>
          </a:bodyPr>
          <a:lstStyle/>
          <a:p>
            <a:r>
              <a:rPr lang="es-CO" sz="3600" dirty="0">
                <a:latin typeface="Calibri" panose="020F0502020204030204" pitchFamily="34" charset="0"/>
                <a:cs typeface="Calibri" panose="020F0502020204030204" pitchFamily="34" charset="0"/>
              </a:rPr>
              <a:t>Link de la encuesta:</a:t>
            </a:r>
            <a:br>
              <a:rPr lang="es-CO" sz="3600" dirty="0">
                <a:latin typeface="Calibri" panose="020F0502020204030204" pitchFamily="34" charset="0"/>
                <a:cs typeface="Calibri" panose="020F0502020204030204" pitchFamily="34" charset="0"/>
              </a:rPr>
            </a:br>
            <a:r>
              <a:rPr lang="es-CO" sz="3600" dirty="0">
                <a:latin typeface="Calibri" panose="020F0502020204030204" pitchFamily="34" charset="0"/>
                <a:cs typeface="Calibri" panose="020F0502020204030204" pitchFamily="34" charset="0"/>
              </a:rPr>
              <a:t>https://docs.google.com/forms/d/e/1FAIpQLSfURE-VCbEFvLVpGydX_GI4n378sWpa2ou9FVva8KtWGqLjbA/viewform?usp=sf_link</a:t>
            </a:r>
          </a:p>
        </p:txBody>
      </p:sp>
    </p:spTree>
    <p:extLst>
      <p:ext uri="{BB962C8B-B14F-4D97-AF65-F5344CB8AC3E}">
        <p14:creationId xmlns:p14="http://schemas.microsoft.com/office/powerpoint/2010/main" val="36519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0"/>
          <p:cNvSpPr txBox="1"/>
          <p:nvPr/>
        </p:nvSpPr>
        <p:spPr>
          <a:xfrm>
            <a:off x="3701652" y="6440380"/>
            <a:ext cx="6650661" cy="2613240"/>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8000"/>
              <a:buFont typeface="Calibri"/>
              <a:buNone/>
            </a:pPr>
            <a:r>
              <a:rPr lang="en-US" sz="9600" b="1" i="0" u="none" strike="noStrike" cap="none" dirty="0">
                <a:solidFill>
                  <a:srgbClr val="FFFFFF"/>
                </a:solidFill>
                <a:latin typeface="Calibri"/>
                <a:ea typeface="Calibri"/>
                <a:cs typeface="Calibri"/>
                <a:sym typeface="Calibri"/>
              </a:rPr>
              <a:t>Informe de la encuesta</a:t>
            </a:r>
            <a:endParaRPr dirty="0"/>
          </a:p>
        </p:txBody>
      </p:sp>
      <p:sp>
        <p:nvSpPr>
          <p:cNvPr id="99" name="Google Shape;99;p20"/>
          <p:cNvSpPr/>
          <p:nvPr/>
        </p:nvSpPr>
        <p:spPr>
          <a:xfrm>
            <a:off x="3865879" y="8820287"/>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5" name="Imagen 4">
            <a:hlinkClick r:id="rId4" action="ppaction://hlinkfile"/>
            <a:extLst>
              <a:ext uri="{FF2B5EF4-FFF2-40B4-BE49-F238E27FC236}">
                <a16:creationId xmlns:a16="http://schemas.microsoft.com/office/drawing/2014/main" id="{C56036C3-0A1B-4B32-8F1B-9F946FB0E820}"/>
              </a:ext>
            </a:extLst>
          </p:cNvPr>
          <p:cNvPicPr>
            <a:picLocks noChangeAspect="1"/>
          </p:cNvPicPr>
          <p:nvPr/>
        </p:nvPicPr>
        <p:blipFill rotWithShape="1">
          <a:blip r:embed="rId5"/>
          <a:srcRect b="1342"/>
          <a:stretch/>
        </p:blipFill>
        <p:spPr>
          <a:xfrm>
            <a:off x="14559643" y="5070248"/>
            <a:ext cx="7287986" cy="6371026"/>
          </a:xfrm>
          <a:prstGeom prst="roundRect">
            <a:avLst/>
          </a:prstGeom>
        </p:spPr>
      </p:pic>
    </p:spTree>
    <p:extLst>
      <p:ext uri="{BB962C8B-B14F-4D97-AF65-F5344CB8AC3E}">
        <p14:creationId xmlns:p14="http://schemas.microsoft.com/office/powerpoint/2010/main" val="245988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1218658" y="1177082"/>
            <a:ext cx="9950083" cy="1435736"/>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n-US" sz="8800" b="1" i="0" u="none" strike="noStrike" cap="none" dirty="0">
                <a:solidFill>
                  <a:srgbClr val="434343"/>
                </a:solidFill>
                <a:latin typeface="Calibri"/>
                <a:ea typeface="Calibri"/>
                <a:cs typeface="Calibri"/>
                <a:sym typeface="Calibri"/>
              </a:rPr>
              <a:t>AnimalWeb - BPMN </a:t>
            </a:r>
            <a:endParaRPr sz="900" dirty="0"/>
          </a:p>
        </p:txBody>
      </p:sp>
      <p:sp>
        <p:nvSpPr>
          <p:cNvPr id="77" name="Google Shape;77;p17"/>
          <p:cNvSpPr/>
          <p:nvPr/>
        </p:nvSpPr>
        <p:spPr>
          <a:xfrm>
            <a:off x="1541852" y="2435365"/>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3" name="Imagen 2">
            <a:extLst>
              <a:ext uri="{FF2B5EF4-FFF2-40B4-BE49-F238E27FC236}">
                <a16:creationId xmlns:a16="http://schemas.microsoft.com/office/drawing/2014/main" id="{230F4C5B-2954-445A-A8CA-0D86A2CF38DA}"/>
              </a:ext>
            </a:extLst>
          </p:cNvPr>
          <p:cNvPicPr>
            <a:picLocks noChangeAspect="1"/>
          </p:cNvPicPr>
          <p:nvPr/>
        </p:nvPicPr>
        <p:blipFill rotWithShape="1">
          <a:blip r:embed="rId4"/>
          <a:srcRect r="37906" b="67857"/>
          <a:stretch/>
        </p:blipFill>
        <p:spPr>
          <a:xfrm>
            <a:off x="1218658" y="3265714"/>
            <a:ext cx="22287837" cy="120869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1218658" y="1177082"/>
            <a:ext cx="9950083" cy="1435736"/>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n-US" sz="8800" b="1" i="0" u="none" strike="noStrike" cap="none" dirty="0">
                <a:solidFill>
                  <a:srgbClr val="434343"/>
                </a:solidFill>
                <a:latin typeface="Calibri"/>
                <a:ea typeface="Calibri"/>
                <a:cs typeface="Calibri"/>
                <a:sym typeface="Calibri"/>
              </a:rPr>
              <a:t>AnimalWeb - BPMN </a:t>
            </a:r>
            <a:endParaRPr sz="900" dirty="0"/>
          </a:p>
        </p:txBody>
      </p:sp>
      <p:sp>
        <p:nvSpPr>
          <p:cNvPr id="77" name="Google Shape;77;p17"/>
          <p:cNvSpPr/>
          <p:nvPr/>
        </p:nvSpPr>
        <p:spPr>
          <a:xfrm>
            <a:off x="1541852" y="2435365"/>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3" name="Imagen 2">
            <a:extLst>
              <a:ext uri="{FF2B5EF4-FFF2-40B4-BE49-F238E27FC236}">
                <a16:creationId xmlns:a16="http://schemas.microsoft.com/office/drawing/2014/main" id="{230F4C5B-2954-445A-A8CA-0D86A2CF38DA}"/>
              </a:ext>
            </a:extLst>
          </p:cNvPr>
          <p:cNvPicPr>
            <a:picLocks noChangeAspect="1"/>
          </p:cNvPicPr>
          <p:nvPr/>
        </p:nvPicPr>
        <p:blipFill rotWithShape="1">
          <a:blip r:embed="rId4"/>
          <a:srcRect t="32195" r="37906" b="39820"/>
          <a:stretch/>
        </p:blipFill>
        <p:spPr>
          <a:xfrm>
            <a:off x="1218658" y="3200400"/>
            <a:ext cx="22202033" cy="10482943"/>
          </a:xfrm>
          <a:prstGeom prst="rect">
            <a:avLst/>
          </a:prstGeom>
        </p:spPr>
      </p:pic>
    </p:spTree>
    <p:extLst>
      <p:ext uri="{BB962C8B-B14F-4D97-AF65-F5344CB8AC3E}">
        <p14:creationId xmlns:p14="http://schemas.microsoft.com/office/powerpoint/2010/main" val="369877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1218658" y="1177082"/>
            <a:ext cx="9950083" cy="1435736"/>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n-US" sz="8800" b="1" i="0" u="none" strike="noStrike" cap="none" dirty="0">
                <a:solidFill>
                  <a:srgbClr val="434343"/>
                </a:solidFill>
                <a:latin typeface="Calibri"/>
                <a:ea typeface="Calibri"/>
                <a:cs typeface="Calibri"/>
                <a:sym typeface="Calibri"/>
              </a:rPr>
              <a:t>AnimalWeb - BPMN </a:t>
            </a:r>
            <a:endParaRPr sz="900" dirty="0"/>
          </a:p>
        </p:txBody>
      </p:sp>
      <p:sp>
        <p:nvSpPr>
          <p:cNvPr id="77" name="Google Shape;77;p17"/>
          <p:cNvSpPr/>
          <p:nvPr/>
        </p:nvSpPr>
        <p:spPr>
          <a:xfrm>
            <a:off x="1541852" y="2435365"/>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3" name="Imagen 2">
            <a:extLst>
              <a:ext uri="{FF2B5EF4-FFF2-40B4-BE49-F238E27FC236}">
                <a16:creationId xmlns:a16="http://schemas.microsoft.com/office/drawing/2014/main" id="{230F4C5B-2954-445A-A8CA-0D86A2CF38DA}"/>
              </a:ext>
            </a:extLst>
          </p:cNvPr>
          <p:cNvPicPr>
            <a:picLocks noChangeAspect="1"/>
          </p:cNvPicPr>
          <p:nvPr/>
        </p:nvPicPr>
        <p:blipFill rotWithShape="1">
          <a:blip r:embed="rId4"/>
          <a:srcRect l="-1" t="60126" r="-645" b="-28"/>
          <a:stretch/>
        </p:blipFill>
        <p:spPr>
          <a:xfrm>
            <a:off x="304257" y="2774925"/>
            <a:ext cx="24140139" cy="10026675"/>
          </a:xfrm>
          <a:prstGeom prst="rect">
            <a:avLst/>
          </a:prstGeom>
        </p:spPr>
      </p:pic>
    </p:spTree>
    <p:extLst>
      <p:ext uri="{BB962C8B-B14F-4D97-AF65-F5344CB8AC3E}">
        <p14:creationId xmlns:p14="http://schemas.microsoft.com/office/powerpoint/2010/main" val="198499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0"/>
          <p:cNvSpPr txBox="1"/>
          <p:nvPr/>
        </p:nvSpPr>
        <p:spPr>
          <a:xfrm>
            <a:off x="3701652" y="6440380"/>
            <a:ext cx="6650661" cy="2613240"/>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8000"/>
              <a:buFont typeface="Calibri"/>
              <a:buNone/>
            </a:pPr>
            <a:r>
              <a:rPr lang="en-US" sz="9600" b="1" i="0" u="none" strike="noStrike" cap="none" dirty="0">
                <a:solidFill>
                  <a:srgbClr val="FFFFFF"/>
                </a:solidFill>
                <a:latin typeface="Calibri"/>
                <a:ea typeface="Calibri"/>
                <a:cs typeface="Calibri"/>
                <a:sym typeface="Calibri"/>
              </a:rPr>
              <a:t>Formato IEEE</a:t>
            </a:r>
            <a:endParaRPr dirty="0"/>
          </a:p>
        </p:txBody>
      </p:sp>
      <p:sp>
        <p:nvSpPr>
          <p:cNvPr id="99" name="Google Shape;99;p20"/>
          <p:cNvSpPr/>
          <p:nvPr/>
        </p:nvSpPr>
        <p:spPr>
          <a:xfrm>
            <a:off x="3865879" y="8820287"/>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3" name="Imagen 2">
            <a:hlinkClick r:id="rId4" action="ppaction://hlinkfile"/>
            <a:extLst>
              <a:ext uri="{FF2B5EF4-FFF2-40B4-BE49-F238E27FC236}">
                <a16:creationId xmlns:a16="http://schemas.microsoft.com/office/drawing/2014/main" id="{9A19DD73-FDB1-453B-8B31-FAFD8469BDB6}"/>
              </a:ext>
            </a:extLst>
          </p:cNvPr>
          <p:cNvPicPr>
            <a:picLocks noChangeAspect="1"/>
          </p:cNvPicPr>
          <p:nvPr/>
        </p:nvPicPr>
        <p:blipFill rotWithShape="1">
          <a:blip r:embed="rId5"/>
          <a:srcRect l="14688"/>
          <a:stretch/>
        </p:blipFill>
        <p:spPr>
          <a:xfrm>
            <a:off x="11789229" y="3358153"/>
            <a:ext cx="10047979" cy="83004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1218658" y="1177082"/>
            <a:ext cx="9950083" cy="1435736"/>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n-US" sz="8800" b="1" i="0" u="none" strike="noStrike" cap="none" dirty="0">
                <a:solidFill>
                  <a:srgbClr val="434343"/>
                </a:solidFill>
                <a:latin typeface="Calibri"/>
                <a:ea typeface="Calibri"/>
                <a:cs typeface="Calibri"/>
                <a:sym typeface="Calibri"/>
              </a:rPr>
              <a:t>AnimalWeb - UML </a:t>
            </a:r>
            <a:endParaRPr sz="900" dirty="0"/>
          </a:p>
        </p:txBody>
      </p:sp>
      <p:sp>
        <p:nvSpPr>
          <p:cNvPr id="77" name="Google Shape;77;p17"/>
          <p:cNvSpPr/>
          <p:nvPr/>
        </p:nvSpPr>
        <p:spPr>
          <a:xfrm>
            <a:off x="1541852" y="2435365"/>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4" name="Imagen 3">
            <a:extLst>
              <a:ext uri="{FF2B5EF4-FFF2-40B4-BE49-F238E27FC236}">
                <a16:creationId xmlns:a16="http://schemas.microsoft.com/office/drawing/2014/main" id="{7ACAEDCD-8EF5-4E81-891D-61BE58FB57A0}"/>
              </a:ext>
            </a:extLst>
          </p:cNvPr>
          <p:cNvPicPr>
            <a:picLocks noChangeAspect="1"/>
          </p:cNvPicPr>
          <p:nvPr/>
        </p:nvPicPr>
        <p:blipFill>
          <a:blip r:embed="rId4"/>
          <a:stretch>
            <a:fillRect/>
          </a:stretch>
        </p:blipFill>
        <p:spPr>
          <a:xfrm>
            <a:off x="4473757" y="2913129"/>
            <a:ext cx="15436485" cy="12573614"/>
          </a:xfrm>
          <a:prstGeom prst="rect">
            <a:avLst/>
          </a:prstGeom>
        </p:spPr>
      </p:pic>
    </p:spTree>
    <p:extLst>
      <p:ext uri="{BB962C8B-B14F-4D97-AF65-F5344CB8AC3E}">
        <p14:creationId xmlns:p14="http://schemas.microsoft.com/office/powerpoint/2010/main" val="467681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0"/>
          <p:cNvSpPr txBox="1"/>
          <p:nvPr/>
        </p:nvSpPr>
        <p:spPr>
          <a:xfrm>
            <a:off x="3701652" y="6440380"/>
            <a:ext cx="6650661" cy="2613240"/>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8000"/>
              <a:buFont typeface="Calibri"/>
              <a:buNone/>
            </a:pPr>
            <a:r>
              <a:rPr lang="en-US" sz="9600" b="1" i="0" u="none" strike="noStrike" cap="none" dirty="0">
                <a:solidFill>
                  <a:srgbClr val="FFFFFF"/>
                </a:solidFill>
                <a:latin typeface="Calibri"/>
                <a:ea typeface="Calibri"/>
                <a:cs typeface="Calibri"/>
                <a:sym typeface="Calibri"/>
              </a:rPr>
              <a:t>Caso de uso extendido</a:t>
            </a:r>
            <a:endParaRPr dirty="0"/>
          </a:p>
        </p:txBody>
      </p:sp>
      <p:sp>
        <p:nvSpPr>
          <p:cNvPr id="99" name="Google Shape;99;p20"/>
          <p:cNvSpPr/>
          <p:nvPr/>
        </p:nvSpPr>
        <p:spPr>
          <a:xfrm>
            <a:off x="3865879" y="8820287"/>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4" name="Imagen 3">
            <a:hlinkClick r:id="rId4" action="ppaction://hlinkfile"/>
            <a:extLst>
              <a:ext uri="{FF2B5EF4-FFF2-40B4-BE49-F238E27FC236}">
                <a16:creationId xmlns:a16="http://schemas.microsoft.com/office/drawing/2014/main" id="{A9599002-F9B6-4E3A-B7D3-81409F4441FE}"/>
              </a:ext>
            </a:extLst>
          </p:cNvPr>
          <p:cNvPicPr>
            <a:picLocks noChangeAspect="1"/>
          </p:cNvPicPr>
          <p:nvPr/>
        </p:nvPicPr>
        <p:blipFill rotWithShape="1">
          <a:blip r:embed="rId5"/>
          <a:srcRect b="1342"/>
          <a:stretch/>
        </p:blipFill>
        <p:spPr>
          <a:xfrm>
            <a:off x="14559643" y="5070248"/>
            <a:ext cx="7287986" cy="6371026"/>
          </a:xfrm>
          <a:prstGeom prst="roundRect">
            <a:avLst/>
          </a:prstGeom>
        </p:spPr>
      </p:pic>
    </p:spTree>
    <p:extLst>
      <p:ext uri="{BB962C8B-B14F-4D97-AF65-F5344CB8AC3E}">
        <p14:creationId xmlns:p14="http://schemas.microsoft.com/office/powerpoint/2010/main" val="530822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1218658" y="1177082"/>
            <a:ext cx="18691584" cy="1435736"/>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n-US" sz="8800" b="1" i="0" u="none" strike="noStrike" cap="none" dirty="0">
                <a:solidFill>
                  <a:srgbClr val="434343"/>
                </a:solidFill>
                <a:latin typeface="Calibri"/>
                <a:ea typeface="Calibri"/>
                <a:cs typeface="Calibri"/>
                <a:sym typeface="Calibri"/>
              </a:rPr>
              <a:t>AnimalWeb – Modelo entidad relación </a:t>
            </a:r>
            <a:endParaRPr sz="900" dirty="0"/>
          </a:p>
        </p:txBody>
      </p:sp>
      <p:sp>
        <p:nvSpPr>
          <p:cNvPr id="77" name="Google Shape;77;p17"/>
          <p:cNvSpPr/>
          <p:nvPr/>
        </p:nvSpPr>
        <p:spPr>
          <a:xfrm>
            <a:off x="1541852" y="2435365"/>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3" name="Imagen 2">
            <a:extLst>
              <a:ext uri="{FF2B5EF4-FFF2-40B4-BE49-F238E27FC236}">
                <a16:creationId xmlns:a16="http://schemas.microsoft.com/office/drawing/2014/main" id="{034DE6FB-8424-410F-A030-52CE02C1B186}"/>
              </a:ext>
            </a:extLst>
          </p:cNvPr>
          <p:cNvPicPr>
            <a:picLocks noChangeAspect="1"/>
          </p:cNvPicPr>
          <p:nvPr/>
        </p:nvPicPr>
        <p:blipFill>
          <a:blip r:embed="rId4"/>
          <a:stretch>
            <a:fillRect/>
          </a:stretch>
        </p:blipFill>
        <p:spPr>
          <a:xfrm>
            <a:off x="2293401" y="2963182"/>
            <a:ext cx="20273119" cy="12122427"/>
          </a:xfrm>
          <a:prstGeom prst="rect">
            <a:avLst/>
          </a:prstGeom>
        </p:spPr>
      </p:pic>
    </p:spTree>
    <p:extLst>
      <p:ext uri="{BB962C8B-B14F-4D97-AF65-F5344CB8AC3E}">
        <p14:creationId xmlns:p14="http://schemas.microsoft.com/office/powerpoint/2010/main" val="127464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0"/>
          <p:cNvSpPr txBox="1"/>
          <p:nvPr/>
        </p:nvSpPr>
        <p:spPr>
          <a:xfrm>
            <a:off x="3701652" y="6440380"/>
            <a:ext cx="6650661" cy="2613240"/>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8000"/>
              <a:buFont typeface="Calibri"/>
              <a:buNone/>
            </a:pPr>
            <a:r>
              <a:rPr lang="en-US" sz="9600" b="1" i="0" u="none" strike="noStrike" cap="none" dirty="0">
                <a:solidFill>
                  <a:srgbClr val="FFFFFF"/>
                </a:solidFill>
                <a:latin typeface="Calibri"/>
                <a:ea typeface="Calibri"/>
                <a:cs typeface="Calibri"/>
                <a:sym typeface="Calibri"/>
              </a:rPr>
              <a:t>Diccionario de datos</a:t>
            </a:r>
            <a:endParaRPr dirty="0"/>
          </a:p>
        </p:txBody>
      </p:sp>
      <p:sp>
        <p:nvSpPr>
          <p:cNvPr id="99" name="Google Shape;99;p20"/>
          <p:cNvSpPr/>
          <p:nvPr/>
        </p:nvSpPr>
        <p:spPr>
          <a:xfrm>
            <a:off x="3865879" y="8820287"/>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4" name="Imagen 3">
            <a:hlinkClick r:id="rId4" action="ppaction://hlinkfile"/>
            <a:extLst>
              <a:ext uri="{FF2B5EF4-FFF2-40B4-BE49-F238E27FC236}">
                <a16:creationId xmlns:a16="http://schemas.microsoft.com/office/drawing/2014/main" id="{A9599002-F9B6-4E3A-B7D3-81409F4441FE}"/>
              </a:ext>
            </a:extLst>
          </p:cNvPr>
          <p:cNvPicPr>
            <a:picLocks noChangeAspect="1"/>
          </p:cNvPicPr>
          <p:nvPr/>
        </p:nvPicPr>
        <p:blipFill rotWithShape="1">
          <a:blip r:embed="rId5"/>
          <a:srcRect b="1342"/>
          <a:stretch/>
        </p:blipFill>
        <p:spPr>
          <a:xfrm>
            <a:off x="14559643" y="5070248"/>
            <a:ext cx="7287986" cy="6371026"/>
          </a:xfrm>
          <a:prstGeom prst="roundRect">
            <a:avLst/>
          </a:prstGeom>
        </p:spPr>
      </p:pic>
    </p:spTree>
    <p:extLst>
      <p:ext uri="{BB962C8B-B14F-4D97-AF65-F5344CB8AC3E}">
        <p14:creationId xmlns:p14="http://schemas.microsoft.com/office/powerpoint/2010/main" val="315650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8794700" y="2226179"/>
            <a:ext cx="6794600" cy="2235201"/>
          </a:xfrm>
          <a:prstGeom prst="rect">
            <a:avLst/>
          </a:prstGeom>
          <a:noFill/>
          <a:ln>
            <a:noFill/>
          </a:ln>
        </p:spPr>
        <p:txBody>
          <a:bodyPr spcFirstLastPara="1" wrap="square" lIns="71425" tIns="71425" rIns="71425" bIns="71425" anchor="b" anchorCtr="0">
            <a:noAutofit/>
          </a:bodyPr>
          <a:lstStyle/>
          <a:p>
            <a:pPr marL="36574" marR="36574" lvl="0" indent="12190" algn="ctr" rtl="0">
              <a:lnSpc>
                <a:spcPct val="80000"/>
              </a:lnSpc>
              <a:spcBef>
                <a:spcPts val="0"/>
              </a:spcBef>
              <a:spcAft>
                <a:spcPts val="0"/>
              </a:spcAft>
              <a:buClr>
                <a:srgbClr val="434343"/>
              </a:buClr>
              <a:buSzPts val="8160"/>
              <a:buFont typeface="Calibri"/>
              <a:buNone/>
            </a:pPr>
            <a:r>
              <a:rPr lang="es-CO" sz="8160" b="1" i="0" u="none" strike="noStrike" cap="none" dirty="0">
                <a:solidFill>
                  <a:srgbClr val="434343"/>
                </a:solidFill>
                <a:latin typeface="Calibri"/>
                <a:ea typeface="Calibri"/>
                <a:cs typeface="Calibri"/>
                <a:sym typeface="Calibri"/>
              </a:rPr>
              <a:t>Integrantes</a:t>
            </a:r>
            <a:endParaRPr dirty="0"/>
          </a:p>
        </p:txBody>
      </p:sp>
      <p:sp>
        <p:nvSpPr>
          <p:cNvPr id="2" name="CuadroTexto 1">
            <a:extLst>
              <a:ext uri="{FF2B5EF4-FFF2-40B4-BE49-F238E27FC236}">
                <a16:creationId xmlns:a16="http://schemas.microsoft.com/office/drawing/2014/main" id="{136D8D85-04A4-4EE0-A8C6-073558D39C1A}"/>
              </a:ext>
            </a:extLst>
          </p:cNvPr>
          <p:cNvSpPr txBox="1"/>
          <p:nvPr/>
        </p:nvSpPr>
        <p:spPr>
          <a:xfrm>
            <a:off x="7375072" y="5519509"/>
            <a:ext cx="10553700" cy="4708981"/>
          </a:xfrm>
          <a:prstGeom prst="rect">
            <a:avLst/>
          </a:prstGeom>
          <a:noFill/>
        </p:spPr>
        <p:txBody>
          <a:bodyPr wrap="square" rtlCol="0">
            <a:spAutoFit/>
          </a:bodyPr>
          <a:lstStyle/>
          <a:p>
            <a:r>
              <a:rPr lang="es-CO" sz="6000" b="1" dirty="0">
                <a:solidFill>
                  <a:schemeClr val="bg2"/>
                </a:solidFill>
                <a:latin typeface="Calibri" panose="020F0502020204030204" pitchFamily="34" charset="0"/>
                <a:cs typeface="Calibri" panose="020F0502020204030204" pitchFamily="34" charset="0"/>
              </a:rPr>
              <a:t>Juan Carlos Guerrero Aranzazu</a:t>
            </a:r>
          </a:p>
          <a:p>
            <a:r>
              <a:rPr lang="es-CO" sz="6000" b="1" dirty="0">
                <a:solidFill>
                  <a:schemeClr val="bg2"/>
                </a:solidFill>
                <a:latin typeface="Calibri" panose="020F0502020204030204" pitchFamily="34" charset="0"/>
                <a:cs typeface="Calibri" panose="020F0502020204030204" pitchFamily="34" charset="0"/>
              </a:rPr>
              <a:t>Claudia Patricia Garzon Babativa</a:t>
            </a:r>
          </a:p>
          <a:p>
            <a:r>
              <a:rPr lang="es-CO" sz="6000" b="1" dirty="0">
                <a:solidFill>
                  <a:schemeClr val="bg2"/>
                </a:solidFill>
                <a:latin typeface="Calibri" panose="020F0502020204030204" pitchFamily="34" charset="0"/>
                <a:cs typeface="Calibri" panose="020F0502020204030204" pitchFamily="34" charset="0"/>
              </a:rPr>
              <a:t>Yehimy Juliana Agamez Garcia </a:t>
            </a:r>
          </a:p>
          <a:p>
            <a:r>
              <a:rPr lang="es-CO" sz="6000" b="1" dirty="0">
                <a:solidFill>
                  <a:schemeClr val="bg2"/>
                </a:solidFill>
                <a:latin typeface="Calibri" panose="020F0502020204030204" pitchFamily="34" charset="0"/>
                <a:cs typeface="Calibri" panose="020F0502020204030204" pitchFamily="34" charset="0"/>
              </a:rPr>
              <a:t>Carlos Santiago Coronado Rubio </a:t>
            </a:r>
          </a:p>
          <a:p>
            <a:r>
              <a:rPr lang="es-CO" sz="6000" b="1" dirty="0">
                <a:solidFill>
                  <a:schemeClr val="bg2"/>
                </a:solidFill>
                <a:latin typeface="Calibri" panose="020F0502020204030204" pitchFamily="34" charset="0"/>
                <a:cs typeface="Calibri" panose="020F0502020204030204" pitchFamily="34" charset="0"/>
              </a:rPr>
              <a:t>Brayan Steven Horta Quevedo</a:t>
            </a:r>
          </a:p>
        </p:txBody>
      </p:sp>
    </p:spTree>
    <p:extLst>
      <p:ext uri="{BB962C8B-B14F-4D97-AF65-F5344CB8AC3E}">
        <p14:creationId xmlns:p14="http://schemas.microsoft.com/office/powerpoint/2010/main" val="182173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0" y="1143398"/>
            <a:ext cx="18691584" cy="1435736"/>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n-US" sz="8800" b="1" i="0" u="none" strike="noStrike" cap="none" dirty="0">
                <a:solidFill>
                  <a:srgbClr val="434343"/>
                </a:solidFill>
                <a:latin typeface="Calibri"/>
                <a:ea typeface="Calibri"/>
                <a:cs typeface="Calibri"/>
                <a:sym typeface="Calibri"/>
              </a:rPr>
              <a:t>AnimalWeb – Diagrama de GANTT</a:t>
            </a:r>
            <a:endParaRPr sz="900" dirty="0"/>
          </a:p>
        </p:txBody>
      </p:sp>
      <p:sp>
        <p:nvSpPr>
          <p:cNvPr id="77" name="Google Shape;77;p17"/>
          <p:cNvSpPr/>
          <p:nvPr/>
        </p:nvSpPr>
        <p:spPr>
          <a:xfrm>
            <a:off x="1541852" y="2435365"/>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4" name="Imagen 3">
            <a:extLst>
              <a:ext uri="{FF2B5EF4-FFF2-40B4-BE49-F238E27FC236}">
                <a16:creationId xmlns:a16="http://schemas.microsoft.com/office/drawing/2014/main" id="{29ED0670-2E53-4466-9339-BF4621D50A2E}"/>
              </a:ext>
            </a:extLst>
          </p:cNvPr>
          <p:cNvPicPr>
            <a:picLocks noChangeAspect="1"/>
          </p:cNvPicPr>
          <p:nvPr/>
        </p:nvPicPr>
        <p:blipFill>
          <a:blip r:embed="rId4"/>
          <a:stretch>
            <a:fillRect/>
          </a:stretch>
        </p:blipFill>
        <p:spPr>
          <a:xfrm>
            <a:off x="1144910" y="3639770"/>
            <a:ext cx="22094179" cy="9063858"/>
          </a:xfrm>
          <a:prstGeom prst="rect">
            <a:avLst/>
          </a:prstGeom>
        </p:spPr>
      </p:pic>
    </p:spTree>
    <p:extLst>
      <p:ext uri="{BB962C8B-B14F-4D97-AF65-F5344CB8AC3E}">
        <p14:creationId xmlns:p14="http://schemas.microsoft.com/office/powerpoint/2010/main" val="377819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0" y="1143398"/>
            <a:ext cx="18691584" cy="1435736"/>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n-US" sz="8800" b="1" i="0" u="none" strike="noStrike" cap="none" dirty="0">
                <a:solidFill>
                  <a:srgbClr val="434343"/>
                </a:solidFill>
                <a:latin typeface="Calibri"/>
                <a:ea typeface="Calibri"/>
                <a:cs typeface="Calibri"/>
                <a:sym typeface="Calibri"/>
              </a:rPr>
              <a:t>AnimalWeb – Diagrama de GANTT</a:t>
            </a:r>
            <a:endParaRPr sz="900" dirty="0"/>
          </a:p>
        </p:txBody>
      </p:sp>
      <p:sp>
        <p:nvSpPr>
          <p:cNvPr id="77" name="Google Shape;77;p17"/>
          <p:cNvSpPr/>
          <p:nvPr/>
        </p:nvSpPr>
        <p:spPr>
          <a:xfrm>
            <a:off x="1541852" y="2435365"/>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3" name="Imagen 2">
            <a:extLst>
              <a:ext uri="{FF2B5EF4-FFF2-40B4-BE49-F238E27FC236}">
                <a16:creationId xmlns:a16="http://schemas.microsoft.com/office/drawing/2014/main" id="{4FA69975-E4C2-49D6-95F9-DA7EC879E812}"/>
              </a:ext>
            </a:extLst>
          </p:cNvPr>
          <p:cNvPicPr>
            <a:picLocks noChangeAspect="1"/>
          </p:cNvPicPr>
          <p:nvPr/>
        </p:nvPicPr>
        <p:blipFill>
          <a:blip r:embed="rId4"/>
          <a:stretch>
            <a:fillRect/>
          </a:stretch>
        </p:blipFill>
        <p:spPr>
          <a:xfrm>
            <a:off x="1541852" y="3217282"/>
            <a:ext cx="21771390" cy="9355718"/>
          </a:xfrm>
          <a:prstGeom prst="rect">
            <a:avLst/>
          </a:prstGeom>
        </p:spPr>
      </p:pic>
    </p:spTree>
    <p:extLst>
      <p:ext uri="{BB962C8B-B14F-4D97-AF65-F5344CB8AC3E}">
        <p14:creationId xmlns:p14="http://schemas.microsoft.com/office/powerpoint/2010/main" val="140279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6416858" y="5742808"/>
            <a:ext cx="11550283" cy="2290068"/>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n-US" sz="7200" b="1" i="0" u="none" strike="noStrike" cap="none" dirty="0">
                <a:solidFill>
                  <a:srgbClr val="434343"/>
                </a:solidFill>
                <a:latin typeface="Calibri"/>
                <a:ea typeface="Calibri"/>
                <a:cs typeface="Calibri"/>
                <a:sym typeface="Calibri"/>
              </a:rPr>
              <a:t>Componente metodológico</a:t>
            </a:r>
            <a:r>
              <a:rPr lang="en-US" sz="16796" b="1" i="0" u="none" strike="noStrike" cap="none" dirty="0">
                <a:solidFill>
                  <a:srgbClr val="434343"/>
                </a:solidFill>
                <a:latin typeface="Calibri"/>
                <a:ea typeface="Calibri"/>
                <a:cs typeface="Calibri"/>
                <a:sym typeface="Calibri"/>
              </a:rPr>
              <a:t> </a:t>
            </a:r>
            <a:endParaRPr dirty="0"/>
          </a:p>
        </p:txBody>
      </p:sp>
      <p:sp>
        <p:nvSpPr>
          <p:cNvPr id="70" name="Google Shape;70;p16"/>
          <p:cNvSpPr/>
          <p:nvPr/>
        </p:nvSpPr>
        <p:spPr>
          <a:xfrm>
            <a:off x="9510196" y="7889107"/>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71" name="Google Shape;71;p16"/>
          <p:cNvSpPr txBox="1"/>
          <p:nvPr/>
        </p:nvSpPr>
        <p:spPr>
          <a:xfrm>
            <a:off x="7900311" y="9461307"/>
            <a:ext cx="8583376" cy="1435736"/>
          </a:xfrm>
          <a:prstGeom prst="rect">
            <a:avLst/>
          </a:prstGeom>
          <a:noFill/>
          <a:ln>
            <a:noFill/>
          </a:ln>
        </p:spPr>
        <p:txBody>
          <a:bodyPr spcFirstLastPara="1" wrap="square" lIns="71425" tIns="71425" rIns="71425" bIns="71425" anchor="ctr" anchorCtr="0">
            <a:noAutofit/>
          </a:bodyPr>
          <a:lstStyle/>
          <a:p>
            <a:pPr marL="0" marR="0" lvl="0" indent="0" algn="l" rtl="0">
              <a:lnSpc>
                <a:spcPct val="127500"/>
              </a:lnSpc>
              <a:spcBef>
                <a:spcPts val="0"/>
              </a:spcBef>
              <a:spcAft>
                <a:spcPts val="0"/>
              </a:spcAft>
              <a:buClr>
                <a:srgbClr val="6C6C6C"/>
              </a:buClr>
              <a:buSzPts val="4000"/>
              <a:buFont typeface="Calibri"/>
              <a:buNone/>
            </a:pPr>
            <a:r>
              <a:rPr lang="es-ES" sz="4000" b="0" i="0" u="none" strike="noStrike" cap="none" dirty="0">
                <a:solidFill>
                  <a:srgbClr val="6C6C6C"/>
                </a:solidFill>
                <a:latin typeface="Calibri"/>
                <a:ea typeface="Calibri"/>
                <a:cs typeface="Calibri"/>
                <a:sym typeface="Calibri"/>
              </a:rPr>
              <a:t>Tipo de investigación realizada que va de la mano con, los métodos, técnicas y procedimientos para la recogida, medición, análisis e interpretación de los datos.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605547" y="-523604"/>
            <a:ext cx="17337102" cy="2694427"/>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s-ES" sz="10000" b="1" i="0" u="none" strike="noStrike" cap="none" dirty="0">
                <a:solidFill>
                  <a:schemeClr val="bg1"/>
                </a:solidFill>
                <a:latin typeface="Calibri"/>
                <a:ea typeface="Calibri"/>
                <a:cs typeface="Calibri"/>
                <a:sym typeface="Calibri"/>
              </a:rPr>
              <a:t>Planteamiento del problema </a:t>
            </a:r>
            <a:endParaRPr lang="es-ES" sz="10000" b="0" i="0" u="none" strike="noStrike" cap="none" dirty="0">
              <a:solidFill>
                <a:schemeClr val="bg1"/>
              </a:solidFill>
              <a:latin typeface="Arial"/>
              <a:ea typeface="Arial"/>
              <a:cs typeface="Arial"/>
              <a:sym typeface="Arial"/>
            </a:endParaRPr>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48" name="Google Shape;148;p27"/>
          <p:cNvSpPr txBox="1"/>
          <p:nvPr/>
        </p:nvSpPr>
        <p:spPr>
          <a:xfrm>
            <a:off x="605547" y="14450299"/>
            <a:ext cx="897936" cy="41872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dirty="0"/>
          </a:p>
        </p:txBody>
      </p:sp>
      <p:sp>
        <p:nvSpPr>
          <p:cNvPr id="149" name="Google Shape;149;p27"/>
          <p:cNvSpPr/>
          <p:nvPr/>
        </p:nvSpPr>
        <p:spPr>
          <a:xfrm>
            <a:off x="19300371" y="11234058"/>
            <a:ext cx="4029114" cy="3634966"/>
          </a:xfrm>
          <a:prstGeom prst="rect">
            <a:avLst/>
          </a:prstGeom>
          <a:noFill/>
          <a:ln w="12700" cap="flat" cmpd="sng">
            <a:solidFill>
              <a:schemeClr val="dk2"/>
            </a:solidFill>
            <a:prstDash val="solid"/>
            <a:miter lim="400000"/>
            <a:headEnd type="none" w="sm" len="sm"/>
            <a:tailEnd type="none" w="sm" len="sm"/>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400"/>
              <a:buFont typeface="Helvetica Neue"/>
              <a:buNone/>
            </a:pPr>
            <a:endParaRPr sz="3400" b="0"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5585764" y="4702630"/>
            <a:ext cx="13212471" cy="8206778"/>
          </a:xfrm>
          <a:prstGeom prst="rect">
            <a:avLst/>
          </a:prstGeom>
          <a:noFill/>
          <a:ln>
            <a:noFill/>
          </a:ln>
        </p:spPr>
        <p:txBody>
          <a:bodyPr spcFirstLastPara="1" wrap="square" lIns="71425" tIns="71425" rIns="71425" bIns="71425" anchor="b" anchorCtr="0">
            <a:noAutofit/>
          </a:bodyPr>
          <a:lstStyle/>
          <a:p>
            <a:pPr marL="28955" marR="28955" indent="9651" algn="ctr">
              <a:lnSpc>
                <a:spcPct val="120000"/>
              </a:lnSpc>
              <a:buClr>
                <a:srgbClr val="434343"/>
              </a:buClr>
              <a:buSzPts val="5400"/>
            </a:pPr>
            <a:r>
              <a:rPr lang="es-ES" sz="5400" dirty="0">
                <a:solidFill>
                  <a:schemeClr val="dk1"/>
                </a:solidFill>
              </a:rPr>
              <a:t>En ocasiones no se encuentran productos para nuestras mascotas cerca al lugar donde vivimos, mediante esto, hemos decidimos hacer una tienda veterinaria online para facilitar las necesidad de las personas, con la cual puedan conseguir el producto que buscan lo mas cerca posible.</a:t>
            </a:r>
            <a:endParaRPr lang="es-ES" sz="12400" b="0" i="0" u="none" strike="noStrike" cap="none" dirty="0">
              <a:solidFill>
                <a:srgbClr val="000000"/>
              </a:solidFill>
              <a:latin typeface="Arial"/>
              <a:ea typeface="Arial"/>
              <a:cs typeface="Arial"/>
              <a:sym typeface="Arial"/>
            </a:endParaRPr>
          </a:p>
          <a:p>
            <a:pPr marL="28955" marR="28955" lvl="0" indent="9651" algn="ctr" rtl="0">
              <a:lnSpc>
                <a:spcPct val="120000"/>
              </a:lnSpc>
              <a:spcBef>
                <a:spcPts val="0"/>
              </a:spcBef>
              <a:spcAft>
                <a:spcPts val="0"/>
              </a:spcAft>
              <a:buClr>
                <a:srgbClr val="434343"/>
              </a:buClr>
              <a:buSzPts val="5400"/>
              <a:buFont typeface="Calibri"/>
              <a:buNone/>
            </a:pPr>
            <a:endParaRPr sz="5400" b="1" i="0" u="none" strike="noStrike" cap="none" dirty="0">
              <a:solidFill>
                <a:srgbClr val="434343"/>
              </a:solidFill>
              <a:latin typeface="Calibri"/>
              <a:ea typeface="Calibri"/>
              <a:cs typeface="Calibri"/>
              <a:sym typeface="Calibri"/>
            </a:endParaRPr>
          </a:p>
        </p:txBody>
      </p:sp>
      <p:pic>
        <p:nvPicPr>
          <p:cNvPr id="3" name="Imagen 2">
            <a:extLst>
              <a:ext uri="{FF2B5EF4-FFF2-40B4-BE49-F238E27FC236}">
                <a16:creationId xmlns:a16="http://schemas.microsoft.com/office/drawing/2014/main" id="{67775851-B0BB-4196-81A3-CD532FE8A387}"/>
              </a:ext>
            </a:extLst>
          </p:cNvPr>
          <p:cNvPicPr>
            <a:picLocks noChangeAspect="1"/>
          </p:cNvPicPr>
          <p:nvPr/>
        </p:nvPicPr>
        <p:blipFill>
          <a:blip r:embed="rId4"/>
          <a:stretch>
            <a:fillRect/>
          </a:stretch>
        </p:blipFill>
        <p:spPr>
          <a:xfrm>
            <a:off x="19600428" y="11388314"/>
            <a:ext cx="3429000" cy="3326453"/>
          </a:xfrm>
          <a:prstGeom prst="rect">
            <a:avLst/>
          </a:prstGeom>
        </p:spPr>
      </p:pic>
    </p:spTree>
    <p:extLst>
      <p:ext uri="{BB962C8B-B14F-4D97-AF65-F5344CB8AC3E}">
        <p14:creationId xmlns:p14="http://schemas.microsoft.com/office/powerpoint/2010/main" val="262801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1498388" y="-523604"/>
            <a:ext cx="17337102" cy="2694427"/>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s-ES" sz="10000" b="1" i="0" u="none" strike="noStrike" cap="none" dirty="0">
                <a:solidFill>
                  <a:schemeClr val="bg1"/>
                </a:solidFill>
                <a:latin typeface="Calibri"/>
                <a:ea typeface="Calibri"/>
                <a:cs typeface="Calibri"/>
                <a:sym typeface="Calibri"/>
              </a:rPr>
              <a:t>Alcance del proyecto </a:t>
            </a:r>
            <a:endParaRPr lang="es-ES" sz="1050" b="0" i="0" u="none" strike="noStrike" cap="none" dirty="0">
              <a:solidFill>
                <a:schemeClr val="bg1"/>
              </a:solidFill>
              <a:latin typeface="Arial"/>
              <a:ea typeface="Arial"/>
              <a:cs typeface="Arial"/>
              <a:sym typeface="Arial"/>
            </a:endParaRPr>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48" name="Google Shape;148;p27"/>
          <p:cNvSpPr txBox="1"/>
          <p:nvPr/>
        </p:nvSpPr>
        <p:spPr>
          <a:xfrm>
            <a:off x="605547" y="14450299"/>
            <a:ext cx="897936" cy="41872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dirty="0"/>
          </a:p>
        </p:txBody>
      </p:sp>
      <p:sp>
        <p:nvSpPr>
          <p:cNvPr id="149" name="Google Shape;149;p27"/>
          <p:cNvSpPr/>
          <p:nvPr/>
        </p:nvSpPr>
        <p:spPr>
          <a:xfrm>
            <a:off x="19300371" y="11234058"/>
            <a:ext cx="4029114" cy="3634966"/>
          </a:xfrm>
          <a:prstGeom prst="rect">
            <a:avLst/>
          </a:prstGeom>
          <a:noFill/>
          <a:ln w="12700" cap="flat" cmpd="sng">
            <a:solidFill>
              <a:schemeClr val="dk2"/>
            </a:solidFill>
            <a:prstDash val="solid"/>
            <a:miter lim="400000"/>
            <a:headEnd type="none" w="sm" len="sm"/>
            <a:tailEnd type="none" w="sm" len="sm"/>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400"/>
              <a:buFont typeface="Helvetica Neue"/>
              <a:buNone/>
            </a:pPr>
            <a:endParaRPr sz="3400" b="0"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5585764" y="4702630"/>
            <a:ext cx="13212471" cy="8206778"/>
          </a:xfrm>
          <a:prstGeom prst="rect">
            <a:avLst/>
          </a:prstGeom>
          <a:noFill/>
          <a:ln>
            <a:noFill/>
          </a:ln>
        </p:spPr>
        <p:txBody>
          <a:bodyPr spcFirstLastPara="1" wrap="square" lIns="71425" tIns="71425" rIns="71425" bIns="71425" anchor="b" anchorCtr="0">
            <a:noAutofit/>
          </a:bodyPr>
          <a:lstStyle/>
          <a:p>
            <a:pPr marL="449580"/>
            <a:r>
              <a:rPr lang="es-ES" sz="5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Animal Web se centra en avanzar progresivamente como proyecto, en primera instancia se busca la alianza con las tiendas veterinarias cercanas, luego a mediano plazo, captar una gran cantidad de tiendas en Bogotá y por último, el objetivo a largo plazo es contar con varias páginas aliadas alrededor de la cuidad de Bogotá.</a:t>
            </a:r>
            <a:endParaRPr lang="es-CO" sz="5400" dirty="0">
              <a:effectLst/>
              <a:latin typeface="Calibri" panose="020F0502020204030204" pitchFamily="34" charset="0"/>
              <a:ea typeface="Arial" panose="020B0604020202020204" pitchFamily="34" charset="0"/>
              <a:cs typeface="Calibri" panose="020F0502020204030204" pitchFamily="34" charset="0"/>
            </a:endParaRPr>
          </a:p>
          <a:p>
            <a:pPr marL="28955" marR="28955" lvl="0" indent="9651" algn="ctr" rtl="0">
              <a:lnSpc>
                <a:spcPct val="120000"/>
              </a:lnSpc>
              <a:spcBef>
                <a:spcPts val="0"/>
              </a:spcBef>
              <a:spcAft>
                <a:spcPts val="0"/>
              </a:spcAft>
              <a:buClr>
                <a:srgbClr val="434343"/>
              </a:buClr>
              <a:buSzPts val="5400"/>
              <a:buFont typeface="Calibri"/>
              <a:buNone/>
            </a:pPr>
            <a:endParaRPr sz="5400" b="1" i="0" u="none" strike="noStrike" cap="none" dirty="0">
              <a:solidFill>
                <a:srgbClr val="434343"/>
              </a:solidFill>
              <a:latin typeface="Calibri"/>
              <a:ea typeface="Calibri"/>
              <a:cs typeface="Calibri"/>
              <a:sym typeface="Calibri"/>
            </a:endParaRPr>
          </a:p>
        </p:txBody>
      </p:sp>
      <p:pic>
        <p:nvPicPr>
          <p:cNvPr id="3" name="Imagen 2">
            <a:extLst>
              <a:ext uri="{FF2B5EF4-FFF2-40B4-BE49-F238E27FC236}">
                <a16:creationId xmlns:a16="http://schemas.microsoft.com/office/drawing/2014/main" id="{67775851-B0BB-4196-81A3-CD532FE8A387}"/>
              </a:ext>
            </a:extLst>
          </p:cNvPr>
          <p:cNvPicPr>
            <a:picLocks noChangeAspect="1"/>
          </p:cNvPicPr>
          <p:nvPr/>
        </p:nvPicPr>
        <p:blipFill>
          <a:blip r:embed="rId4"/>
          <a:stretch>
            <a:fillRect/>
          </a:stretch>
        </p:blipFill>
        <p:spPr>
          <a:xfrm>
            <a:off x="19600428" y="11388314"/>
            <a:ext cx="3429000" cy="3326453"/>
          </a:xfrm>
          <a:prstGeom prst="rect">
            <a:avLst/>
          </a:prstGeom>
        </p:spPr>
      </p:pic>
    </p:spTree>
    <p:extLst>
      <p:ext uri="{BB962C8B-B14F-4D97-AF65-F5344CB8AC3E}">
        <p14:creationId xmlns:p14="http://schemas.microsoft.com/office/powerpoint/2010/main" val="100160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3751731" y="-523604"/>
            <a:ext cx="17337102" cy="2694427"/>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s-ES" sz="10000" b="1" i="0" u="none" strike="noStrike" cap="none" dirty="0">
                <a:solidFill>
                  <a:schemeClr val="bg1"/>
                </a:solidFill>
                <a:latin typeface="Calibri"/>
                <a:ea typeface="Calibri"/>
                <a:cs typeface="Calibri"/>
                <a:sym typeface="Calibri"/>
              </a:rPr>
              <a:t>Justificación</a:t>
            </a:r>
            <a:endParaRPr lang="es-ES" sz="1050" b="0" i="0" u="none" strike="noStrike" cap="none" dirty="0">
              <a:solidFill>
                <a:schemeClr val="bg1"/>
              </a:solidFill>
              <a:latin typeface="Arial"/>
              <a:ea typeface="Arial"/>
              <a:cs typeface="Arial"/>
              <a:sym typeface="Arial"/>
            </a:endParaRPr>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48" name="Google Shape;148;p27"/>
          <p:cNvSpPr txBox="1"/>
          <p:nvPr/>
        </p:nvSpPr>
        <p:spPr>
          <a:xfrm>
            <a:off x="605547" y="14450299"/>
            <a:ext cx="897936" cy="41872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dirty="0"/>
          </a:p>
        </p:txBody>
      </p:sp>
      <p:sp>
        <p:nvSpPr>
          <p:cNvPr id="149" name="Google Shape;149;p27"/>
          <p:cNvSpPr/>
          <p:nvPr/>
        </p:nvSpPr>
        <p:spPr>
          <a:xfrm>
            <a:off x="19300371" y="11234058"/>
            <a:ext cx="4029114" cy="3634966"/>
          </a:xfrm>
          <a:prstGeom prst="rect">
            <a:avLst/>
          </a:prstGeom>
          <a:noFill/>
          <a:ln w="12700" cap="flat" cmpd="sng">
            <a:solidFill>
              <a:schemeClr val="dk2"/>
            </a:solidFill>
            <a:prstDash val="solid"/>
            <a:miter lim="400000"/>
            <a:headEnd type="none" w="sm" len="sm"/>
            <a:tailEnd type="none" w="sm" len="sm"/>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400"/>
              <a:buFont typeface="Helvetica Neue"/>
              <a:buNone/>
            </a:pPr>
            <a:endParaRPr sz="3400" b="0"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2208766" y="4844762"/>
            <a:ext cx="15695806" cy="8206778"/>
          </a:xfrm>
          <a:prstGeom prst="rect">
            <a:avLst/>
          </a:prstGeom>
          <a:noFill/>
          <a:ln>
            <a:noFill/>
          </a:ln>
        </p:spPr>
        <p:txBody>
          <a:bodyPr spcFirstLastPara="1" wrap="square" lIns="71425" tIns="71425" rIns="71425" bIns="71425" anchor="b" anchorCtr="0">
            <a:noAutofit/>
          </a:bodyPr>
          <a:lstStyle/>
          <a:p>
            <a:pPr marL="0" marR="0" lvl="0" indent="0" algn="ctr" rtl="0">
              <a:lnSpc>
                <a:spcPct val="127500"/>
              </a:lnSpc>
              <a:spcBef>
                <a:spcPts val="0"/>
              </a:spcBef>
              <a:spcAft>
                <a:spcPts val="0"/>
              </a:spcAft>
              <a:buNone/>
            </a:pPr>
            <a:r>
              <a:rPr lang="es-ES" sz="4000" dirty="0"/>
              <a:t>La pagina le ofrecerá al cliente la oportunidad de ver cual tienda es la más cercana a su residencia, que tenga disponible el producto que busca; con esto el cliente se vera beneficiado y no se tendrá que trasladar a un lugar tan retirado para conseguir el producto que demande. </a:t>
            </a:r>
          </a:p>
          <a:p>
            <a:pPr marL="0" marR="0" lvl="0" indent="0" algn="ctr" rtl="0">
              <a:lnSpc>
                <a:spcPct val="127500"/>
              </a:lnSpc>
              <a:spcBef>
                <a:spcPts val="0"/>
              </a:spcBef>
              <a:spcAft>
                <a:spcPts val="0"/>
              </a:spcAft>
              <a:buNone/>
            </a:pPr>
            <a:r>
              <a:rPr lang="es-ES" sz="4000" dirty="0"/>
              <a:t>La tienda también es beneficiada ya que aumentará el nivel de clientes al estar en un sitio web, de manera que las personas que busquen algún producto para animales, y que se encuentren cerca de la tienda, sean redireccionadas a la misma.</a:t>
            </a:r>
          </a:p>
          <a:p>
            <a:pPr marL="28955" marR="28955" lvl="0" indent="9651" algn="ctr" rtl="0">
              <a:lnSpc>
                <a:spcPct val="120000"/>
              </a:lnSpc>
              <a:spcBef>
                <a:spcPts val="0"/>
              </a:spcBef>
              <a:spcAft>
                <a:spcPts val="0"/>
              </a:spcAft>
              <a:buClr>
                <a:srgbClr val="434343"/>
              </a:buClr>
              <a:buSzPts val="5400"/>
              <a:buFont typeface="Calibri"/>
              <a:buNone/>
            </a:pPr>
            <a:endParaRPr sz="5400" b="1" i="0" u="none" strike="noStrike" cap="none" dirty="0">
              <a:solidFill>
                <a:srgbClr val="434343"/>
              </a:solidFill>
              <a:latin typeface="Calibri"/>
              <a:ea typeface="Calibri"/>
              <a:cs typeface="Calibri"/>
              <a:sym typeface="Calibri"/>
            </a:endParaRPr>
          </a:p>
        </p:txBody>
      </p:sp>
      <p:pic>
        <p:nvPicPr>
          <p:cNvPr id="3" name="Imagen 2">
            <a:extLst>
              <a:ext uri="{FF2B5EF4-FFF2-40B4-BE49-F238E27FC236}">
                <a16:creationId xmlns:a16="http://schemas.microsoft.com/office/drawing/2014/main" id="{67775851-B0BB-4196-81A3-CD532FE8A387}"/>
              </a:ext>
            </a:extLst>
          </p:cNvPr>
          <p:cNvPicPr>
            <a:picLocks noChangeAspect="1"/>
          </p:cNvPicPr>
          <p:nvPr/>
        </p:nvPicPr>
        <p:blipFill>
          <a:blip r:embed="rId4"/>
          <a:stretch>
            <a:fillRect/>
          </a:stretch>
        </p:blipFill>
        <p:spPr>
          <a:xfrm>
            <a:off x="19600428" y="11388314"/>
            <a:ext cx="3429000" cy="3326453"/>
          </a:xfrm>
          <a:prstGeom prst="rect">
            <a:avLst/>
          </a:prstGeom>
        </p:spPr>
      </p:pic>
    </p:spTree>
    <p:extLst>
      <p:ext uri="{BB962C8B-B14F-4D97-AF65-F5344CB8AC3E}">
        <p14:creationId xmlns:p14="http://schemas.microsoft.com/office/powerpoint/2010/main" val="157379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sp>
        <p:nvSpPr>
          <p:cNvPr id="83" name="Google Shape;83;p18"/>
          <p:cNvSpPr txBox="1"/>
          <p:nvPr/>
        </p:nvSpPr>
        <p:spPr>
          <a:xfrm>
            <a:off x="1819607" y="4211248"/>
            <a:ext cx="8339216" cy="2290069"/>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434343"/>
              </a:buClr>
              <a:buSzPts val="10000"/>
              <a:buFont typeface="Calibri"/>
              <a:buNone/>
            </a:pPr>
            <a:r>
              <a:rPr lang="en-US" sz="8800" b="1" i="0" u="none" strike="noStrike" cap="none" dirty="0">
                <a:solidFill>
                  <a:srgbClr val="434343"/>
                </a:solidFill>
                <a:latin typeface="Calibri"/>
                <a:ea typeface="Calibri"/>
                <a:cs typeface="Calibri"/>
                <a:sym typeface="Calibri"/>
              </a:rPr>
              <a:t>Objetivo general </a:t>
            </a:r>
            <a:endParaRPr sz="1100" dirty="0"/>
          </a:p>
        </p:txBody>
      </p:sp>
      <p:sp>
        <p:nvSpPr>
          <p:cNvPr id="84" name="Google Shape;84;p18"/>
          <p:cNvSpPr/>
          <p:nvPr/>
        </p:nvSpPr>
        <p:spPr>
          <a:xfrm>
            <a:off x="2305589" y="6402554"/>
            <a:ext cx="1033398" cy="98763"/>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85" name="Google Shape;85;p18"/>
          <p:cNvSpPr txBox="1"/>
          <p:nvPr/>
        </p:nvSpPr>
        <p:spPr>
          <a:xfrm>
            <a:off x="2181200" y="7382428"/>
            <a:ext cx="7616029" cy="5222583"/>
          </a:xfrm>
          <a:prstGeom prst="rect">
            <a:avLst/>
          </a:prstGeom>
          <a:noFill/>
          <a:ln>
            <a:noFill/>
          </a:ln>
        </p:spPr>
        <p:txBody>
          <a:bodyPr spcFirstLastPara="1" wrap="square" lIns="71425" tIns="71425" rIns="71425" bIns="71425" anchor="ctr" anchorCtr="0">
            <a:noAutofit/>
          </a:bodyPr>
          <a:lstStyle/>
          <a:p>
            <a:pPr marL="0" marR="0" lvl="0" indent="0" algn="ctr" rtl="0">
              <a:lnSpc>
                <a:spcPct val="127500"/>
              </a:lnSpc>
              <a:spcBef>
                <a:spcPts val="0"/>
              </a:spcBef>
              <a:spcAft>
                <a:spcPts val="0"/>
              </a:spcAft>
              <a:buNone/>
            </a:pPr>
            <a:r>
              <a:rPr lang="es-ES" sz="3600" dirty="0">
                <a:solidFill>
                  <a:srgbClr val="202124"/>
                </a:solidFill>
                <a:highlight>
                  <a:srgbClr val="FFFFFF"/>
                </a:highlight>
              </a:rPr>
              <a:t>Proponer un sistema que al cliente le proporcione la ubicación de las veterinarias más cercanas, de manera que el pueda conseguir los productos para su mascota que necesite.</a:t>
            </a:r>
            <a:endParaRPr lang="es-ES" sz="3600" b="1" dirty="0"/>
          </a:p>
        </p:txBody>
      </p:sp>
      <p:pic>
        <p:nvPicPr>
          <p:cNvPr id="87" name="Google Shape;87;p18"/>
          <p:cNvPicPr preferRelativeResize="0"/>
          <p:nvPr/>
        </p:nvPicPr>
        <p:blipFill rotWithShape="1">
          <a:blip r:embed="rId3">
            <a:alphaModFix/>
          </a:blip>
          <a:srcRect/>
          <a:stretch/>
        </p:blipFill>
        <p:spPr>
          <a:xfrm>
            <a:off x="22023636" y="891645"/>
            <a:ext cx="1397000" cy="1371600"/>
          </a:xfrm>
          <a:prstGeom prst="rect">
            <a:avLst/>
          </a:prstGeom>
          <a:noFill/>
          <a:ln>
            <a:noFill/>
          </a:ln>
        </p:spPr>
      </p:pic>
      <p:sp>
        <p:nvSpPr>
          <p:cNvPr id="7" name="Google Shape;85;p18">
            <a:extLst>
              <a:ext uri="{FF2B5EF4-FFF2-40B4-BE49-F238E27FC236}">
                <a16:creationId xmlns:a16="http://schemas.microsoft.com/office/drawing/2014/main" id="{B58F5E2F-CBF5-4EB9-A9BD-527CC499416C}"/>
              </a:ext>
            </a:extLst>
          </p:cNvPr>
          <p:cNvSpPr txBox="1"/>
          <p:nvPr/>
        </p:nvSpPr>
        <p:spPr>
          <a:xfrm>
            <a:off x="13996652" y="7382427"/>
            <a:ext cx="7144556" cy="5222583"/>
          </a:xfrm>
          <a:prstGeom prst="rect">
            <a:avLst/>
          </a:prstGeom>
          <a:noFill/>
          <a:ln>
            <a:noFill/>
          </a:ln>
        </p:spPr>
        <p:txBody>
          <a:bodyPr spcFirstLastPara="1" wrap="square" lIns="71425" tIns="71425" rIns="71425" bIns="71425" anchor="ctr" anchorCtr="0">
            <a:noAutofit/>
          </a:bodyPr>
          <a:lstStyle/>
          <a:p>
            <a:pPr marL="0" lvl="0" indent="0" algn="l" rtl="0">
              <a:spcBef>
                <a:spcPts val="0"/>
              </a:spcBef>
              <a:spcAft>
                <a:spcPts val="0"/>
              </a:spcAft>
              <a:buClr>
                <a:schemeClr val="dk1"/>
              </a:buClr>
              <a:buSzPts val="1100"/>
              <a:buFont typeface="Arial"/>
              <a:buNone/>
            </a:pPr>
            <a:r>
              <a:rPr lang="es-ES" sz="3600" dirty="0"/>
              <a:t>- Compras online</a:t>
            </a:r>
          </a:p>
          <a:p>
            <a:pPr marL="0" lvl="0" indent="0" algn="l" rtl="0">
              <a:spcBef>
                <a:spcPts val="0"/>
              </a:spcBef>
              <a:spcAft>
                <a:spcPts val="0"/>
              </a:spcAft>
              <a:buClr>
                <a:schemeClr val="dk1"/>
              </a:buClr>
              <a:buSzPts val="1100"/>
              <a:buFont typeface="Arial"/>
              <a:buNone/>
            </a:pPr>
            <a:r>
              <a:rPr lang="es-ES" sz="3600" dirty="0"/>
              <a:t>- Ubicación de veterinarias mas cercanas </a:t>
            </a:r>
          </a:p>
          <a:p>
            <a:pPr marL="0" lvl="0" indent="0" algn="l" rtl="0">
              <a:spcBef>
                <a:spcPts val="0"/>
              </a:spcBef>
              <a:spcAft>
                <a:spcPts val="0"/>
              </a:spcAft>
              <a:buClr>
                <a:schemeClr val="dk1"/>
              </a:buClr>
              <a:buSzPts val="1100"/>
              <a:buFont typeface="Arial"/>
              <a:buNone/>
            </a:pPr>
            <a:r>
              <a:rPr lang="es-ES" sz="3600" dirty="0"/>
              <a:t>- Información sobre las mascotas</a:t>
            </a:r>
          </a:p>
          <a:p>
            <a:pPr marL="0" lvl="0" indent="0" algn="l" rtl="0">
              <a:spcBef>
                <a:spcPts val="0"/>
              </a:spcBef>
              <a:spcAft>
                <a:spcPts val="0"/>
              </a:spcAft>
              <a:buClr>
                <a:schemeClr val="dk1"/>
              </a:buClr>
              <a:buSzPts val="1100"/>
              <a:buFont typeface="Arial"/>
              <a:buNone/>
            </a:pPr>
            <a:r>
              <a:rPr lang="es-ES" sz="3600" dirty="0"/>
              <a:t>- Consejos sobre la salud de nuestras mascotas</a:t>
            </a:r>
          </a:p>
        </p:txBody>
      </p:sp>
      <p:sp>
        <p:nvSpPr>
          <p:cNvPr id="8" name="Google Shape;83;p18">
            <a:extLst>
              <a:ext uri="{FF2B5EF4-FFF2-40B4-BE49-F238E27FC236}">
                <a16:creationId xmlns:a16="http://schemas.microsoft.com/office/drawing/2014/main" id="{0C312CF6-6689-4F17-8E40-7FD8AFEE4F23}"/>
              </a:ext>
            </a:extLst>
          </p:cNvPr>
          <p:cNvSpPr txBox="1"/>
          <p:nvPr/>
        </p:nvSpPr>
        <p:spPr>
          <a:xfrm>
            <a:off x="12415725" y="4211248"/>
            <a:ext cx="10306411" cy="2290069"/>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434343"/>
              </a:buClr>
              <a:buSzPts val="10000"/>
              <a:buFont typeface="Calibri"/>
              <a:buNone/>
            </a:pPr>
            <a:r>
              <a:rPr lang="en-US" sz="8800" b="1" i="0" u="none" strike="noStrike" cap="none" dirty="0">
                <a:solidFill>
                  <a:srgbClr val="434343"/>
                </a:solidFill>
                <a:latin typeface="Calibri"/>
                <a:ea typeface="Calibri"/>
                <a:cs typeface="Calibri"/>
                <a:sym typeface="Calibri"/>
              </a:rPr>
              <a:t>Objetivos específicos </a:t>
            </a:r>
            <a:endParaRPr sz="1100" dirty="0"/>
          </a:p>
        </p:txBody>
      </p:sp>
      <p:sp>
        <p:nvSpPr>
          <p:cNvPr id="9" name="Google Shape;84;p18">
            <a:extLst>
              <a:ext uri="{FF2B5EF4-FFF2-40B4-BE49-F238E27FC236}">
                <a16:creationId xmlns:a16="http://schemas.microsoft.com/office/drawing/2014/main" id="{0F5EC8FB-08A7-478E-B337-D5BF9E644D59}"/>
              </a:ext>
            </a:extLst>
          </p:cNvPr>
          <p:cNvSpPr/>
          <p:nvPr/>
        </p:nvSpPr>
        <p:spPr>
          <a:xfrm>
            <a:off x="12895642" y="6496584"/>
            <a:ext cx="1033398" cy="98763"/>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4731445" y="-474223"/>
            <a:ext cx="17337102" cy="2694427"/>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s-ES" sz="10000" b="1" i="0" u="none" strike="noStrike" cap="none" dirty="0">
                <a:solidFill>
                  <a:schemeClr val="bg1"/>
                </a:solidFill>
                <a:latin typeface="Calibri"/>
                <a:ea typeface="Calibri"/>
                <a:cs typeface="Calibri"/>
                <a:sym typeface="Calibri"/>
              </a:rPr>
              <a:t>Encuesta</a:t>
            </a:r>
            <a:endParaRPr lang="es-ES" sz="1050" b="0" i="0" u="none" strike="noStrike" cap="none" dirty="0">
              <a:solidFill>
                <a:schemeClr val="bg1"/>
              </a:solidFill>
              <a:latin typeface="Arial"/>
              <a:ea typeface="Arial"/>
              <a:cs typeface="Arial"/>
              <a:sym typeface="Arial"/>
            </a:endParaRPr>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48" name="Google Shape;148;p27"/>
          <p:cNvSpPr txBox="1"/>
          <p:nvPr/>
        </p:nvSpPr>
        <p:spPr>
          <a:xfrm>
            <a:off x="605547" y="14450299"/>
            <a:ext cx="897936" cy="41872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dirty="0"/>
          </a:p>
        </p:txBody>
      </p:sp>
      <p:pic>
        <p:nvPicPr>
          <p:cNvPr id="4" name="Imagen 3">
            <a:extLst>
              <a:ext uri="{FF2B5EF4-FFF2-40B4-BE49-F238E27FC236}">
                <a16:creationId xmlns:a16="http://schemas.microsoft.com/office/drawing/2014/main" id="{CB8E7514-6723-4E38-9B14-8B872D2CDD10}"/>
              </a:ext>
            </a:extLst>
          </p:cNvPr>
          <p:cNvPicPr>
            <a:picLocks noChangeAspect="1"/>
          </p:cNvPicPr>
          <p:nvPr/>
        </p:nvPicPr>
        <p:blipFill>
          <a:blip r:embed="rId4"/>
          <a:stretch>
            <a:fillRect/>
          </a:stretch>
        </p:blipFill>
        <p:spPr>
          <a:xfrm>
            <a:off x="12605657" y="3874441"/>
            <a:ext cx="10814706" cy="9280355"/>
          </a:xfrm>
          <a:prstGeom prst="rect">
            <a:avLst/>
          </a:prstGeom>
        </p:spPr>
      </p:pic>
      <p:pic>
        <p:nvPicPr>
          <p:cNvPr id="6" name="Imagen 5">
            <a:extLst>
              <a:ext uri="{FF2B5EF4-FFF2-40B4-BE49-F238E27FC236}">
                <a16:creationId xmlns:a16="http://schemas.microsoft.com/office/drawing/2014/main" id="{1EDF0FD2-CC69-4D86-A9C6-1B04B2D0BDEF}"/>
              </a:ext>
            </a:extLst>
          </p:cNvPr>
          <p:cNvPicPr>
            <a:picLocks noChangeAspect="1"/>
          </p:cNvPicPr>
          <p:nvPr/>
        </p:nvPicPr>
        <p:blipFill>
          <a:blip r:embed="rId5"/>
          <a:stretch>
            <a:fillRect/>
          </a:stretch>
        </p:blipFill>
        <p:spPr>
          <a:xfrm>
            <a:off x="920623" y="3874441"/>
            <a:ext cx="10814706" cy="7359617"/>
          </a:xfrm>
          <a:prstGeom prst="rect">
            <a:avLst/>
          </a:prstGeom>
        </p:spPr>
      </p:pic>
    </p:spTree>
    <p:extLst>
      <p:ext uri="{BB962C8B-B14F-4D97-AF65-F5344CB8AC3E}">
        <p14:creationId xmlns:p14="http://schemas.microsoft.com/office/powerpoint/2010/main" val="206295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4731445" y="-474223"/>
            <a:ext cx="17337102" cy="2694427"/>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s-ES" sz="10000" b="1" i="0" u="none" strike="noStrike" cap="none" dirty="0">
                <a:solidFill>
                  <a:schemeClr val="bg1"/>
                </a:solidFill>
                <a:latin typeface="Calibri"/>
                <a:ea typeface="Calibri"/>
                <a:cs typeface="Calibri"/>
                <a:sym typeface="Calibri"/>
              </a:rPr>
              <a:t>Encuesta</a:t>
            </a:r>
            <a:endParaRPr lang="es-ES" sz="1050" b="0" i="0" u="none" strike="noStrike" cap="none" dirty="0">
              <a:solidFill>
                <a:schemeClr val="bg1"/>
              </a:solidFill>
              <a:latin typeface="Arial"/>
              <a:ea typeface="Arial"/>
              <a:cs typeface="Arial"/>
              <a:sym typeface="Arial"/>
            </a:endParaRPr>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48" name="Google Shape;148;p27"/>
          <p:cNvSpPr txBox="1"/>
          <p:nvPr/>
        </p:nvSpPr>
        <p:spPr>
          <a:xfrm>
            <a:off x="605547" y="14450299"/>
            <a:ext cx="897936" cy="418724"/>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dk2"/>
              </a:buClr>
              <a:buSzPts val="2800"/>
              <a:buFont typeface="Helvetica Neue"/>
              <a:buNone/>
            </a:pPr>
            <a:endParaRPr dirty="0"/>
          </a:p>
        </p:txBody>
      </p:sp>
      <p:pic>
        <p:nvPicPr>
          <p:cNvPr id="3" name="Imagen 2">
            <a:extLst>
              <a:ext uri="{FF2B5EF4-FFF2-40B4-BE49-F238E27FC236}">
                <a16:creationId xmlns:a16="http://schemas.microsoft.com/office/drawing/2014/main" id="{7C55B718-82F5-4BE5-816C-E4FE2F709956}"/>
              </a:ext>
            </a:extLst>
          </p:cNvPr>
          <p:cNvPicPr>
            <a:picLocks noChangeAspect="1"/>
          </p:cNvPicPr>
          <p:nvPr/>
        </p:nvPicPr>
        <p:blipFill>
          <a:blip r:embed="rId4"/>
          <a:stretch>
            <a:fillRect/>
          </a:stretch>
        </p:blipFill>
        <p:spPr>
          <a:xfrm>
            <a:off x="12605658" y="4302360"/>
            <a:ext cx="10740430" cy="7952489"/>
          </a:xfrm>
          <a:prstGeom prst="rect">
            <a:avLst/>
          </a:prstGeom>
        </p:spPr>
      </p:pic>
      <p:pic>
        <p:nvPicPr>
          <p:cNvPr id="7" name="Imagen 6">
            <a:extLst>
              <a:ext uri="{FF2B5EF4-FFF2-40B4-BE49-F238E27FC236}">
                <a16:creationId xmlns:a16="http://schemas.microsoft.com/office/drawing/2014/main" id="{2605CA7D-4098-4E64-956F-48BBE9AF2B1A}"/>
              </a:ext>
            </a:extLst>
          </p:cNvPr>
          <p:cNvPicPr>
            <a:picLocks noChangeAspect="1"/>
          </p:cNvPicPr>
          <p:nvPr/>
        </p:nvPicPr>
        <p:blipFill>
          <a:blip r:embed="rId5"/>
          <a:stretch>
            <a:fillRect/>
          </a:stretch>
        </p:blipFill>
        <p:spPr>
          <a:xfrm>
            <a:off x="605547" y="4302360"/>
            <a:ext cx="12000110" cy="7818628"/>
          </a:xfrm>
          <a:prstGeom prst="rect">
            <a:avLst/>
          </a:prstGeom>
        </p:spPr>
      </p:pic>
    </p:spTree>
    <p:extLst>
      <p:ext uri="{BB962C8B-B14F-4D97-AF65-F5344CB8AC3E}">
        <p14:creationId xmlns:p14="http://schemas.microsoft.com/office/powerpoint/2010/main" val="100127819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395</Words>
  <Application>Microsoft Office PowerPoint</Application>
  <PresentationFormat>Personalizado</PresentationFormat>
  <Paragraphs>38</Paragraphs>
  <Slides>22</Slides>
  <Notes>22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Helvetica Neue Light</vt:lpstr>
      <vt:lpstr>Arial</vt:lpstr>
      <vt:lpstr>Helvetica Neue</vt:lpstr>
      <vt:lpstr>Calibri</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Brayan Horta</dc:creator>
  <cp:lastModifiedBy>user</cp:lastModifiedBy>
  <cp:revision>14</cp:revision>
  <dcterms:modified xsi:type="dcterms:W3CDTF">2021-04-08T14:04:56Z</dcterms:modified>
</cp:coreProperties>
</file>