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37" r:id="rId2"/>
    <p:sldId id="350" r:id="rId3"/>
    <p:sldId id="351" r:id="rId4"/>
    <p:sldId id="353" r:id="rId5"/>
    <p:sldId id="346" r:id="rId6"/>
    <p:sldId id="356" r:id="rId7"/>
    <p:sldId id="358" r:id="rId8"/>
    <p:sldId id="359" r:id="rId9"/>
    <p:sldId id="349" r:id="rId10"/>
    <p:sldId id="341" r:id="rId11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56"/>
            <p14:sldId id="358"/>
            <p14:sldId id="359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 varScale="1">
        <p:scale>
          <a:sx n="85" d="100"/>
          <a:sy n="8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A341A-525C-4BB9-B24D-A922B5501BAA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8A93C67-CD33-46A7-A38E-7D6E8D2182B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dirty="0"/>
            <a:t>Features (PMI)</a:t>
          </a:r>
        </a:p>
      </dgm:t>
    </dgm:pt>
    <dgm:pt modelId="{3A0F8022-9173-40B0-BDFB-263A0A9E6ADC}" type="parTrans" cxnId="{FB4248B8-42A4-4A0F-BB11-9D5BFFB4D944}">
      <dgm:prSet/>
      <dgm:spPr/>
      <dgm:t>
        <a:bodyPr/>
        <a:lstStyle/>
        <a:p>
          <a:endParaRPr lang="en-GB"/>
        </a:p>
      </dgm:t>
    </dgm:pt>
    <dgm:pt modelId="{E34749C3-7A75-4807-A51A-71A493553D42}" type="sibTrans" cxnId="{FB4248B8-42A4-4A0F-BB11-9D5BFFB4D944}">
      <dgm:prSet/>
      <dgm:spPr/>
      <dgm:t>
        <a:bodyPr/>
        <a:lstStyle/>
        <a:p>
          <a:endParaRPr lang="en-GB"/>
        </a:p>
      </dgm:t>
    </dgm:pt>
    <dgm:pt modelId="{947DC41F-69E6-4050-9A6C-292E66EA3E6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Initial weights</a:t>
          </a:r>
        </a:p>
      </dgm:t>
    </dgm:pt>
    <dgm:pt modelId="{A9342268-CE18-4A8A-918E-01C505F5B41D}" type="parTrans" cxnId="{CB91E501-CC11-416C-AA5B-F2B2A54E2D93}">
      <dgm:prSet/>
      <dgm:spPr/>
      <dgm:t>
        <a:bodyPr/>
        <a:lstStyle/>
        <a:p>
          <a:endParaRPr lang="en-GB"/>
        </a:p>
      </dgm:t>
    </dgm:pt>
    <dgm:pt modelId="{8777D3F1-40DA-4BF9-85C1-70A571BC7FE3}" type="sibTrans" cxnId="{CB91E501-CC11-416C-AA5B-F2B2A54E2D93}">
      <dgm:prSet/>
      <dgm:spPr/>
      <dgm:t>
        <a:bodyPr/>
        <a:lstStyle/>
        <a:p>
          <a:endParaRPr lang="en-GB"/>
        </a:p>
      </dgm:t>
    </dgm:pt>
    <dgm:pt modelId="{66F0D7E4-8B1E-4092-B1A0-D6BA3FA5EB7A}">
      <dgm:prSet/>
      <dgm:spPr>
        <a:solidFill>
          <a:schemeClr val="accent2"/>
        </a:solidFill>
      </dgm:spPr>
      <dgm:t>
        <a:bodyPr/>
        <a:lstStyle/>
        <a:p>
          <a:r>
            <a:rPr lang="en-GB" dirty="0"/>
            <a:t>Accuracy</a:t>
          </a:r>
        </a:p>
      </dgm:t>
    </dgm:pt>
    <dgm:pt modelId="{AC81205D-8B5F-49C3-9772-2B01FDA88F5E}" type="parTrans" cxnId="{B3BA45D4-9DE0-472C-9684-8DD23D3B7018}">
      <dgm:prSet/>
      <dgm:spPr/>
      <dgm:t>
        <a:bodyPr/>
        <a:lstStyle/>
        <a:p>
          <a:endParaRPr lang="en-GB"/>
        </a:p>
      </dgm:t>
    </dgm:pt>
    <dgm:pt modelId="{BFC1A886-D660-4257-9F0A-B0EB5DA738FD}" type="sibTrans" cxnId="{B3BA45D4-9DE0-472C-9684-8DD23D3B7018}">
      <dgm:prSet/>
      <dgm:spPr/>
      <dgm:t>
        <a:bodyPr/>
        <a:lstStyle/>
        <a:p>
          <a:endParaRPr lang="en-GB"/>
        </a:p>
      </dgm:t>
    </dgm:pt>
    <dgm:pt modelId="{3CA7B066-287A-4409-9576-73438D70AA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Iterative optimization</a:t>
          </a:r>
        </a:p>
      </dgm:t>
    </dgm:pt>
    <dgm:pt modelId="{ECBD001B-A16C-4281-B165-348A50AF64E7}" type="parTrans" cxnId="{3C69A924-969E-4159-B7E8-8D0D0EC1CB14}">
      <dgm:prSet/>
      <dgm:spPr/>
      <dgm:t>
        <a:bodyPr/>
        <a:lstStyle/>
        <a:p>
          <a:endParaRPr lang="en-GB"/>
        </a:p>
      </dgm:t>
    </dgm:pt>
    <dgm:pt modelId="{06E681E4-944D-44DF-8BA9-DBF93AA4BAA6}" type="sibTrans" cxnId="{3C69A924-969E-4159-B7E8-8D0D0EC1CB14}">
      <dgm:prSet/>
      <dgm:spPr/>
      <dgm:t>
        <a:bodyPr/>
        <a:lstStyle/>
        <a:p>
          <a:endParaRPr lang="en-GB"/>
        </a:p>
      </dgm:t>
    </dgm:pt>
    <dgm:pt modelId="{AD3DE4B6-0432-4775-8EAE-41120B956497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Classification</a:t>
          </a:r>
        </a:p>
      </dgm:t>
    </dgm:pt>
    <dgm:pt modelId="{EDB38AA3-FEF9-4645-8E29-336B1FAEC96A}" type="parTrans" cxnId="{285D6F6F-478D-4791-8C46-A99DE9C86C78}">
      <dgm:prSet/>
      <dgm:spPr/>
      <dgm:t>
        <a:bodyPr/>
        <a:lstStyle/>
        <a:p>
          <a:endParaRPr lang="en-GB"/>
        </a:p>
      </dgm:t>
    </dgm:pt>
    <dgm:pt modelId="{B02E7421-37CB-43C4-9A72-828116E75282}" type="sibTrans" cxnId="{285D6F6F-478D-4791-8C46-A99DE9C86C78}">
      <dgm:prSet/>
      <dgm:spPr/>
      <dgm:t>
        <a:bodyPr/>
        <a:lstStyle/>
        <a:p>
          <a:endParaRPr lang="en-GB"/>
        </a:p>
      </dgm:t>
    </dgm:pt>
    <dgm:pt modelId="{C5442883-DE88-4C9D-B2BB-F447A429D6C2}" type="pres">
      <dgm:prSet presAssocID="{10EA341A-525C-4BB9-B24D-A922B5501BAA}" presName="CompostProcess" presStyleCnt="0">
        <dgm:presLayoutVars>
          <dgm:dir/>
          <dgm:resizeHandles val="exact"/>
        </dgm:presLayoutVars>
      </dgm:prSet>
      <dgm:spPr/>
    </dgm:pt>
    <dgm:pt modelId="{0F1331A2-CD23-4A9F-A9AF-4EC9C92F241C}" type="pres">
      <dgm:prSet presAssocID="{10EA341A-525C-4BB9-B24D-A922B5501BAA}" presName="arrow" presStyleLbl="bgShp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2527A31A-FD80-4DA1-8231-66D3FF710E65}" type="pres">
      <dgm:prSet presAssocID="{10EA341A-525C-4BB9-B24D-A922B5501BAA}" presName="linearProcess" presStyleCnt="0"/>
      <dgm:spPr/>
    </dgm:pt>
    <dgm:pt modelId="{B8400F92-192F-4A6C-A5B9-6DF63248FB78}" type="pres">
      <dgm:prSet presAssocID="{98A93C67-CD33-46A7-A38E-7D6E8D2182B8}" presName="textNode" presStyleLbl="node1" presStyleIdx="0" presStyleCnt="5" custLinFactNeighborX="-2191" custLinFactNeighborY="-677">
        <dgm:presLayoutVars>
          <dgm:bulletEnabled val="1"/>
        </dgm:presLayoutVars>
      </dgm:prSet>
      <dgm:spPr/>
    </dgm:pt>
    <dgm:pt modelId="{46625950-0582-4DAE-8934-C72BF0E9ADBB}" type="pres">
      <dgm:prSet presAssocID="{E34749C3-7A75-4807-A51A-71A493553D42}" presName="sibTrans" presStyleCnt="0"/>
      <dgm:spPr/>
    </dgm:pt>
    <dgm:pt modelId="{D32E0720-53AB-4145-A51D-41E01835EA93}" type="pres">
      <dgm:prSet presAssocID="{947DC41F-69E6-4050-9A6C-292E66EA3E63}" presName="textNode" presStyleLbl="node1" presStyleIdx="1" presStyleCnt="5" custLinFactNeighborX="-2191" custLinFactNeighborY="-677">
        <dgm:presLayoutVars>
          <dgm:bulletEnabled val="1"/>
        </dgm:presLayoutVars>
      </dgm:prSet>
      <dgm:spPr/>
    </dgm:pt>
    <dgm:pt modelId="{2AE452EB-F6A8-4932-82AA-08A73A371042}" type="pres">
      <dgm:prSet presAssocID="{8777D3F1-40DA-4BF9-85C1-70A571BC7FE3}" presName="sibTrans" presStyleCnt="0"/>
      <dgm:spPr/>
    </dgm:pt>
    <dgm:pt modelId="{67BD481C-8763-4E32-B86B-901FBCEA1853}" type="pres">
      <dgm:prSet presAssocID="{66F0D7E4-8B1E-4092-B1A0-D6BA3FA5EB7A}" presName="textNode" presStyleLbl="node1" presStyleIdx="2" presStyleCnt="5">
        <dgm:presLayoutVars>
          <dgm:bulletEnabled val="1"/>
        </dgm:presLayoutVars>
      </dgm:prSet>
      <dgm:spPr/>
    </dgm:pt>
    <dgm:pt modelId="{B3BCF24A-F862-402D-A02F-D5C26E9444EE}" type="pres">
      <dgm:prSet presAssocID="{BFC1A886-D660-4257-9F0A-B0EB5DA738FD}" presName="sibTrans" presStyleCnt="0"/>
      <dgm:spPr/>
    </dgm:pt>
    <dgm:pt modelId="{568963F3-D3F9-4067-8746-431C461C493B}" type="pres">
      <dgm:prSet presAssocID="{3CA7B066-287A-4409-9576-73438D70AA1B}" presName="textNode" presStyleLbl="node1" presStyleIdx="3" presStyleCnt="5">
        <dgm:presLayoutVars>
          <dgm:bulletEnabled val="1"/>
        </dgm:presLayoutVars>
      </dgm:prSet>
      <dgm:spPr/>
    </dgm:pt>
    <dgm:pt modelId="{9CA34626-65E1-4F1D-AF5B-1B4D9D31B8D6}" type="pres">
      <dgm:prSet presAssocID="{06E681E4-944D-44DF-8BA9-DBF93AA4BAA6}" presName="sibTrans" presStyleCnt="0"/>
      <dgm:spPr/>
    </dgm:pt>
    <dgm:pt modelId="{8314F0BD-9D87-4D81-AFB1-F63440BD8FF1}" type="pres">
      <dgm:prSet presAssocID="{AD3DE4B6-0432-4775-8EAE-41120B95649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B91E501-CC11-416C-AA5B-F2B2A54E2D93}" srcId="{10EA341A-525C-4BB9-B24D-A922B5501BAA}" destId="{947DC41F-69E6-4050-9A6C-292E66EA3E63}" srcOrd="1" destOrd="0" parTransId="{A9342268-CE18-4A8A-918E-01C505F5B41D}" sibTransId="{8777D3F1-40DA-4BF9-85C1-70A571BC7FE3}"/>
    <dgm:cxn modelId="{3C69A924-969E-4159-B7E8-8D0D0EC1CB14}" srcId="{10EA341A-525C-4BB9-B24D-A922B5501BAA}" destId="{3CA7B066-287A-4409-9576-73438D70AA1B}" srcOrd="3" destOrd="0" parTransId="{ECBD001B-A16C-4281-B165-348A50AF64E7}" sibTransId="{06E681E4-944D-44DF-8BA9-DBF93AA4BAA6}"/>
    <dgm:cxn modelId="{CEE5F63B-F0D5-42F6-8F77-765CE860CC83}" type="presOf" srcId="{AD3DE4B6-0432-4775-8EAE-41120B956497}" destId="{8314F0BD-9D87-4D81-AFB1-F63440BD8FF1}" srcOrd="0" destOrd="0" presId="urn:microsoft.com/office/officeart/2005/8/layout/hProcess9"/>
    <dgm:cxn modelId="{EA21743F-AB6A-49F5-93B0-69CBFF332C16}" type="presOf" srcId="{10EA341A-525C-4BB9-B24D-A922B5501BAA}" destId="{C5442883-DE88-4C9D-B2BB-F447A429D6C2}" srcOrd="0" destOrd="0" presId="urn:microsoft.com/office/officeart/2005/8/layout/hProcess9"/>
    <dgm:cxn modelId="{806B885F-04BF-4966-9E4A-4E90609C5A9E}" type="presOf" srcId="{66F0D7E4-8B1E-4092-B1A0-D6BA3FA5EB7A}" destId="{67BD481C-8763-4E32-B86B-901FBCEA1853}" srcOrd="0" destOrd="0" presId="urn:microsoft.com/office/officeart/2005/8/layout/hProcess9"/>
    <dgm:cxn modelId="{285D6F6F-478D-4791-8C46-A99DE9C86C78}" srcId="{10EA341A-525C-4BB9-B24D-A922B5501BAA}" destId="{AD3DE4B6-0432-4775-8EAE-41120B956497}" srcOrd="4" destOrd="0" parTransId="{EDB38AA3-FEF9-4645-8E29-336B1FAEC96A}" sibTransId="{B02E7421-37CB-43C4-9A72-828116E75282}"/>
    <dgm:cxn modelId="{89F45297-B58B-45EB-B2F3-7E1E22DCC8C7}" type="presOf" srcId="{947DC41F-69E6-4050-9A6C-292E66EA3E63}" destId="{D32E0720-53AB-4145-A51D-41E01835EA93}" srcOrd="0" destOrd="0" presId="urn:microsoft.com/office/officeart/2005/8/layout/hProcess9"/>
    <dgm:cxn modelId="{FB4248B8-42A4-4A0F-BB11-9D5BFFB4D944}" srcId="{10EA341A-525C-4BB9-B24D-A922B5501BAA}" destId="{98A93C67-CD33-46A7-A38E-7D6E8D2182B8}" srcOrd="0" destOrd="0" parTransId="{3A0F8022-9173-40B0-BDFB-263A0A9E6ADC}" sibTransId="{E34749C3-7A75-4807-A51A-71A493553D42}"/>
    <dgm:cxn modelId="{097922BC-B50A-4B90-900B-8F8B4EDE4893}" type="presOf" srcId="{3CA7B066-287A-4409-9576-73438D70AA1B}" destId="{568963F3-D3F9-4067-8746-431C461C493B}" srcOrd="0" destOrd="0" presId="urn:microsoft.com/office/officeart/2005/8/layout/hProcess9"/>
    <dgm:cxn modelId="{7F4C95C4-05B9-48F3-90D1-B9D5505DC818}" type="presOf" srcId="{98A93C67-CD33-46A7-A38E-7D6E8D2182B8}" destId="{B8400F92-192F-4A6C-A5B9-6DF63248FB78}" srcOrd="0" destOrd="0" presId="urn:microsoft.com/office/officeart/2005/8/layout/hProcess9"/>
    <dgm:cxn modelId="{B3BA45D4-9DE0-472C-9684-8DD23D3B7018}" srcId="{10EA341A-525C-4BB9-B24D-A922B5501BAA}" destId="{66F0D7E4-8B1E-4092-B1A0-D6BA3FA5EB7A}" srcOrd="2" destOrd="0" parTransId="{AC81205D-8B5F-49C3-9772-2B01FDA88F5E}" sibTransId="{BFC1A886-D660-4257-9F0A-B0EB5DA738FD}"/>
    <dgm:cxn modelId="{3AD890A2-ABE6-48CA-9EEB-40E7ACFF3B1C}" type="presParOf" srcId="{C5442883-DE88-4C9D-B2BB-F447A429D6C2}" destId="{0F1331A2-CD23-4A9F-A9AF-4EC9C92F241C}" srcOrd="0" destOrd="0" presId="urn:microsoft.com/office/officeart/2005/8/layout/hProcess9"/>
    <dgm:cxn modelId="{445BD074-BF22-4A3D-B190-39D0D6EBF35C}" type="presParOf" srcId="{C5442883-DE88-4C9D-B2BB-F447A429D6C2}" destId="{2527A31A-FD80-4DA1-8231-66D3FF710E65}" srcOrd="1" destOrd="0" presId="urn:microsoft.com/office/officeart/2005/8/layout/hProcess9"/>
    <dgm:cxn modelId="{6351DA0C-1B2E-4324-8D07-687C088DE53C}" type="presParOf" srcId="{2527A31A-FD80-4DA1-8231-66D3FF710E65}" destId="{B8400F92-192F-4A6C-A5B9-6DF63248FB78}" srcOrd="0" destOrd="0" presId="urn:microsoft.com/office/officeart/2005/8/layout/hProcess9"/>
    <dgm:cxn modelId="{905F643B-5A88-48A3-AFE2-470A1907F797}" type="presParOf" srcId="{2527A31A-FD80-4DA1-8231-66D3FF710E65}" destId="{46625950-0582-4DAE-8934-C72BF0E9ADBB}" srcOrd="1" destOrd="0" presId="urn:microsoft.com/office/officeart/2005/8/layout/hProcess9"/>
    <dgm:cxn modelId="{EFDA7B90-E7BA-49C5-B1EB-6432D75A0858}" type="presParOf" srcId="{2527A31A-FD80-4DA1-8231-66D3FF710E65}" destId="{D32E0720-53AB-4145-A51D-41E01835EA93}" srcOrd="2" destOrd="0" presId="urn:microsoft.com/office/officeart/2005/8/layout/hProcess9"/>
    <dgm:cxn modelId="{8F91265E-DE44-4302-9229-F9C6F1BEB01B}" type="presParOf" srcId="{2527A31A-FD80-4DA1-8231-66D3FF710E65}" destId="{2AE452EB-F6A8-4932-82AA-08A73A371042}" srcOrd="3" destOrd="0" presId="urn:microsoft.com/office/officeart/2005/8/layout/hProcess9"/>
    <dgm:cxn modelId="{AB437C41-DCC4-409D-A6B3-4016C138EF4B}" type="presParOf" srcId="{2527A31A-FD80-4DA1-8231-66D3FF710E65}" destId="{67BD481C-8763-4E32-B86B-901FBCEA1853}" srcOrd="4" destOrd="0" presId="urn:microsoft.com/office/officeart/2005/8/layout/hProcess9"/>
    <dgm:cxn modelId="{CD855AD0-C3F0-4E1F-8501-B7E4809AC502}" type="presParOf" srcId="{2527A31A-FD80-4DA1-8231-66D3FF710E65}" destId="{B3BCF24A-F862-402D-A02F-D5C26E9444EE}" srcOrd="5" destOrd="0" presId="urn:microsoft.com/office/officeart/2005/8/layout/hProcess9"/>
    <dgm:cxn modelId="{CF23AA30-1C04-49E8-863F-42EA4381060C}" type="presParOf" srcId="{2527A31A-FD80-4DA1-8231-66D3FF710E65}" destId="{568963F3-D3F9-4067-8746-431C461C493B}" srcOrd="6" destOrd="0" presId="urn:microsoft.com/office/officeart/2005/8/layout/hProcess9"/>
    <dgm:cxn modelId="{AEA5254E-14C9-41AA-850E-55082111F886}" type="presParOf" srcId="{2527A31A-FD80-4DA1-8231-66D3FF710E65}" destId="{9CA34626-65E1-4F1D-AF5B-1B4D9D31B8D6}" srcOrd="7" destOrd="0" presId="urn:microsoft.com/office/officeart/2005/8/layout/hProcess9"/>
    <dgm:cxn modelId="{8883A0CA-8059-4E41-A8AC-2FCE293792AD}" type="presParOf" srcId="{2527A31A-FD80-4DA1-8231-66D3FF710E65}" destId="{8314F0BD-9D87-4D81-AFB1-F63440BD8FF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31A2-CD23-4A9F-A9AF-4EC9C92F241C}">
      <dsp:nvSpPr>
        <dsp:cNvPr id="0" name=""/>
        <dsp:cNvSpPr/>
      </dsp:nvSpPr>
      <dsp:spPr>
        <a:xfrm>
          <a:off x="824388" y="0"/>
          <a:ext cx="9343071" cy="349196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00F92-192F-4A6C-A5B9-6DF63248FB78}">
      <dsp:nvSpPr>
        <dsp:cNvPr id="0" name=""/>
        <dsp:cNvSpPr/>
      </dsp:nvSpPr>
      <dsp:spPr>
        <a:xfrm>
          <a:off x="0" y="1038131"/>
          <a:ext cx="2068242" cy="1396784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Features (PMI)</a:t>
          </a:r>
        </a:p>
      </dsp:txBody>
      <dsp:txXfrm>
        <a:off x="68185" y="1106316"/>
        <a:ext cx="1931872" cy="1260414"/>
      </dsp:txXfrm>
    </dsp:sp>
    <dsp:sp modelId="{D32E0720-53AB-4145-A51D-41E01835EA93}">
      <dsp:nvSpPr>
        <dsp:cNvPr id="0" name=""/>
        <dsp:cNvSpPr/>
      </dsp:nvSpPr>
      <dsp:spPr>
        <a:xfrm>
          <a:off x="2228196" y="1038131"/>
          <a:ext cx="2068242" cy="139678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Initial weights</a:t>
          </a:r>
        </a:p>
      </dsp:txBody>
      <dsp:txXfrm>
        <a:off x="2296381" y="1106316"/>
        <a:ext cx="1931872" cy="1260414"/>
      </dsp:txXfrm>
    </dsp:sp>
    <dsp:sp modelId="{67BD481C-8763-4E32-B86B-901FBCEA1853}">
      <dsp:nvSpPr>
        <dsp:cNvPr id="0" name=""/>
        <dsp:cNvSpPr/>
      </dsp:nvSpPr>
      <dsp:spPr>
        <a:xfrm>
          <a:off x="4461803" y="1047588"/>
          <a:ext cx="2068242" cy="139678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Accuracy</a:t>
          </a:r>
        </a:p>
      </dsp:txBody>
      <dsp:txXfrm>
        <a:off x="4529988" y="1115773"/>
        <a:ext cx="1931872" cy="1260414"/>
      </dsp:txXfrm>
    </dsp:sp>
    <dsp:sp modelId="{568963F3-D3F9-4067-8746-431C461C493B}">
      <dsp:nvSpPr>
        <dsp:cNvPr id="0" name=""/>
        <dsp:cNvSpPr/>
      </dsp:nvSpPr>
      <dsp:spPr>
        <a:xfrm>
          <a:off x="6691864" y="1047588"/>
          <a:ext cx="2068242" cy="139678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Iterative optimization</a:t>
          </a:r>
        </a:p>
      </dsp:txBody>
      <dsp:txXfrm>
        <a:off x="6760049" y="1115773"/>
        <a:ext cx="1931872" cy="1260414"/>
      </dsp:txXfrm>
    </dsp:sp>
    <dsp:sp modelId="{8314F0BD-9D87-4D81-AFB1-F63440BD8FF1}">
      <dsp:nvSpPr>
        <dsp:cNvPr id="0" name=""/>
        <dsp:cNvSpPr/>
      </dsp:nvSpPr>
      <dsp:spPr>
        <a:xfrm>
          <a:off x="8921925" y="1047588"/>
          <a:ext cx="2068242" cy="139678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Classification</a:t>
          </a:r>
        </a:p>
      </dsp:txBody>
      <dsp:txXfrm>
        <a:off x="8990110" y="1115773"/>
        <a:ext cx="1931872" cy="126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06.06.2021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do?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-&gt;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0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stats</a:t>
            </a:r>
            <a:r>
              <a:rPr lang="de-DE" dirty="0"/>
              <a:t>: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wrote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ten</a:t>
            </a:r>
            <a:r>
              <a:rPr lang="de-DE" dirty="0"/>
              <a:t> </a:t>
            </a:r>
            <a:r>
              <a:rPr lang="de-DE" dirty="0" err="1"/>
              <a:t>poems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prolific</a:t>
            </a:r>
            <a:r>
              <a:rPr lang="de-DE" dirty="0"/>
              <a:t> </a:t>
            </a:r>
            <a:r>
              <a:rPr lang="de-DE" dirty="0" err="1"/>
              <a:t>authors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9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datapoint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a </a:t>
            </a:r>
            <a:r>
              <a:rPr lang="de-DE" dirty="0" err="1"/>
              <a:t>premade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kaggle.com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index</a:t>
            </a:r>
            <a:r>
              <a:rPr lang="de-DE" dirty="0"/>
              <a:t>, </a:t>
            </a:r>
            <a:r>
              <a:rPr lang="de-DE" dirty="0" err="1"/>
              <a:t>its</a:t>
            </a:r>
            <a:r>
              <a:rPr lang="de-DE" dirty="0"/>
              <a:t> title and </a:t>
            </a:r>
            <a:r>
              <a:rPr lang="de-DE" dirty="0" err="1"/>
              <a:t>its</a:t>
            </a:r>
            <a:r>
              <a:rPr lang="de-DE" dirty="0"/>
              <a:t> Poetry-</a:t>
            </a:r>
            <a:r>
              <a:rPr lang="de-DE" dirty="0" err="1"/>
              <a:t>Foundation</a:t>
            </a:r>
            <a:r>
              <a:rPr lang="de-DE" dirty="0"/>
              <a:t>-ID (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poem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author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Final </a:t>
            </a:r>
            <a:r>
              <a:rPr lang="de-DE" dirty="0" err="1"/>
              <a:t>structure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and a </a:t>
            </a:r>
            <a:r>
              <a:rPr lang="de-DE" dirty="0" err="1"/>
              <a:t>label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2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maximum </a:t>
            </a:r>
            <a:r>
              <a:rPr lang="de-DE" dirty="0" err="1"/>
              <a:t>entropy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probability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partial derivative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iteratively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9198" y="3771204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99197" y="4030404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5 known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303" y="1848819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2687920" y="1956395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6095999" y="1428746"/>
            <a:ext cx="5303119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+mj-lt"/>
              </a:rPr>
              <a:t>Poetry Foundation (founded in 2003)</a:t>
            </a:r>
          </a:p>
          <a:p>
            <a:r>
              <a:rPr lang="en-GB" sz="2000" dirty="0">
                <a:latin typeface="+mj-lt"/>
              </a:rPr>
              <a:t>3 309 authors</a:t>
            </a:r>
          </a:p>
          <a:p>
            <a:r>
              <a:rPr lang="en-GB" sz="2000" dirty="0">
                <a:latin typeface="+mj-lt"/>
              </a:rPr>
              <a:t>15 567 poems</a:t>
            </a:r>
          </a:p>
          <a:p>
            <a:endParaRPr lang="en-GB" sz="2000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More datapoints per class</a:t>
            </a:r>
          </a:p>
          <a:p>
            <a:r>
              <a:rPr lang="en-GB" sz="2000" dirty="0">
                <a:latin typeface="+mj-lt"/>
              </a:rPr>
              <a:t>Lower computational effort</a:t>
            </a:r>
          </a:p>
          <a:p>
            <a:r>
              <a:rPr lang="en-GB" sz="2000" dirty="0">
                <a:latin typeface="+mj-lt"/>
              </a:rPr>
              <a:t>1 569 poems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E7D3BA-E8F3-4253-B963-A70045E95B54}"/>
              </a:ext>
            </a:extLst>
          </p:cNvPr>
          <p:cNvSpPr txBox="1"/>
          <p:nvPr/>
        </p:nvSpPr>
        <p:spPr>
          <a:xfrm>
            <a:off x="1210235" y="5234375"/>
            <a:ext cx="4303058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1</a:t>
            </a:r>
            <a:r>
              <a:rPr lang="de-DE" sz="1600" i="1" dirty="0"/>
              <a:t> – Poem </a:t>
            </a:r>
            <a:r>
              <a:rPr lang="de-DE" sz="1600" i="1" dirty="0" err="1"/>
              <a:t>distribution</a:t>
            </a:r>
            <a:r>
              <a:rPr lang="de-DE" sz="1600" i="1" dirty="0"/>
              <a:t> per </a:t>
            </a:r>
            <a:r>
              <a:rPr lang="de-DE" sz="1600" i="1" dirty="0" err="1"/>
              <a:t>author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tagus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'farewell', '!', 'that', 'westward', ',', 'with', 'thy', 'streams', ',', ‘turns', 'up', 'the', 'grains', 'of', 'gold', 'already', 'tried', ',', ‘with', 'spur', 'and', 'sail', 'for',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'go', 'seek', 'the',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',', ‘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838000" y="4879369"/>
            <a:ext cx="0" cy="1035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99735" y="2378841"/>
            <a:ext cx="18324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390838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882980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+mj-lt"/>
                  </a:rPr>
                  <a:t>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"/>
                </a:pPr>
                <a:r>
                  <a:rPr lang="en-GB" dirty="0">
                    <a:latin typeface="+mj-lt"/>
                  </a:rPr>
                  <a:t>Training by optimizing the weights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/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</m:func>
                          <m:acc>
                            <m:accPr>
                              <m:chr m:val="̅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D328409-9864-4509-A787-3DCB79C1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9" y="1800576"/>
                <a:ext cx="3720353" cy="852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FB231D7-4FCB-4303-A054-9D2FE5614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2332"/>
              </p:ext>
            </p:extLst>
          </p:nvPr>
        </p:nvGraphicFramePr>
        <p:xfrm>
          <a:off x="624422" y="1430977"/>
          <a:ext cx="10991849" cy="349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90D95888-F343-4779-A9D5-3C1318B8CA0B}"/>
              </a:ext>
            </a:extLst>
          </p:cNvPr>
          <p:cNvSpPr/>
          <p:nvPr/>
        </p:nvSpPr>
        <p:spPr>
          <a:xfrm rot="10800000">
            <a:off x="6248400" y="1597052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Pfeil: nach oben gekrümmt 8">
            <a:extLst>
              <a:ext uri="{FF2B5EF4-FFF2-40B4-BE49-F238E27FC236}">
                <a16:creationId xmlns:a16="http://schemas.microsoft.com/office/drawing/2014/main" id="{70A5BEF3-300F-4781-B06E-9879C8D13BAA}"/>
              </a:ext>
            </a:extLst>
          </p:cNvPr>
          <p:cNvSpPr/>
          <p:nvPr/>
        </p:nvSpPr>
        <p:spPr>
          <a:xfrm>
            <a:off x="6243925" y="4145944"/>
            <a:ext cx="2088776" cy="630906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EF0F0B8-64AB-4A5C-BCEC-804DCE21B298}"/>
              </a:ext>
            </a:extLst>
          </p:cNvPr>
          <p:cNvGrpSpPr/>
          <p:nvPr/>
        </p:nvGrpSpPr>
        <p:grpSpPr>
          <a:xfrm>
            <a:off x="790675" y="4954644"/>
            <a:ext cx="1763824" cy="1082561"/>
            <a:chOff x="173278" y="1893163"/>
            <a:chExt cx="1763824" cy="108256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3CFDCFB7-2DBA-4088-BC05-2FFDB3F976BF}"/>
                </a:ext>
              </a:extLst>
            </p:cNvPr>
            <p:cNvSpPr/>
            <p:nvPr/>
          </p:nvSpPr>
          <p:spPr>
            <a:xfrm>
              <a:off x="173278" y="1893163"/>
              <a:ext cx="1763824" cy="108256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601E511C-1D8E-4DB8-9CF0-56B3038E4D6E}"/>
                </a:ext>
              </a:extLst>
            </p:cNvPr>
            <p:cNvSpPr txBox="1"/>
            <p:nvPr/>
          </p:nvSpPr>
          <p:spPr>
            <a:xfrm>
              <a:off x="204985" y="1924870"/>
              <a:ext cx="1700410" cy="1019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Pointwise mutual information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30 features per author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59B9075-15A4-4A3C-8C81-18A7EA3821F7}"/>
              </a:ext>
            </a:extLst>
          </p:cNvPr>
          <p:cNvGrpSpPr/>
          <p:nvPr/>
        </p:nvGrpSpPr>
        <p:grpSpPr>
          <a:xfrm>
            <a:off x="3057398" y="4954644"/>
            <a:ext cx="1581403" cy="1082561"/>
            <a:chOff x="2581114" y="1893159"/>
            <a:chExt cx="1581403" cy="1090636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F9D51CA-E60E-4FF3-BA62-9BB9BAF89A0B}"/>
                </a:ext>
              </a:extLst>
            </p:cNvPr>
            <p:cNvSpPr/>
            <p:nvPr/>
          </p:nvSpPr>
          <p:spPr>
            <a:xfrm>
              <a:off x="2581114" y="1893159"/>
              <a:ext cx="1581403" cy="1090636"/>
            </a:xfrm>
            <a:prstGeom prst="roundRect">
              <a:avLst>
                <a:gd name="adj" fmla="val 1000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C5287219-4CA7-4AC0-9030-2CF752302A2C}"/>
                </a:ext>
              </a:extLst>
            </p:cNvPr>
            <p:cNvSpPr txBox="1"/>
            <p:nvPr/>
          </p:nvSpPr>
          <p:spPr>
            <a:xfrm>
              <a:off x="2613058" y="1925103"/>
              <a:ext cx="1517515" cy="10267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Randomized between -10 and 10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1DFF105-2380-4C8A-A445-F88AC87D30E3}"/>
              </a:ext>
            </a:extLst>
          </p:cNvPr>
          <p:cNvGrpSpPr/>
          <p:nvPr/>
        </p:nvGrpSpPr>
        <p:grpSpPr>
          <a:xfrm>
            <a:off x="5252532" y="4954644"/>
            <a:ext cx="1581403" cy="1082561"/>
            <a:chOff x="4823294" y="1893163"/>
            <a:chExt cx="1581403" cy="118128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EE1B2C3D-677C-4F25-BF0F-130C27B77859}"/>
                </a:ext>
              </a:extLst>
            </p:cNvPr>
            <p:cNvSpPr/>
            <p:nvPr/>
          </p:nvSpPr>
          <p:spPr>
            <a:xfrm>
              <a:off x="4823294" y="1893163"/>
              <a:ext cx="1581403" cy="11812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263049"/>
                <a:satOff val="0"/>
                <a:lumOff val="1693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B4E19BC5-2311-4C6A-8B58-A96C5531AAB2}"/>
                </a:ext>
              </a:extLst>
            </p:cNvPr>
            <p:cNvSpPr txBox="1"/>
            <p:nvPr/>
          </p:nvSpPr>
          <p:spPr>
            <a:xfrm>
              <a:off x="4857893" y="1927762"/>
              <a:ext cx="1512205" cy="1112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Count correct classifications with current weights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1F3A751-AADE-4090-A4F2-A912F0B88D84}"/>
              </a:ext>
            </a:extLst>
          </p:cNvPr>
          <p:cNvGrpSpPr/>
          <p:nvPr/>
        </p:nvGrpSpPr>
        <p:grpSpPr>
          <a:xfrm>
            <a:off x="7542000" y="4954613"/>
            <a:ext cx="1581403" cy="1082561"/>
            <a:chOff x="7098239" y="1893163"/>
            <a:chExt cx="1581403" cy="1345008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7F55E4E-F4F8-47C3-A94D-6CC0A5231EE6}"/>
                </a:ext>
              </a:extLst>
            </p:cNvPr>
            <p:cNvSpPr/>
            <p:nvPr/>
          </p:nvSpPr>
          <p:spPr>
            <a:xfrm>
              <a:off x="7098239" y="1893163"/>
              <a:ext cx="1581403" cy="1345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shade val="80000"/>
                <a:hueOff val="394574"/>
                <a:satOff val="0"/>
                <a:lumOff val="254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22E187E0-5E1C-4B75-B246-056FFFB8B71F}"/>
                </a:ext>
              </a:extLst>
            </p:cNvPr>
            <p:cNvSpPr txBox="1"/>
            <p:nvPr/>
          </p:nvSpPr>
          <p:spPr>
            <a:xfrm>
              <a:off x="7137633" y="1932557"/>
              <a:ext cx="1502615" cy="1266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noProof="0" dirty="0"/>
                <a:t>Update weights by adding the gradient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1795A9D-DC4B-4EEE-9413-D88A5FFD7347}"/>
              </a:ext>
            </a:extLst>
          </p:cNvPr>
          <p:cNvGrpSpPr/>
          <p:nvPr/>
        </p:nvGrpSpPr>
        <p:grpSpPr>
          <a:xfrm>
            <a:off x="9788215" y="4954613"/>
            <a:ext cx="1581403" cy="1082561"/>
            <a:chOff x="9410445" y="1909937"/>
            <a:chExt cx="1581403" cy="168581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72F7902-527F-427C-B0A1-D44B2B50C5B6}"/>
                </a:ext>
              </a:extLst>
            </p:cNvPr>
            <p:cNvSpPr/>
            <p:nvPr/>
          </p:nvSpPr>
          <p:spPr>
            <a:xfrm>
              <a:off x="9410445" y="1909937"/>
              <a:ext cx="1581403" cy="168581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/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t" anchorCtr="0">
                  <a:noAutofit/>
                </a:bodyPr>
                <a:lstStyle/>
                <a:p>
                  <a:pPr marL="114300" lvl="1" indent="-11430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1400" kern="1200" noProof="0" dirty="0"/>
                    <a:t>Choose </a:t>
                  </a:r>
                  <a:r>
                    <a:rPr lang="en-US" sz="1400" kern="1200" noProof="0" dirty="0" err="1"/>
                    <a:t>labe</a:t>
                  </a:r>
                  <a:r>
                    <a:rPr lang="en-US" sz="1400" dirty="0"/>
                    <a:t>l with highest</a:t>
                  </a:r>
                  <a:r>
                    <a:rPr lang="en-US" sz="1400" kern="1200" noProof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kern="120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kern="120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kern="1200" noProof="0" dirty="0"/>
                    <a:t> for each label</a:t>
                  </a:r>
                </a:p>
              </p:txBody>
            </p:sp>
          </mc:Choice>
          <mc:Fallback xmlns="">
            <p:sp>
              <p:nvSpPr>
                <p:cNvPr id="24" name="Rechteck: abgerundete Ecken 4">
                  <a:extLst>
                    <a:ext uri="{FF2B5EF4-FFF2-40B4-BE49-F238E27FC236}">
                      <a16:creationId xmlns:a16="http://schemas.microsoft.com/office/drawing/2014/main" id="{E5C0649D-2E2B-416D-9119-FE7C4F6D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763" y="1956255"/>
                  <a:ext cx="1488767" cy="1593176"/>
                </a:xfrm>
                <a:prstGeom prst="rect">
                  <a:avLst/>
                </a:prstGeom>
                <a:blipFill>
                  <a:blip r:embed="rId7"/>
                  <a:stretch>
                    <a:fillRect l="-82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74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Quantitative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1E3FA9-98E1-49F0-A2E3-D0E604DF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3" y="1738223"/>
            <a:ext cx="7902709" cy="36077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0E0B655-6DF1-4262-9A52-66BDE890DBA3}"/>
              </a:ext>
            </a:extLst>
          </p:cNvPr>
          <p:cNvSpPr txBox="1"/>
          <p:nvPr/>
        </p:nvSpPr>
        <p:spPr>
          <a:xfrm>
            <a:off x="622303" y="5345982"/>
            <a:ext cx="688763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b="1" i="1" dirty="0"/>
              <a:t>Fig 2</a:t>
            </a:r>
            <a:r>
              <a:rPr lang="de-DE" sz="1600" i="1" dirty="0"/>
              <a:t> – Evaluation on </a:t>
            </a:r>
            <a:r>
              <a:rPr lang="de-DE" sz="1600" i="1" dirty="0" err="1"/>
              <a:t>test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r>
              <a:rPr lang="de-DE" sz="1600" i="1" dirty="0"/>
              <a:t> (338 </a:t>
            </a:r>
            <a:r>
              <a:rPr lang="de-DE" sz="1600" i="1" dirty="0" err="1"/>
              <a:t>poems</a:t>
            </a:r>
            <a:r>
              <a:rPr lang="de-DE" sz="1600" i="1" dirty="0"/>
              <a:t>) </a:t>
            </a:r>
            <a:r>
              <a:rPr lang="de-DE" sz="1600" i="1" dirty="0" err="1"/>
              <a:t>for</a:t>
            </a:r>
            <a:r>
              <a:rPr lang="de-DE" sz="1600" i="1" dirty="0"/>
              <a:t> 30 </a:t>
            </a:r>
            <a:r>
              <a:rPr lang="de-DE" sz="1600" i="1" dirty="0" err="1"/>
              <a:t>authors</a:t>
            </a:r>
            <a:r>
              <a:rPr lang="de-DE" sz="1600" i="1" dirty="0"/>
              <a:t>, </a:t>
            </a:r>
            <a:r>
              <a:rPr lang="de-DE" sz="1600" i="1" dirty="0" err="1"/>
              <a:t>trained</a:t>
            </a:r>
            <a:r>
              <a:rPr lang="de-DE" sz="1600" i="1" dirty="0"/>
              <a:t> on 959 </a:t>
            </a:r>
            <a:r>
              <a:rPr lang="de-DE" sz="1600" i="1" dirty="0" err="1"/>
              <a:t>poems</a:t>
            </a:r>
            <a:endParaRPr lang="en-GB" sz="1600" i="1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1B3DA8F1-918E-4C39-9B86-81DB2B40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244" y="1736042"/>
            <a:ext cx="2896023" cy="4854869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Accuracy much worse on the test data </a:t>
            </a:r>
          </a:p>
          <a:p>
            <a:pPr lvl="1"/>
            <a:r>
              <a:rPr lang="en-US" sz="2000" dirty="0">
                <a:latin typeface="+mj-lt"/>
              </a:rPr>
              <a:t>test: 0.11 </a:t>
            </a:r>
          </a:p>
          <a:p>
            <a:pPr lvl="1"/>
            <a:r>
              <a:rPr lang="en-US" sz="2000" dirty="0">
                <a:latin typeface="+mj-lt"/>
              </a:rPr>
              <a:t>training: 0.49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Many authors never predicted</a:t>
            </a:r>
          </a:p>
        </p:txBody>
      </p:sp>
    </p:spTree>
    <p:extLst>
      <p:ext uri="{BB962C8B-B14F-4D97-AF65-F5344CB8AC3E}">
        <p14:creationId xmlns:p14="http://schemas.microsoft.com/office/powerpoint/2010/main" val="2266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Qualitative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Many authors never predicted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Bad features for this author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Data not evenly distributed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Features are equally important (random weights approximate each other)</a:t>
            </a:r>
          </a:p>
          <a:p>
            <a:pPr lvl="1">
              <a:buFont typeface="Webdings" panose="05030102010509060703" pitchFamily="18" charset="2"/>
              <a:buChar char=""/>
            </a:pPr>
            <a:r>
              <a:rPr lang="en-US" sz="2000" dirty="0">
                <a:latin typeface="+mj-lt"/>
              </a:rPr>
              <a:t>Different model or feature selection</a:t>
            </a:r>
          </a:p>
          <a:p>
            <a:pPr lvl="1">
              <a:buFont typeface="Webdings" panose="05030102010509060703" pitchFamily="18" charset="2"/>
              <a:buChar char=""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alphabetically first author is chosen too often</a:t>
            </a:r>
          </a:p>
          <a:p>
            <a:pPr lvl="1"/>
            <a:r>
              <a:rPr lang="en-US" sz="2000" dirty="0">
                <a:latin typeface="+mj-lt"/>
              </a:rPr>
              <a:t>Every author has the same probability</a:t>
            </a:r>
          </a:p>
          <a:p>
            <a:pPr lvl="1">
              <a:buFont typeface="Webdings" panose="05030102010509060703" pitchFamily="18" charset="2"/>
              <a:buChar char="s"/>
            </a:pPr>
            <a:r>
              <a:rPr lang="en-US" sz="2000" dirty="0">
                <a:latin typeface="+mj-lt"/>
              </a:rPr>
              <a:t>Choose most prolific author instead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Classifier that is especially good for poems</a:t>
            </a:r>
          </a:p>
          <a:p>
            <a:pPr marL="234943" lvl="1" indent="0">
              <a:buNone/>
            </a:pP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Approaches</a:t>
            </a:r>
          </a:p>
          <a:p>
            <a:pPr lvl="1"/>
            <a:r>
              <a:rPr lang="en-GB" dirty="0">
                <a:latin typeface="+mj-lt"/>
              </a:rPr>
              <a:t>Architecture (</a:t>
            </a:r>
            <a:r>
              <a:rPr lang="en-GB" dirty="0" err="1">
                <a:latin typeface="+mj-lt"/>
              </a:rPr>
              <a:t>MaxEnt</a:t>
            </a:r>
            <a:r>
              <a:rPr lang="en-GB" dirty="0">
                <a:latin typeface="+mj-lt"/>
              </a:rPr>
              <a:t> vs. NN vs. ...) </a:t>
            </a:r>
          </a:p>
          <a:p>
            <a:pPr lvl="1"/>
            <a:r>
              <a:rPr lang="en-GB" dirty="0">
                <a:latin typeface="+mj-lt"/>
              </a:rPr>
              <a:t>Features (stanzas/verses/rhymes/...)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727</Words>
  <Application>Microsoft Office PowerPoint</Application>
  <PresentationFormat>Breitbild</PresentationFormat>
  <Paragraphs>123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Webdings</vt:lpstr>
      <vt:lpstr>Wingdings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Approach</vt:lpstr>
      <vt:lpstr>Evaluation</vt:lpstr>
      <vt:lpstr>Evaluation</vt:lpstr>
      <vt:lpstr>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268</cp:revision>
  <dcterms:created xsi:type="dcterms:W3CDTF">2020-11-27T16:00:59Z</dcterms:created>
  <dcterms:modified xsi:type="dcterms:W3CDTF">2021-06-06T18:25:29Z</dcterms:modified>
</cp:coreProperties>
</file>