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2"/>
  </p:notesMasterIdLst>
  <p:sldIdLst>
    <p:sldId id="337" r:id="rId2"/>
    <p:sldId id="350" r:id="rId3"/>
    <p:sldId id="351" r:id="rId4"/>
    <p:sldId id="353" r:id="rId5"/>
    <p:sldId id="346" r:id="rId6"/>
    <p:sldId id="356" r:id="rId7"/>
    <p:sldId id="358" r:id="rId8"/>
    <p:sldId id="359" r:id="rId9"/>
    <p:sldId id="349" r:id="rId10"/>
    <p:sldId id="341" r:id="rId11"/>
  </p:sldIdLst>
  <p:sldSz cx="12192000" cy="6858000"/>
  <p:notesSz cx="6858000" cy="9144000"/>
  <p:defaultTextStyle>
    <a:defPPr>
      <a:defRPr lang="en-US"/>
    </a:defPPr>
    <a:lvl1pPr marL="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34DDDE1B-7C92-402C-BA77-BBBCB7E41B81}">
          <p14:sldIdLst>
            <p14:sldId id="337"/>
            <p14:sldId id="350"/>
            <p14:sldId id="351"/>
            <p14:sldId id="353"/>
            <p14:sldId id="346"/>
            <p14:sldId id="356"/>
            <p14:sldId id="358"/>
            <p14:sldId id="359"/>
            <p14:sldId id="349"/>
            <p14:sldId id="34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59BDFF"/>
    <a:srgbClr val="FFFFFF"/>
    <a:srgbClr val="0089E0"/>
    <a:srgbClr val="FF54FF"/>
    <a:srgbClr val="FFC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Helle Formatvorlage 2 - Akz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A111915-BE36-4E01-A7E5-04B1672EAD32}" styleName="Helle Formatvorlage 2 - Akz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E25E649-3F16-4E02-A733-19D2CDBF48F0}" styleName="Mittlere Formatvorlage 3 - Akz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08"/>
    <p:restoredTop sz="93896" autoAdjust="0"/>
  </p:normalViewPr>
  <p:slideViewPr>
    <p:cSldViewPr snapToGrid="0">
      <p:cViewPr>
        <p:scale>
          <a:sx n="83" d="100"/>
          <a:sy n="83" d="100"/>
        </p:scale>
        <p:origin x="696" y="3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0EA341A-525C-4BB9-B24D-A922B5501BAA}" type="doc">
      <dgm:prSet loTypeId="urn:microsoft.com/office/officeart/2005/8/layout/hProcess9" loCatId="process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GB"/>
        </a:p>
      </dgm:t>
    </dgm:pt>
    <dgm:pt modelId="{98A93C67-CD33-46A7-A38E-7D6E8D2182B8}">
      <dgm:prSet/>
      <dgm:spPr>
        <a:solidFill>
          <a:schemeClr val="accent2">
            <a:lumMod val="50000"/>
          </a:schemeClr>
        </a:solidFill>
      </dgm:spPr>
      <dgm:t>
        <a:bodyPr/>
        <a:lstStyle/>
        <a:p>
          <a:r>
            <a:rPr lang="en-GB" dirty="0"/>
            <a:t>Features (PMI)</a:t>
          </a:r>
        </a:p>
      </dgm:t>
    </dgm:pt>
    <dgm:pt modelId="{3A0F8022-9173-40B0-BDFB-263A0A9E6ADC}" type="parTrans" cxnId="{FB4248B8-42A4-4A0F-BB11-9D5BFFB4D944}">
      <dgm:prSet/>
      <dgm:spPr/>
      <dgm:t>
        <a:bodyPr/>
        <a:lstStyle/>
        <a:p>
          <a:endParaRPr lang="en-GB"/>
        </a:p>
      </dgm:t>
    </dgm:pt>
    <dgm:pt modelId="{E34749C3-7A75-4807-A51A-71A493553D42}" type="sibTrans" cxnId="{FB4248B8-42A4-4A0F-BB11-9D5BFFB4D944}">
      <dgm:prSet/>
      <dgm:spPr/>
      <dgm:t>
        <a:bodyPr/>
        <a:lstStyle/>
        <a:p>
          <a:endParaRPr lang="en-GB"/>
        </a:p>
      </dgm:t>
    </dgm:pt>
    <dgm:pt modelId="{947DC41F-69E6-4050-9A6C-292E66EA3E63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GB" dirty="0"/>
            <a:t>Initial weights</a:t>
          </a:r>
        </a:p>
      </dgm:t>
    </dgm:pt>
    <dgm:pt modelId="{A9342268-CE18-4A8A-918E-01C505F5B41D}" type="parTrans" cxnId="{CB91E501-CC11-416C-AA5B-F2B2A54E2D93}">
      <dgm:prSet/>
      <dgm:spPr/>
      <dgm:t>
        <a:bodyPr/>
        <a:lstStyle/>
        <a:p>
          <a:endParaRPr lang="en-GB"/>
        </a:p>
      </dgm:t>
    </dgm:pt>
    <dgm:pt modelId="{8777D3F1-40DA-4BF9-85C1-70A571BC7FE3}" type="sibTrans" cxnId="{CB91E501-CC11-416C-AA5B-F2B2A54E2D93}">
      <dgm:prSet/>
      <dgm:spPr/>
      <dgm:t>
        <a:bodyPr/>
        <a:lstStyle/>
        <a:p>
          <a:endParaRPr lang="en-GB"/>
        </a:p>
      </dgm:t>
    </dgm:pt>
    <dgm:pt modelId="{66F0D7E4-8B1E-4092-B1A0-D6BA3FA5EB7A}">
      <dgm:prSet/>
      <dgm:spPr>
        <a:solidFill>
          <a:schemeClr val="accent2"/>
        </a:solidFill>
      </dgm:spPr>
      <dgm:t>
        <a:bodyPr/>
        <a:lstStyle/>
        <a:p>
          <a:r>
            <a:rPr lang="en-GB" dirty="0"/>
            <a:t>Accuracy</a:t>
          </a:r>
        </a:p>
      </dgm:t>
    </dgm:pt>
    <dgm:pt modelId="{AC81205D-8B5F-49C3-9772-2B01FDA88F5E}" type="parTrans" cxnId="{B3BA45D4-9DE0-472C-9684-8DD23D3B7018}">
      <dgm:prSet/>
      <dgm:spPr/>
      <dgm:t>
        <a:bodyPr/>
        <a:lstStyle/>
        <a:p>
          <a:endParaRPr lang="en-GB"/>
        </a:p>
      </dgm:t>
    </dgm:pt>
    <dgm:pt modelId="{BFC1A886-D660-4257-9F0A-B0EB5DA738FD}" type="sibTrans" cxnId="{B3BA45D4-9DE0-472C-9684-8DD23D3B7018}">
      <dgm:prSet/>
      <dgm:spPr/>
      <dgm:t>
        <a:bodyPr/>
        <a:lstStyle/>
        <a:p>
          <a:endParaRPr lang="en-GB"/>
        </a:p>
      </dgm:t>
    </dgm:pt>
    <dgm:pt modelId="{3CA7B066-287A-4409-9576-73438D70AA1B}">
      <dgm:prSet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GB" dirty="0"/>
            <a:t>Iterative optimization</a:t>
          </a:r>
        </a:p>
      </dgm:t>
    </dgm:pt>
    <dgm:pt modelId="{ECBD001B-A16C-4281-B165-348A50AF64E7}" type="parTrans" cxnId="{3C69A924-969E-4159-B7E8-8D0D0EC1CB14}">
      <dgm:prSet/>
      <dgm:spPr/>
      <dgm:t>
        <a:bodyPr/>
        <a:lstStyle/>
        <a:p>
          <a:endParaRPr lang="en-GB"/>
        </a:p>
      </dgm:t>
    </dgm:pt>
    <dgm:pt modelId="{06E681E4-944D-44DF-8BA9-DBF93AA4BAA6}" type="sibTrans" cxnId="{3C69A924-969E-4159-B7E8-8D0D0EC1CB14}">
      <dgm:prSet/>
      <dgm:spPr/>
      <dgm:t>
        <a:bodyPr/>
        <a:lstStyle/>
        <a:p>
          <a:endParaRPr lang="en-GB"/>
        </a:p>
      </dgm:t>
    </dgm:pt>
    <dgm:pt modelId="{AD3DE4B6-0432-4775-8EAE-41120B956497}">
      <dgm:prSet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en-GB" dirty="0"/>
            <a:t>Classification</a:t>
          </a:r>
        </a:p>
      </dgm:t>
    </dgm:pt>
    <dgm:pt modelId="{EDB38AA3-FEF9-4645-8E29-336B1FAEC96A}" type="parTrans" cxnId="{285D6F6F-478D-4791-8C46-A99DE9C86C78}">
      <dgm:prSet/>
      <dgm:spPr/>
      <dgm:t>
        <a:bodyPr/>
        <a:lstStyle/>
        <a:p>
          <a:endParaRPr lang="en-GB"/>
        </a:p>
      </dgm:t>
    </dgm:pt>
    <dgm:pt modelId="{B02E7421-37CB-43C4-9A72-828116E75282}" type="sibTrans" cxnId="{285D6F6F-478D-4791-8C46-A99DE9C86C78}">
      <dgm:prSet/>
      <dgm:spPr/>
      <dgm:t>
        <a:bodyPr/>
        <a:lstStyle/>
        <a:p>
          <a:endParaRPr lang="en-GB"/>
        </a:p>
      </dgm:t>
    </dgm:pt>
    <dgm:pt modelId="{C5442883-DE88-4C9D-B2BB-F447A429D6C2}" type="pres">
      <dgm:prSet presAssocID="{10EA341A-525C-4BB9-B24D-A922B5501BAA}" presName="CompostProcess" presStyleCnt="0">
        <dgm:presLayoutVars>
          <dgm:dir/>
          <dgm:resizeHandles val="exact"/>
        </dgm:presLayoutVars>
      </dgm:prSet>
      <dgm:spPr/>
    </dgm:pt>
    <dgm:pt modelId="{0F1331A2-CD23-4A9F-A9AF-4EC9C92F241C}" type="pres">
      <dgm:prSet presAssocID="{10EA341A-525C-4BB9-B24D-A922B5501BAA}" presName="arrow" presStyleLbl="bgShp" presStyleIdx="0" presStyleCnt="1"/>
      <dgm:spPr>
        <a:solidFill>
          <a:schemeClr val="accent1">
            <a:lumMod val="60000"/>
            <a:lumOff val="40000"/>
          </a:schemeClr>
        </a:solidFill>
      </dgm:spPr>
    </dgm:pt>
    <dgm:pt modelId="{2527A31A-FD80-4DA1-8231-66D3FF710E65}" type="pres">
      <dgm:prSet presAssocID="{10EA341A-525C-4BB9-B24D-A922B5501BAA}" presName="linearProcess" presStyleCnt="0"/>
      <dgm:spPr/>
    </dgm:pt>
    <dgm:pt modelId="{B8400F92-192F-4A6C-A5B9-6DF63248FB78}" type="pres">
      <dgm:prSet presAssocID="{98A93C67-CD33-46A7-A38E-7D6E8D2182B8}" presName="textNode" presStyleLbl="node1" presStyleIdx="0" presStyleCnt="5" custLinFactNeighborX="-2191" custLinFactNeighborY="-677">
        <dgm:presLayoutVars>
          <dgm:bulletEnabled val="1"/>
        </dgm:presLayoutVars>
      </dgm:prSet>
      <dgm:spPr/>
    </dgm:pt>
    <dgm:pt modelId="{46625950-0582-4DAE-8934-C72BF0E9ADBB}" type="pres">
      <dgm:prSet presAssocID="{E34749C3-7A75-4807-A51A-71A493553D42}" presName="sibTrans" presStyleCnt="0"/>
      <dgm:spPr/>
    </dgm:pt>
    <dgm:pt modelId="{D32E0720-53AB-4145-A51D-41E01835EA93}" type="pres">
      <dgm:prSet presAssocID="{947DC41F-69E6-4050-9A6C-292E66EA3E63}" presName="textNode" presStyleLbl="node1" presStyleIdx="1" presStyleCnt="5" custLinFactNeighborX="-2191" custLinFactNeighborY="-677">
        <dgm:presLayoutVars>
          <dgm:bulletEnabled val="1"/>
        </dgm:presLayoutVars>
      </dgm:prSet>
      <dgm:spPr/>
    </dgm:pt>
    <dgm:pt modelId="{2AE452EB-F6A8-4932-82AA-08A73A371042}" type="pres">
      <dgm:prSet presAssocID="{8777D3F1-40DA-4BF9-85C1-70A571BC7FE3}" presName="sibTrans" presStyleCnt="0"/>
      <dgm:spPr/>
    </dgm:pt>
    <dgm:pt modelId="{67BD481C-8763-4E32-B86B-901FBCEA1853}" type="pres">
      <dgm:prSet presAssocID="{66F0D7E4-8B1E-4092-B1A0-D6BA3FA5EB7A}" presName="textNode" presStyleLbl="node1" presStyleIdx="2" presStyleCnt="5">
        <dgm:presLayoutVars>
          <dgm:bulletEnabled val="1"/>
        </dgm:presLayoutVars>
      </dgm:prSet>
      <dgm:spPr/>
    </dgm:pt>
    <dgm:pt modelId="{B3BCF24A-F862-402D-A02F-D5C26E9444EE}" type="pres">
      <dgm:prSet presAssocID="{BFC1A886-D660-4257-9F0A-B0EB5DA738FD}" presName="sibTrans" presStyleCnt="0"/>
      <dgm:spPr/>
    </dgm:pt>
    <dgm:pt modelId="{568963F3-D3F9-4067-8746-431C461C493B}" type="pres">
      <dgm:prSet presAssocID="{3CA7B066-287A-4409-9576-73438D70AA1B}" presName="textNode" presStyleLbl="node1" presStyleIdx="3" presStyleCnt="5">
        <dgm:presLayoutVars>
          <dgm:bulletEnabled val="1"/>
        </dgm:presLayoutVars>
      </dgm:prSet>
      <dgm:spPr/>
    </dgm:pt>
    <dgm:pt modelId="{9CA34626-65E1-4F1D-AF5B-1B4D9D31B8D6}" type="pres">
      <dgm:prSet presAssocID="{06E681E4-944D-44DF-8BA9-DBF93AA4BAA6}" presName="sibTrans" presStyleCnt="0"/>
      <dgm:spPr/>
    </dgm:pt>
    <dgm:pt modelId="{8314F0BD-9D87-4D81-AFB1-F63440BD8FF1}" type="pres">
      <dgm:prSet presAssocID="{AD3DE4B6-0432-4775-8EAE-41120B956497}" presName="textNode" presStyleLbl="node1" presStyleIdx="4" presStyleCnt="5">
        <dgm:presLayoutVars>
          <dgm:bulletEnabled val="1"/>
        </dgm:presLayoutVars>
      </dgm:prSet>
      <dgm:spPr/>
    </dgm:pt>
  </dgm:ptLst>
  <dgm:cxnLst>
    <dgm:cxn modelId="{CB91E501-CC11-416C-AA5B-F2B2A54E2D93}" srcId="{10EA341A-525C-4BB9-B24D-A922B5501BAA}" destId="{947DC41F-69E6-4050-9A6C-292E66EA3E63}" srcOrd="1" destOrd="0" parTransId="{A9342268-CE18-4A8A-918E-01C505F5B41D}" sibTransId="{8777D3F1-40DA-4BF9-85C1-70A571BC7FE3}"/>
    <dgm:cxn modelId="{3C69A924-969E-4159-B7E8-8D0D0EC1CB14}" srcId="{10EA341A-525C-4BB9-B24D-A922B5501BAA}" destId="{3CA7B066-287A-4409-9576-73438D70AA1B}" srcOrd="3" destOrd="0" parTransId="{ECBD001B-A16C-4281-B165-348A50AF64E7}" sibTransId="{06E681E4-944D-44DF-8BA9-DBF93AA4BAA6}"/>
    <dgm:cxn modelId="{CEE5F63B-F0D5-42F6-8F77-765CE860CC83}" type="presOf" srcId="{AD3DE4B6-0432-4775-8EAE-41120B956497}" destId="{8314F0BD-9D87-4D81-AFB1-F63440BD8FF1}" srcOrd="0" destOrd="0" presId="urn:microsoft.com/office/officeart/2005/8/layout/hProcess9"/>
    <dgm:cxn modelId="{EA21743F-AB6A-49F5-93B0-69CBFF332C16}" type="presOf" srcId="{10EA341A-525C-4BB9-B24D-A922B5501BAA}" destId="{C5442883-DE88-4C9D-B2BB-F447A429D6C2}" srcOrd="0" destOrd="0" presId="urn:microsoft.com/office/officeart/2005/8/layout/hProcess9"/>
    <dgm:cxn modelId="{806B885F-04BF-4966-9E4A-4E90609C5A9E}" type="presOf" srcId="{66F0D7E4-8B1E-4092-B1A0-D6BA3FA5EB7A}" destId="{67BD481C-8763-4E32-B86B-901FBCEA1853}" srcOrd="0" destOrd="0" presId="urn:microsoft.com/office/officeart/2005/8/layout/hProcess9"/>
    <dgm:cxn modelId="{285D6F6F-478D-4791-8C46-A99DE9C86C78}" srcId="{10EA341A-525C-4BB9-B24D-A922B5501BAA}" destId="{AD3DE4B6-0432-4775-8EAE-41120B956497}" srcOrd="4" destOrd="0" parTransId="{EDB38AA3-FEF9-4645-8E29-336B1FAEC96A}" sibTransId="{B02E7421-37CB-43C4-9A72-828116E75282}"/>
    <dgm:cxn modelId="{89F45297-B58B-45EB-B2F3-7E1E22DCC8C7}" type="presOf" srcId="{947DC41F-69E6-4050-9A6C-292E66EA3E63}" destId="{D32E0720-53AB-4145-A51D-41E01835EA93}" srcOrd="0" destOrd="0" presId="urn:microsoft.com/office/officeart/2005/8/layout/hProcess9"/>
    <dgm:cxn modelId="{FB4248B8-42A4-4A0F-BB11-9D5BFFB4D944}" srcId="{10EA341A-525C-4BB9-B24D-A922B5501BAA}" destId="{98A93C67-CD33-46A7-A38E-7D6E8D2182B8}" srcOrd="0" destOrd="0" parTransId="{3A0F8022-9173-40B0-BDFB-263A0A9E6ADC}" sibTransId="{E34749C3-7A75-4807-A51A-71A493553D42}"/>
    <dgm:cxn modelId="{097922BC-B50A-4B90-900B-8F8B4EDE4893}" type="presOf" srcId="{3CA7B066-287A-4409-9576-73438D70AA1B}" destId="{568963F3-D3F9-4067-8746-431C461C493B}" srcOrd="0" destOrd="0" presId="urn:microsoft.com/office/officeart/2005/8/layout/hProcess9"/>
    <dgm:cxn modelId="{7F4C95C4-05B9-48F3-90D1-B9D5505DC818}" type="presOf" srcId="{98A93C67-CD33-46A7-A38E-7D6E8D2182B8}" destId="{B8400F92-192F-4A6C-A5B9-6DF63248FB78}" srcOrd="0" destOrd="0" presId="urn:microsoft.com/office/officeart/2005/8/layout/hProcess9"/>
    <dgm:cxn modelId="{B3BA45D4-9DE0-472C-9684-8DD23D3B7018}" srcId="{10EA341A-525C-4BB9-B24D-A922B5501BAA}" destId="{66F0D7E4-8B1E-4092-B1A0-D6BA3FA5EB7A}" srcOrd="2" destOrd="0" parTransId="{AC81205D-8B5F-49C3-9772-2B01FDA88F5E}" sibTransId="{BFC1A886-D660-4257-9F0A-B0EB5DA738FD}"/>
    <dgm:cxn modelId="{3AD890A2-ABE6-48CA-9EEB-40E7ACFF3B1C}" type="presParOf" srcId="{C5442883-DE88-4C9D-B2BB-F447A429D6C2}" destId="{0F1331A2-CD23-4A9F-A9AF-4EC9C92F241C}" srcOrd="0" destOrd="0" presId="urn:microsoft.com/office/officeart/2005/8/layout/hProcess9"/>
    <dgm:cxn modelId="{445BD074-BF22-4A3D-B190-39D0D6EBF35C}" type="presParOf" srcId="{C5442883-DE88-4C9D-B2BB-F447A429D6C2}" destId="{2527A31A-FD80-4DA1-8231-66D3FF710E65}" srcOrd="1" destOrd="0" presId="urn:microsoft.com/office/officeart/2005/8/layout/hProcess9"/>
    <dgm:cxn modelId="{6351DA0C-1B2E-4324-8D07-687C088DE53C}" type="presParOf" srcId="{2527A31A-FD80-4DA1-8231-66D3FF710E65}" destId="{B8400F92-192F-4A6C-A5B9-6DF63248FB78}" srcOrd="0" destOrd="0" presId="urn:microsoft.com/office/officeart/2005/8/layout/hProcess9"/>
    <dgm:cxn modelId="{905F643B-5A88-48A3-AFE2-470A1907F797}" type="presParOf" srcId="{2527A31A-FD80-4DA1-8231-66D3FF710E65}" destId="{46625950-0582-4DAE-8934-C72BF0E9ADBB}" srcOrd="1" destOrd="0" presId="urn:microsoft.com/office/officeart/2005/8/layout/hProcess9"/>
    <dgm:cxn modelId="{EFDA7B90-E7BA-49C5-B1EB-6432D75A0858}" type="presParOf" srcId="{2527A31A-FD80-4DA1-8231-66D3FF710E65}" destId="{D32E0720-53AB-4145-A51D-41E01835EA93}" srcOrd="2" destOrd="0" presId="urn:microsoft.com/office/officeart/2005/8/layout/hProcess9"/>
    <dgm:cxn modelId="{8F91265E-DE44-4302-9229-F9C6F1BEB01B}" type="presParOf" srcId="{2527A31A-FD80-4DA1-8231-66D3FF710E65}" destId="{2AE452EB-F6A8-4932-82AA-08A73A371042}" srcOrd="3" destOrd="0" presId="urn:microsoft.com/office/officeart/2005/8/layout/hProcess9"/>
    <dgm:cxn modelId="{AB437C41-DCC4-409D-A6B3-4016C138EF4B}" type="presParOf" srcId="{2527A31A-FD80-4DA1-8231-66D3FF710E65}" destId="{67BD481C-8763-4E32-B86B-901FBCEA1853}" srcOrd="4" destOrd="0" presId="urn:microsoft.com/office/officeart/2005/8/layout/hProcess9"/>
    <dgm:cxn modelId="{CD855AD0-C3F0-4E1F-8501-B7E4809AC502}" type="presParOf" srcId="{2527A31A-FD80-4DA1-8231-66D3FF710E65}" destId="{B3BCF24A-F862-402D-A02F-D5C26E9444EE}" srcOrd="5" destOrd="0" presId="urn:microsoft.com/office/officeart/2005/8/layout/hProcess9"/>
    <dgm:cxn modelId="{CF23AA30-1C04-49E8-863F-42EA4381060C}" type="presParOf" srcId="{2527A31A-FD80-4DA1-8231-66D3FF710E65}" destId="{568963F3-D3F9-4067-8746-431C461C493B}" srcOrd="6" destOrd="0" presId="urn:microsoft.com/office/officeart/2005/8/layout/hProcess9"/>
    <dgm:cxn modelId="{AEA5254E-14C9-41AA-850E-55082111F886}" type="presParOf" srcId="{2527A31A-FD80-4DA1-8231-66D3FF710E65}" destId="{9CA34626-65E1-4F1D-AF5B-1B4D9D31B8D6}" srcOrd="7" destOrd="0" presId="urn:microsoft.com/office/officeart/2005/8/layout/hProcess9"/>
    <dgm:cxn modelId="{8883A0CA-8059-4E41-A8AC-2FCE293792AD}" type="presParOf" srcId="{2527A31A-FD80-4DA1-8231-66D3FF710E65}" destId="{8314F0BD-9D87-4D81-AFB1-F63440BD8FF1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1331A2-CD23-4A9F-A9AF-4EC9C92F241C}">
      <dsp:nvSpPr>
        <dsp:cNvPr id="0" name=""/>
        <dsp:cNvSpPr/>
      </dsp:nvSpPr>
      <dsp:spPr>
        <a:xfrm>
          <a:off x="824388" y="0"/>
          <a:ext cx="9343071" cy="3491960"/>
        </a:xfrm>
        <a:prstGeom prst="rightArrow">
          <a:avLst/>
        </a:prstGeom>
        <a:solidFill>
          <a:schemeClr val="accent1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400F92-192F-4A6C-A5B9-6DF63248FB78}">
      <dsp:nvSpPr>
        <dsp:cNvPr id="0" name=""/>
        <dsp:cNvSpPr/>
      </dsp:nvSpPr>
      <dsp:spPr>
        <a:xfrm>
          <a:off x="0" y="1038131"/>
          <a:ext cx="2068242" cy="1396784"/>
        </a:xfrm>
        <a:prstGeom prst="roundRect">
          <a:avLst/>
        </a:prstGeom>
        <a:solidFill>
          <a:schemeClr val="accent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/>
            <a:t>Features (PMI)</a:t>
          </a:r>
        </a:p>
      </dsp:txBody>
      <dsp:txXfrm>
        <a:off x="68185" y="1106316"/>
        <a:ext cx="1931872" cy="1260414"/>
      </dsp:txXfrm>
    </dsp:sp>
    <dsp:sp modelId="{D32E0720-53AB-4145-A51D-41E01835EA93}">
      <dsp:nvSpPr>
        <dsp:cNvPr id="0" name=""/>
        <dsp:cNvSpPr/>
      </dsp:nvSpPr>
      <dsp:spPr>
        <a:xfrm>
          <a:off x="2228196" y="1038131"/>
          <a:ext cx="2068242" cy="1396784"/>
        </a:xfrm>
        <a:prstGeom prst="round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/>
            <a:t>Initial weights</a:t>
          </a:r>
        </a:p>
      </dsp:txBody>
      <dsp:txXfrm>
        <a:off x="2296381" y="1106316"/>
        <a:ext cx="1931872" cy="1260414"/>
      </dsp:txXfrm>
    </dsp:sp>
    <dsp:sp modelId="{67BD481C-8763-4E32-B86B-901FBCEA1853}">
      <dsp:nvSpPr>
        <dsp:cNvPr id="0" name=""/>
        <dsp:cNvSpPr/>
      </dsp:nvSpPr>
      <dsp:spPr>
        <a:xfrm>
          <a:off x="4461803" y="1047588"/>
          <a:ext cx="2068242" cy="1396784"/>
        </a:xfrm>
        <a:prstGeom prst="round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/>
            <a:t>Accuracy</a:t>
          </a:r>
        </a:p>
      </dsp:txBody>
      <dsp:txXfrm>
        <a:off x="4529988" y="1115773"/>
        <a:ext cx="1931872" cy="1260414"/>
      </dsp:txXfrm>
    </dsp:sp>
    <dsp:sp modelId="{568963F3-D3F9-4067-8746-431C461C493B}">
      <dsp:nvSpPr>
        <dsp:cNvPr id="0" name=""/>
        <dsp:cNvSpPr/>
      </dsp:nvSpPr>
      <dsp:spPr>
        <a:xfrm>
          <a:off x="6691864" y="1047588"/>
          <a:ext cx="2068242" cy="1396784"/>
        </a:xfrm>
        <a:prstGeom prst="roundRect">
          <a:avLst/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/>
            <a:t>Iterative optimization</a:t>
          </a:r>
        </a:p>
      </dsp:txBody>
      <dsp:txXfrm>
        <a:off x="6760049" y="1115773"/>
        <a:ext cx="1931872" cy="1260414"/>
      </dsp:txXfrm>
    </dsp:sp>
    <dsp:sp modelId="{8314F0BD-9D87-4D81-AFB1-F63440BD8FF1}">
      <dsp:nvSpPr>
        <dsp:cNvPr id="0" name=""/>
        <dsp:cNvSpPr/>
      </dsp:nvSpPr>
      <dsp:spPr>
        <a:xfrm>
          <a:off x="8921925" y="1047588"/>
          <a:ext cx="2068242" cy="1396784"/>
        </a:xfrm>
        <a:prstGeom prst="roundRect">
          <a:avLst/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/>
            <a:t>Classification</a:t>
          </a:r>
        </a:p>
      </dsp:txBody>
      <dsp:txXfrm>
        <a:off x="8990110" y="1115773"/>
        <a:ext cx="1931872" cy="12604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2CBE9C-AAEB-46BF-9047-18B3831519BE}" type="datetimeFigureOut">
              <a:rPr lang="de-DE" smtClean="0"/>
              <a:t>06.06.2021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32D79F-5F1C-4022-A95E-5F41D14F0F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42818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What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author</a:t>
            </a:r>
            <a:r>
              <a:rPr lang="de-DE" dirty="0"/>
              <a:t> </a:t>
            </a:r>
            <a:r>
              <a:rPr lang="de-DE" dirty="0" err="1"/>
              <a:t>classification</a:t>
            </a:r>
            <a:r>
              <a:rPr lang="de-DE" dirty="0"/>
              <a:t>?</a:t>
            </a:r>
          </a:p>
          <a:p>
            <a:pPr marL="171450" indent="-171450">
              <a:buFontTx/>
              <a:buChar char="-"/>
            </a:pPr>
            <a:r>
              <a:rPr lang="de-DE" dirty="0"/>
              <a:t>What </a:t>
            </a:r>
            <a:r>
              <a:rPr lang="de-DE" dirty="0" err="1"/>
              <a:t>did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decide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do?</a:t>
            </a:r>
          </a:p>
          <a:p>
            <a:pPr marL="171450" indent="-171450">
              <a:buFontTx/>
              <a:buChar char="-"/>
            </a:pPr>
            <a:r>
              <a:rPr lang="de-DE" dirty="0"/>
              <a:t>Data </a:t>
            </a:r>
            <a:r>
              <a:rPr lang="de-DE" dirty="0" err="1"/>
              <a:t>choice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limited -&gt;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32D79F-5F1C-4022-A95E-5F41D14F0F12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4603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Show </a:t>
            </a:r>
            <a:r>
              <a:rPr lang="de-DE" dirty="0" err="1"/>
              <a:t>stats</a:t>
            </a:r>
            <a:r>
              <a:rPr lang="de-DE" dirty="0"/>
              <a:t>: </a:t>
            </a:r>
            <a:r>
              <a:rPr lang="de-DE" dirty="0" err="1"/>
              <a:t>sparse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many</a:t>
            </a:r>
            <a:r>
              <a:rPr lang="de-DE" dirty="0"/>
              <a:t> </a:t>
            </a:r>
            <a:r>
              <a:rPr lang="de-DE" dirty="0" err="1"/>
              <a:t>classes</a:t>
            </a:r>
            <a:r>
              <a:rPr lang="de-DE" dirty="0"/>
              <a:t> (</a:t>
            </a:r>
            <a:r>
              <a:rPr lang="de-DE" dirty="0" err="1"/>
              <a:t>many</a:t>
            </a:r>
            <a:r>
              <a:rPr lang="de-DE" dirty="0"/>
              <a:t> </a:t>
            </a:r>
            <a:r>
              <a:rPr lang="de-DE" dirty="0" err="1"/>
              <a:t>authors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wrote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ten</a:t>
            </a:r>
            <a:r>
              <a:rPr lang="de-DE" dirty="0"/>
              <a:t> </a:t>
            </a:r>
            <a:r>
              <a:rPr lang="de-DE" dirty="0" err="1"/>
              <a:t>poems</a:t>
            </a:r>
            <a:r>
              <a:rPr lang="de-DE" dirty="0"/>
              <a:t>)</a:t>
            </a:r>
          </a:p>
          <a:p>
            <a:pPr marL="171450" indent="-171450">
              <a:buFontTx/>
              <a:buChar char="-"/>
            </a:pPr>
            <a:r>
              <a:rPr lang="de-DE" dirty="0" err="1"/>
              <a:t>Therefore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most</a:t>
            </a:r>
            <a:r>
              <a:rPr lang="de-DE" dirty="0"/>
              <a:t> </a:t>
            </a:r>
            <a:r>
              <a:rPr lang="de-DE" dirty="0" err="1"/>
              <a:t>prolific</a:t>
            </a:r>
            <a:r>
              <a:rPr lang="de-DE" dirty="0"/>
              <a:t> </a:t>
            </a:r>
            <a:r>
              <a:rPr lang="de-DE" dirty="0" err="1"/>
              <a:t>authors</a:t>
            </a:r>
            <a:endParaRPr lang="de-DE" dirty="0"/>
          </a:p>
          <a:p>
            <a:pPr marL="171450" indent="-171450">
              <a:buFontTx/>
              <a:buChar char="-"/>
            </a:pP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32D79F-5F1C-4022-A95E-5F41D14F0F12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05991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 err="1"/>
              <a:t>Example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poem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datapoint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downloaded</a:t>
            </a:r>
            <a:r>
              <a:rPr lang="de-DE" dirty="0"/>
              <a:t> a </a:t>
            </a:r>
            <a:r>
              <a:rPr lang="de-DE" dirty="0" err="1"/>
              <a:t>premade</a:t>
            </a:r>
            <a:r>
              <a:rPr lang="de-DE" dirty="0"/>
              <a:t> </a:t>
            </a:r>
            <a:r>
              <a:rPr lang="de-DE" dirty="0" err="1"/>
              <a:t>csv</a:t>
            </a:r>
            <a:r>
              <a:rPr lang="de-DE" dirty="0"/>
              <a:t> </a:t>
            </a:r>
            <a:r>
              <a:rPr lang="de-DE" dirty="0" err="1"/>
              <a:t>table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kaggle.com</a:t>
            </a:r>
          </a:p>
          <a:p>
            <a:pPr marL="171450" indent="-171450">
              <a:buFontTx/>
              <a:buChar char="-"/>
            </a:pP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poem</a:t>
            </a:r>
            <a:r>
              <a:rPr lang="de-DE" dirty="0"/>
              <a:t> </a:t>
            </a:r>
            <a:r>
              <a:rPr lang="de-DE" dirty="0" err="1"/>
              <a:t>has</a:t>
            </a:r>
            <a:r>
              <a:rPr lang="de-DE" dirty="0"/>
              <a:t> an </a:t>
            </a:r>
            <a:r>
              <a:rPr lang="de-DE" dirty="0" err="1"/>
              <a:t>index</a:t>
            </a:r>
            <a:r>
              <a:rPr lang="de-DE" dirty="0"/>
              <a:t>, </a:t>
            </a:r>
            <a:r>
              <a:rPr lang="de-DE" dirty="0" err="1"/>
              <a:t>its</a:t>
            </a:r>
            <a:r>
              <a:rPr lang="de-DE" dirty="0"/>
              <a:t> title and </a:t>
            </a:r>
            <a:r>
              <a:rPr lang="de-DE" dirty="0" err="1"/>
              <a:t>its</a:t>
            </a:r>
            <a:r>
              <a:rPr lang="de-DE" dirty="0"/>
              <a:t> Poetry-</a:t>
            </a:r>
            <a:r>
              <a:rPr lang="de-DE" dirty="0" err="1"/>
              <a:t>Foundation</a:t>
            </a:r>
            <a:r>
              <a:rPr lang="de-DE" dirty="0"/>
              <a:t>-ID (</a:t>
            </a:r>
            <a:r>
              <a:rPr lang="de-DE" dirty="0" err="1"/>
              <a:t>unique</a:t>
            </a:r>
            <a:r>
              <a:rPr lang="de-DE" dirty="0"/>
              <a:t> </a:t>
            </a:r>
            <a:r>
              <a:rPr lang="de-DE" dirty="0" err="1"/>
              <a:t>index</a:t>
            </a:r>
            <a:r>
              <a:rPr lang="de-DE" dirty="0"/>
              <a:t>)</a:t>
            </a:r>
          </a:p>
          <a:p>
            <a:pPr marL="171450" indent="-171450">
              <a:buFontTx/>
              <a:buChar char="-"/>
            </a:pPr>
            <a:r>
              <a:rPr lang="de-DE" dirty="0" err="1"/>
              <a:t>Saved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poem</a:t>
            </a:r>
            <a:r>
              <a:rPr lang="de-DE" dirty="0"/>
              <a:t> </a:t>
            </a:r>
            <a:r>
              <a:rPr lang="de-DE" dirty="0" err="1"/>
              <a:t>sorted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author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Final </a:t>
            </a:r>
            <a:r>
              <a:rPr lang="de-DE" dirty="0" err="1"/>
              <a:t>structure</a:t>
            </a:r>
            <a:r>
              <a:rPr lang="de-DE" dirty="0"/>
              <a:t>: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datapoint</a:t>
            </a:r>
            <a:r>
              <a:rPr lang="de-DE" dirty="0"/>
              <a:t> </a:t>
            </a:r>
            <a:r>
              <a:rPr lang="de-DE" dirty="0" err="1"/>
              <a:t>consists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 </a:t>
            </a:r>
            <a:r>
              <a:rPr lang="de-DE" dirty="0" err="1"/>
              <a:t>vector</a:t>
            </a:r>
            <a:r>
              <a:rPr lang="de-DE" dirty="0"/>
              <a:t> and a </a:t>
            </a:r>
            <a:r>
              <a:rPr lang="de-DE" dirty="0" err="1"/>
              <a:t>label</a:t>
            </a:r>
            <a:endParaRPr lang="de-DE" dirty="0"/>
          </a:p>
          <a:p>
            <a:pPr marL="171450" indent="-171450">
              <a:buFontTx/>
              <a:buChar char="-"/>
            </a:pP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32D79F-5F1C-4022-A95E-5F41D14F0F12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92213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What </a:t>
            </a:r>
            <a:r>
              <a:rPr lang="de-DE" dirty="0" err="1"/>
              <a:t>is</a:t>
            </a:r>
            <a:r>
              <a:rPr lang="de-DE" dirty="0"/>
              <a:t> maximum </a:t>
            </a:r>
            <a:r>
              <a:rPr lang="de-DE" dirty="0" err="1"/>
              <a:t>entropy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This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formula</a:t>
            </a:r>
            <a:r>
              <a:rPr lang="de-DE" dirty="0"/>
              <a:t>,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label</a:t>
            </a:r>
            <a:r>
              <a:rPr lang="de-DE" dirty="0"/>
              <a:t> </a:t>
            </a:r>
            <a:r>
              <a:rPr lang="de-DE" dirty="0" err="1"/>
              <a:t>has</a:t>
            </a:r>
            <a:r>
              <a:rPr lang="de-DE" dirty="0"/>
              <a:t> a </a:t>
            </a:r>
            <a:r>
              <a:rPr lang="de-DE" dirty="0" err="1"/>
              <a:t>probability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compute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partial derivative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regard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weight</a:t>
            </a:r>
            <a:r>
              <a:rPr lang="de-DE" dirty="0"/>
              <a:t> and </a:t>
            </a:r>
            <a:r>
              <a:rPr lang="de-DE" dirty="0" err="1"/>
              <a:t>optimize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weights</a:t>
            </a:r>
            <a:r>
              <a:rPr lang="de-DE" dirty="0"/>
              <a:t> </a:t>
            </a:r>
            <a:r>
              <a:rPr lang="de-DE" dirty="0" err="1"/>
              <a:t>iteratively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32D79F-5F1C-4022-A95E-5F41D14F0F12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71387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32D79F-5F1C-4022-A95E-5F41D14F0F12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28469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18916216-B032-4200-99C8-5BA3A21F88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318" y="358611"/>
            <a:ext cx="2848095" cy="575997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A72007CB-CD36-48DD-9918-1BFC87D15E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63" t="1" b="-1"/>
          <a:stretch/>
        </p:blipFill>
        <p:spPr>
          <a:xfrm>
            <a:off x="1214118" y="774451"/>
            <a:ext cx="2171295" cy="224468"/>
          </a:xfrm>
          <a:prstGeom prst="rect">
            <a:avLst/>
          </a:prstGeom>
        </p:spPr>
      </p:pic>
      <p:sp>
        <p:nvSpPr>
          <p:cNvPr id="9" name="Bildplatzhalter 8"/>
          <p:cNvSpPr>
            <a:spLocks noGrp="1"/>
          </p:cNvSpPr>
          <p:nvPr>
            <p:ph type="pic" sz="quarter" idx="10"/>
          </p:nvPr>
        </p:nvSpPr>
        <p:spPr>
          <a:xfrm>
            <a:off x="0" y="1689121"/>
            <a:ext cx="12192000" cy="5168879"/>
          </a:xfrm>
          <a:solidFill>
            <a:schemeClr val="bg1">
              <a:lumMod val="85000"/>
            </a:schemeClr>
          </a:solidFill>
        </p:spPr>
        <p:txBody>
          <a:bodyPr lIns="72000"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86BA6808-8CD4-4528-935A-3978EF1718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4029" y="599281"/>
            <a:ext cx="5520000" cy="5520000"/>
          </a:xfrm>
          <a:prstGeom prst="ellipse">
            <a:avLst/>
          </a:prstGeom>
          <a:solidFill>
            <a:schemeClr val="tx1"/>
          </a:solidFill>
        </p:spPr>
        <p:txBody>
          <a:bodyPr vert="horz" wrap="square" lIns="0" tIns="0" rIns="0" bIns="1116000" rtlCol="0" anchor="b" anchorCtr="0">
            <a:noAutofit/>
          </a:bodyPr>
          <a:lstStyle>
            <a:lvl1pPr>
              <a:defRPr lang="en-GB" sz="3733" baseline="0" dirty="0">
                <a:solidFill>
                  <a:schemeClr val="bg1"/>
                </a:solidFill>
              </a:defRPr>
            </a:lvl1pPr>
          </a:lstStyle>
          <a:p>
            <a:pPr marL="0" lvl="0" indent="0"/>
            <a:r>
              <a:rPr lang="de-DE" dirty="0"/>
              <a:t>Barrierefreier  Titel – Text durch Klicken </a:t>
            </a:r>
            <a:br>
              <a:rPr lang="de-DE" dirty="0"/>
            </a:br>
            <a:r>
              <a:rPr lang="de-DE" dirty="0"/>
              <a:t>hinzufügen</a:t>
            </a:r>
            <a:endParaRPr lang="en-GB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141030" y="3951514"/>
            <a:ext cx="4016828" cy="740229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185" indent="0" algn="ctr">
              <a:buNone/>
              <a:defRPr sz="2000"/>
            </a:lvl2pPr>
            <a:lvl3pPr marL="914368" indent="0" algn="ctr">
              <a:buNone/>
              <a:defRPr sz="1800"/>
            </a:lvl3pPr>
            <a:lvl4pPr marL="1371552" indent="0" algn="ctr">
              <a:buNone/>
              <a:defRPr sz="1600"/>
            </a:lvl4pPr>
            <a:lvl5pPr marL="1828736" indent="0" algn="ctr">
              <a:buNone/>
              <a:defRPr sz="1600"/>
            </a:lvl5pPr>
            <a:lvl6pPr marL="2285920" indent="0" algn="ctr">
              <a:buNone/>
              <a:defRPr sz="1600"/>
            </a:lvl6pPr>
            <a:lvl7pPr marL="2743103" indent="0" algn="ctr">
              <a:buNone/>
              <a:defRPr sz="1600"/>
            </a:lvl7pPr>
            <a:lvl8pPr marL="3200288" indent="0" algn="ctr">
              <a:buNone/>
              <a:defRPr sz="1600"/>
            </a:lvl8pPr>
            <a:lvl9pPr marL="3657473" indent="0" algn="ctr">
              <a:buNone/>
              <a:defRPr sz="1600"/>
            </a:lvl9pPr>
          </a:lstStyle>
          <a:p>
            <a:r>
              <a:rPr lang="de-DE"/>
              <a:t>Untertitel Text durch Klicken hinzufügen</a:t>
            </a:r>
            <a:endParaRPr lang="de-DE" dirty="0"/>
          </a:p>
        </p:txBody>
      </p:sp>
      <p:sp>
        <p:nvSpPr>
          <p:cNvPr id="14" name="Textplatzhalter 10">
            <a:extLst>
              <a:ext uri="{FF2B5EF4-FFF2-40B4-BE49-F238E27FC236}">
                <a16:creationId xmlns:a16="http://schemas.microsoft.com/office/drawing/2014/main" id="{3A6FC492-F4FE-474B-9BFE-DAAE645B98B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764013" y="4794480"/>
            <a:ext cx="1699200" cy="1699200"/>
          </a:xfrm>
          <a:prstGeom prst="ellipse">
            <a:avLst/>
          </a:prstGeom>
          <a:solidFill>
            <a:schemeClr val="bg1"/>
          </a:solidFill>
        </p:spPr>
        <p:txBody>
          <a:bodyPr wrap="none" lIns="0" tIns="0" rIns="0" bIns="0" anchor="ctr">
            <a:no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Vorname </a:t>
            </a:r>
            <a:br>
              <a:rPr lang="de-DE" dirty="0"/>
            </a:br>
            <a:r>
              <a:rPr lang="de-DE" dirty="0"/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1142113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ihandform: Form 9">
            <a:extLst>
              <a:ext uri="{FF2B5EF4-FFF2-40B4-BE49-F238E27FC236}">
                <a16:creationId xmlns:a16="http://schemas.microsoft.com/office/drawing/2014/main" id="{15285CE5-013A-4554-99D3-E6E1B7530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9008" y="-1"/>
            <a:ext cx="10456385" cy="5645695"/>
          </a:xfrm>
          <a:custGeom>
            <a:avLst/>
            <a:gdLst>
              <a:gd name="connsiteX0" fmla="*/ 10560 w 6543725"/>
              <a:gd name="connsiteY0" fmla="*/ 0 h 3533140"/>
              <a:gd name="connsiteX1" fmla="*/ 6533165 w 6543725"/>
              <a:gd name="connsiteY1" fmla="*/ 0 h 3533140"/>
              <a:gd name="connsiteX2" fmla="*/ 6543725 w 6543725"/>
              <a:gd name="connsiteY2" fmla="*/ 261277 h 3533140"/>
              <a:gd name="connsiteX3" fmla="*/ 6532879 w 6543725"/>
              <a:gd name="connsiteY3" fmla="*/ 529622 h 3533140"/>
              <a:gd name="connsiteX4" fmla="*/ 6500902 w 6543725"/>
              <a:gd name="connsiteY4" fmla="*/ 791992 h 3533140"/>
              <a:gd name="connsiteX5" fmla="*/ 6448637 w 6543725"/>
              <a:gd name="connsiteY5" fmla="*/ 1047546 h 3533140"/>
              <a:gd name="connsiteX6" fmla="*/ 6376924 w 6543725"/>
              <a:gd name="connsiteY6" fmla="*/ 1295442 h 3533140"/>
              <a:gd name="connsiteX7" fmla="*/ 6286607 w 6543725"/>
              <a:gd name="connsiteY7" fmla="*/ 1534837 h 3533140"/>
              <a:gd name="connsiteX8" fmla="*/ 6178527 w 6543725"/>
              <a:gd name="connsiteY8" fmla="*/ 1764890 h 3533140"/>
              <a:gd name="connsiteX9" fmla="*/ 6053527 w 6543725"/>
              <a:gd name="connsiteY9" fmla="*/ 1984758 h 3533140"/>
              <a:gd name="connsiteX10" fmla="*/ 5912448 w 6543725"/>
              <a:gd name="connsiteY10" fmla="*/ 2193600 h 3533140"/>
              <a:gd name="connsiteX11" fmla="*/ 5756132 w 6543725"/>
              <a:gd name="connsiteY11" fmla="*/ 2390573 h 3533140"/>
              <a:gd name="connsiteX12" fmla="*/ 5585421 w 6543725"/>
              <a:gd name="connsiteY12" fmla="*/ 2574836 h 3533140"/>
              <a:gd name="connsiteX13" fmla="*/ 5401159 w 6543725"/>
              <a:gd name="connsiteY13" fmla="*/ 2745547 h 3533140"/>
              <a:gd name="connsiteX14" fmla="*/ 5204185 w 6543725"/>
              <a:gd name="connsiteY14" fmla="*/ 2901862 h 3533140"/>
              <a:gd name="connsiteX15" fmla="*/ 4995343 w 6543725"/>
              <a:gd name="connsiteY15" fmla="*/ 3042941 h 3533140"/>
              <a:gd name="connsiteX16" fmla="*/ 4775475 w 6543725"/>
              <a:gd name="connsiteY16" fmla="*/ 3167942 h 3533140"/>
              <a:gd name="connsiteX17" fmla="*/ 4545422 w 6543725"/>
              <a:gd name="connsiteY17" fmla="*/ 3276022 h 3533140"/>
              <a:gd name="connsiteX18" fmla="*/ 4306027 w 6543725"/>
              <a:gd name="connsiteY18" fmla="*/ 3366339 h 3533140"/>
              <a:gd name="connsiteX19" fmla="*/ 4058131 w 6543725"/>
              <a:gd name="connsiteY19" fmla="*/ 3438051 h 3533140"/>
              <a:gd name="connsiteX20" fmla="*/ 3802577 w 6543725"/>
              <a:gd name="connsiteY20" fmla="*/ 3490317 h 3533140"/>
              <a:gd name="connsiteX21" fmla="*/ 3540207 w 6543725"/>
              <a:gd name="connsiteY21" fmla="*/ 3522294 h 3533140"/>
              <a:gd name="connsiteX22" fmla="*/ 3271862 w 6543725"/>
              <a:gd name="connsiteY22" fmla="*/ 3533140 h 3533140"/>
              <a:gd name="connsiteX23" fmla="*/ 3003520 w 6543725"/>
              <a:gd name="connsiteY23" fmla="*/ 3522294 h 3533140"/>
              <a:gd name="connsiteX24" fmla="*/ 2741151 w 6543725"/>
              <a:gd name="connsiteY24" fmla="*/ 3490317 h 3533140"/>
              <a:gd name="connsiteX25" fmla="*/ 2485598 w 6543725"/>
              <a:gd name="connsiteY25" fmla="*/ 3438051 h 3533140"/>
              <a:gd name="connsiteX26" fmla="*/ 2237703 w 6543725"/>
              <a:gd name="connsiteY26" fmla="*/ 3366339 h 3533140"/>
              <a:gd name="connsiteX27" fmla="*/ 1998308 w 6543725"/>
              <a:gd name="connsiteY27" fmla="*/ 3276022 h 3533140"/>
              <a:gd name="connsiteX28" fmla="*/ 1768256 w 6543725"/>
              <a:gd name="connsiteY28" fmla="*/ 3167942 h 3533140"/>
              <a:gd name="connsiteX29" fmla="*/ 1548387 w 6543725"/>
              <a:gd name="connsiteY29" fmla="*/ 3042941 h 3533140"/>
              <a:gd name="connsiteX30" fmla="*/ 1339545 w 6543725"/>
              <a:gd name="connsiteY30" fmla="*/ 2901862 h 3533140"/>
              <a:gd name="connsiteX31" fmla="*/ 1142571 w 6543725"/>
              <a:gd name="connsiteY31" fmla="*/ 2745547 h 3533140"/>
              <a:gd name="connsiteX32" fmla="*/ 958308 w 6543725"/>
              <a:gd name="connsiteY32" fmla="*/ 2574836 h 3533140"/>
              <a:gd name="connsiteX33" fmla="*/ 787597 w 6543725"/>
              <a:gd name="connsiteY33" fmla="*/ 2390573 h 3533140"/>
              <a:gd name="connsiteX34" fmla="*/ 631281 w 6543725"/>
              <a:gd name="connsiteY34" fmla="*/ 2193600 h 3533140"/>
              <a:gd name="connsiteX35" fmla="*/ 490201 w 6543725"/>
              <a:gd name="connsiteY35" fmla="*/ 1984758 h 3533140"/>
              <a:gd name="connsiteX36" fmla="*/ 365200 w 6543725"/>
              <a:gd name="connsiteY36" fmla="*/ 1764890 h 3533140"/>
              <a:gd name="connsiteX37" fmla="*/ 257120 w 6543725"/>
              <a:gd name="connsiteY37" fmla="*/ 1534837 h 3533140"/>
              <a:gd name="connsiteX38" fmla="*/ 166802 w 6543725"/>
              <a:gd name="connsiteY38" fmla="*/ 1295442 h 3533140"/>
              <a:gd name="connsiteX39" fmla="*/ 95089 w 6543725"/>
              <a:gd name="connsiteY39" fmla="*/ 1047546 h 3533140"/>
              <a:gd name="connsiteX40" fmla="*/ 42823 w 6543725"/>
              <a:gd name="connsiteY40" fmla="*/ 791992 h 3533140"/>
              <a:gd name="connsiteX41" fmla="*/ 10846 w 6543725"/>
              <a:gd name="connsiteY41" fmla="*/ 529622 h 3533140"/>
              <a:gd name="connsiteX42" fmla="*/ 0 w 6543725"/>
              <a:gd name="connsiteY42" fmla="*/ 261277 h 3533140"/>
              <a:gd name="connsiteX43" fmla="*/ 10560 w 6543725"/>
              <a:gd name="connsiteY43" fmla="*/ 0 h 3533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6543725" h="3533140">
                <a:moveTo>
                  <a:pt x="10560" y="0"/>
                </a:moveTo>
                <a:lnTo>
                  <a:pt x="6533165" y="0"/>
                </a:lnTo>
                <a:lnTo>
                  <a:pt x="6543725" y="261277"/>
                </a:lnTo>
                <a:lnTo>
                  <a:pt x="6532879" y="529622"/>
                </a:lnTo>
                <a:lnTo>
                  <a:pt x="6500902" y="791992"/>
                </a:lnTo>
                <a:lnTo>
                  <a:pt x="6448637" y="1047546"/>
                </a:lnTo>
                <a:lnTo>
                  <a:pt x="6376924" y="1295442"/>
                </a:lnTo>
                <a:lnTo>
                  <a:pt x="6286607" y="1534837"/>
                </a:lnTo>
                <a:lnTo>
                  <a:pt x="6178527" y="1764890"/>
                </a:lnTo>
                <a:lnTo>
                  <a:pt x="6053527" y="1984758"/>
                </a:lnTo>
                <a:lnTo>
                  <a:pt x="5912448" y="2193600"/>
                </a:lnTo>
                <a:lnTo>
                  <a:pt x="5756132" y="2390573"/>
                </a:lnTo>
                <a:lnTo>
                  <a:pt x="5585421" y="2574836"/>
                </a:lnTo>
                <a:lnTo>
                  <a:pt x="5401159" y="2745547"/>
                </a:lnTo>
                <a:lnTo>
                  <a:pt x="5204185" y="2901862"/>
                </a:lnTo>
                <a:lnTo>
                  <a:pt x="4995343" y="3042941"/>
                </a:lnTo>
                <a:lnTo>
                  <a:pt x="4775475" y="3167942"/>
                </a:lnTo>
                <a:lnTo>
                  <a:pt x="4545422" y="3276022"/>
                </a:lnTo>
                <a:lnTo>
                  <a:pt x="4306027" y="3366339"/>
                </a:lnTo>
                <a:lnTo>
                  <a:pt x="4058131" y="3438051"/>
                </a:lnTo>
                <a:lnTo>
                  <a:pt x="3802577" y="3490317"/>
                </a:lnTo>
                <a:lnTo>
                  <a:pt x="3540207" y="3522294"/>
                </a:lnTo>
                <a:lnTo>
                  <a:pt x="3271862" y="3533140"/>
                </a:lnTo>
                <a:lnTo>
                  <a:pt x="3003520" y="3522294"/>
                </a:lnTo>
                <a:lnTo>
                  <a:pt x="2741151" y="3490317"/>
                </a:lnTo>
                <a:lnTo>
                  <a:pt x="2485598" y="3438051"/>
                </a:lnTo>
                <a:lnTo>
                  <a:pt x="2237703" y="3366339"/>
                </a:lnTo>
                <a:lnTo>
                  <a:pt x="1998308" y="3276022"/>
                </a:lnTo>
                <a:lnTo>
                  <a:pt x="1768256" y="3167942"/>
                </a:lnTo>
                <a:lnTo>
                  <a:pt x="1548387" y="3042941"/>
                </a:lnTo>
                <a:lnTo>
                  <a:pt x="1339545" y="2901862"/>
                </a:lnTo>
                <a:lnTo>
                  <a:pt x="1142571" y="2745547"/>
                </a:lnTo>
                <a:lnTo>
                  <a:pt x="958308" y="2574836"/>
                </a:lnTo>
                <a:lnTo>
                  <a:pt x="787597" y="2390573"/>
                </a:lnTo>
                <a:lnTo>
                  <a:pt x="631281" y="2193600"/>
                </a:lnTo>
                <a:lnTo>
                  <a:pt x="490201" y="1984758"/>
                </a:lnTo>
                <a:lnTo>
                  <a:pt x="365200" y="1764890"/>
                </a:lnTo>
                <a:lnTo>
                  <a:pt x="257120" y="1534837"/>
                </a:lnTo>
                <a:lnTo>
                  <a:pt x="166802" y="1295442"/>
                </a:lnTo>
                <a:lnTo>
                  <a:pt x="95089" y="1047546"/>
                </a:lnTo>
                <a:lnTo>
                  <a:pt x="42823" y="791992"/>
                </a:lnTo>
                <a:lnTo>
                  <a:pt x="10846" y="529622"/>
                </a:lnTo>
                <a:lnTo>
                  <a:pt x="0" y="261277"/>
                </a:lnTo>
                <a:lnTo>
                  <a:pt x="1056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133" dirty="0"/>
          </a:p>
        </p:txBody>
      </p:sp>
      <p:sp>
        <p:nvSpPr>
          <p:cNvPr id="6" name="object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7600288" y="3459029"/>
            <a:ext cx="2732193" cy="2731200"/>
          </a:xfrm>
          <a:custGeom>
            <a:avLst/>
            <a:gdLst/>
            <a:ahLst/>
            <a:cxnLst/>
            <a:rect l="l" t="t" r="r" b="b"/>
            <a:pathLst>
              <a:path w="2049145" h="2049145">
                <a:moveTo>
                  <a:pt x="1024432" y="0"/>
                </a:moveTo>
                <a:lnTo>
                  <a:pt x="940414" y="3395"/>
                </a:lnTo>
                <a:lnTo>
                  <a:pt x="858266" y="13407"/>
                </a:lnTo>
                <a:lnTo>
                  <a:pt x="778251" y="29772"/>
                </a:lnTo>
                <a:lnTo>
                  <a:pt x="700635" y="52225"/>
                </a:lnTo>
                <a:lnTo>
                  <a:pt x="625679" y="80504"/>
                </a:lnTo>
                <a:lnTo>
                  <a:pt x="553649" y="114344"/>
                </a:lnTo>
                <a:lnTo>
                  <a:pt x="484808" y="153482"/>
                </a:lnTo>
                <a:lnTo>
                  <a:pt x="419418" y="197654"/>
                </a:lnTo>
                <a:lnTo>
                  <a:pt x="357745" y="246597"/>
                </a:lnTo>
                <a:lnTo>
                  <a:pt x="300051" y="300047"/>
                </a:lnTo>
                <a:lnTo>
                  <a:pt x="246601" y="357740"/>
                </a:lnTo>
                <a:lnTo>
                  <a:pt x="197657" y="419413"/>
                </a:lnTo>
                <a:lnTo>
                  <a:pt x="153485" y="484802"/>
                </a:lnTo>
                <a:lnTo>
                  <a:pt x="114346" y="553644"/>
                </a:lnTo>
                <a:lnTo>
                  <a:pt x="80505" y="625674"/>
                </a:lnTo>
                <a:lnTo>
                  <a:pt x="52226" y="700630"/>
                </a:lnTo>
                <a:lnTo>
                  <a:pt x="29773" y="778247"/>
                </a:lnTo>
                <a:lnTo>
                  <a:pt x="13408" y="858262"/>
                </a:lnTo>
                <a:lnTo>
                  <a:pt x="3396" y="940412"/>
                </a:lnTo>
                <a:lnTo>
                  <a:pt x="0" y="1024432"/>
                </a:lnTo>
                <a:lnTo>
                  <a:pt x="3396" y="1108453"/>
                </a:lnTo>
                <a:lnTo>
                  <a:pt x="13408" y="1190602"/>
                </a:lnTo>
                <a:lnTo>
                  <a:pt x="29773" y="1270617"/>
                </a:lnTo>
                <a:lnTo>
                  <a:pt x="52226" y="1348235"/>
                </a:lnTo>
                <a:lnTo>
                  <a:pt x="80505" y="1423190"/>
                </a:lnTo>
                <a:lnTo>
                  <a:pt x="114346" y="1495221"/>
                </a:lnTo>
                <a:lnTo>
                  <a:pt x="153485" y="1564063"/>
                </a:lnTo>
                <a:lnTo>
                  <a:pt x="197657" y="1629452"/>
                </a:lnTo>
                <a:lnTo>
                  <a:pt x="246601" y="1691125"/>
                </a:lnTo>
                <a:lnTo>
                  <a:pt x="300051" y="1748818"/>
                </a:lnTo>
                <a:lnTo>
                  <a:pt x="357745" y="1802268"/>
                </a:lnTo>
                <a:lnTo>
                  <a:pt x="419418" y="1851211"/>
                </a:lnTo>
                <a:lnTo>
                  <a:pt x="484808" y="1895383"/>
                </a:lnTo>
                <a:lnTo>
                  <a:pt x="553649" y="1934521"/>
                </a:lnTo>
                <a:lnTo>
                  <a:pt x="625679" y="1968361"/>
                </a:lnTo>
                <a:lnTo>
                  <a:pt x="700635" y="1996639"/>
                </a:lnTo>
                <a:lnTo>
                  <a:pt x="778251" y="2019093"/>
                </a:lnTo>
                <a:lnTo>
                  <a:pt x="858266" y="2035457"/>
                </a:lnTo>
                <a:lnTo>
                  <a:pt x="940414" y="2045469"/>
                </a:lnTo>
                <a:lnTo>
                  <a:pt x="1024432" y="2048865"/>
                </a:lnTo>
                <a:lnTo>
                  <a:pt x="1108453" y="2045469"/>
                </a:lnTo>
                <a:lnTo>
                  <a:pt x="1190602" y="2035457"/>
                </a:lnTo>
                <a:lnTo>
                  <a:pt x="1270617" y="2019093"/>
                </a:lnTo>
                <a:lnTo>
                  <a:pt x="1348235" y="1996639"/>
                </a:lnTo>
                <a:lnTo>
                  <a:pt x="1423190" y="1968361"/>
                </a:lnTo>
                <a:lnTo>
                  <a:pt x="1495221" y="1934521"/>
                </a:lnTo>
                <a:lnTo>
                  <a:pt x="1564063" y="1895383"/>
                </a:lnTo>
                <a:lnTo>
                  <a:pt x="1629452" y="1851211"/>
                </a:lnTo>
                <a:lnTo>
                  <a:pt x="1691125" y="1802268"/>
                </a:lnTo>
                <a:lnTo>
                  <a:pt x="1748818" y="1748818"/>
                </a:lnTo>
                <a:lnTo>
                  <a:pt x="1802268" y="1691125"/>
                </a:lnTo>
                <a:lnTo>
                  <a:pt x="1851211" y="1629452"/>
                </a:lnTo>
                <a:lnTo>
                  <a:pt x="1895383" y="1564063"/>
                </a:lnTo>
                <a:lnTo>
                  <a:pt x="1934521" y="1495221"/>
                </a:lnTo>
                <a:lnTo>
                  <a:pt x="1968361" y="1423190"/>
                </a:lnTo>
                <a:lnTo>
                  <a:pt x="1996639" y="1348235"/>
                </a:lnTo>
                <a:lnTo>
                  <a:pt x="2019093" y="1270617"/>
                </a:lnTo>
                <a:lnTo>
                  <a:pt x="2035457" y="1190602"/>
                </a:lnTo>
                <a:lnTo>
                  <a:pt x="2045469" y="1108453"/>
                </a:lnTo>
                <a:lnTo>
                  <a:pt x="2048865" y="1024432"/>
                </a:lnTo>
                <a:lnTo>
                  <a:pt x="2045469" y="940412"/>
                </a:lnTo>
                <a:lnTo>
                  <a:pt x="2035457" y="858262"/>
                </a:lnTo>
                <a:lnTo>
                  <a:pt x="2019093" y="778247"/>
                </a:lnTo>
                <a:lnTo>
                  <a:pt x="1996639" y="700630"/>
                </a:lnTo>
                <a:lnTo>
                  <a:pt x="1968361" y="625674"/>
                </a:lnTo>
                <a:lnTo>
                  <a:pt x="1934521" y="553644"/>
                </a:lnTo>
                <a:lnTo>
                  <a:pt x="1895383" y="484802"/>
                </a:lnTo>
                <a:lnTo>
                  <a:pt x="1851211" y="419413"/>
                </a:lnTo>
                <a:lnTo>
                  <a:pt x="1802268" y="357740"/>
                </a:lnTo>
                <a:lnTo>
                  <a:pt x="1748818" y="300047"/>
                </a:lnTo>
                <a:lnTo>
                  <a:pt x="1691125" y="246597"/>
                </a:lnTo>
                <a:lnTo>
                  <a:pt x="1629452" y="197654"/>
                </a:lnTo>
                <a:lnTo>
                  <a:pt x="1564063" y="153482"/>
                </a:lnTo>
                <a:lnTo>
                  <a:pt x="1495221" y="114344"/>
                </a:lnTo>
                <a:lnTo>
                  <a:pt x="1423190" y="80504"/>
                </a:lnTo>
                <a:lnTo>
                  <a:pt x="1348235" y="52225"/>
                </a:lnTo>
                <a:lnTo>
                  <a:pt x="1270617" y="29772"/>
                </a:lnTo>
                <a:lnTo>
                  <a:pt x="1190602" y="13407"/>
                </a:lnTo>
                <a:lnTo>
                  <a:pt x="1108453" y="3395"/>
                </a:lnTo>
                <a:lnTo>
                  <a:pt x="102443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lang="de-DE" sz="1872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0B21D629-C43C-4D84-9C1B-3D969EC17A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172" t="52913" r="38079" b="30629"/>
          <a:stretch/>
        </p:blipFill>
        <p:spPr>
          <a:xfrm>
            <a:off x="8051982" y="4185595"/>
            <a:ext cx="1646636" cy="1298604"/>
          </a:xfrm>
          <a:prstGeom prst="rect">
            <a:avLst/>
          </a:prstGeom>
        </p:spPr>
      </p:pic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2260800" y="861391"/>
            <a:ext cx="6446168" cy="2484540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4267" b="1" baseline="0">
                <a:solidFill>
                  <a:schemeClr val="bg1"/>
                </a:solidFill>
              </a:defRPr>
            </a:lvl1pPr>
            <a:lvl2pPr>
              <a:defRPr sz="4533" b="1">
                <a:solidFill>
                  <a:schemeClr val="bg1"/>
                </a:solidFill>
              </a:defRPr>
            </a:lvl2pPr>
            <a:lvl3pPr>
              <a:defRPr sz="4533" b="1">
                <a:solidFill>
                  <a:schemeClr val="bg1"/>
                </a:solidFill>
              </a:defRPr>
            </a:lvl3pPr>
            <a:lvl4pPr>
              <a:defRPr sz="4533" b="1">
                <a:solidFill>
                  <a:schemeClr val="bg1"/>
                </a:solidFill>
              </a:defRPr>
            </a:lvl4pPr>
            <a:lvl5pPr>
              <a:defRPr sz="4533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Zitat durch Klicken hinzufügen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2260805" y="3628802"/>
            <a:ext cx="5074295" cy="556793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FE869493-CBF5-49FC-8C2C-F088FDB32793}"/>
              </a:ext>
            </a:extLst>
          </p:cNvPr>
          <p:cNvSpPr/>
          <p:nvPr userDrawn="1"/>
        </p:nvSpPr>
        <p:spPr>
          <a:xfrm>
            <a:off x="0" y="6546925"/>
            <a:ext cx="12192000" cy="3133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14" name="Foliennummernplatzhalter 5">
            <a:extLst>
              <a:ext uri="{FF2B5EF4-FFF2-40B4-BE49-F238E27FC236}">
                <a16:creationId xmlns:a16="http://schemas.microsoft.com/office/drawing/2014/main" id="{B93D101E-C4C8-4D1C-9980-D58481ACC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0916" y="6621535"/>
            <a:ext cx="297600" cy="16414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4518C2F-5E54-4CF8-B37A-4631A050CED9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5">
            <a:extLst>
              <a:ext uri="{FF2B5EF4-FFF2-40B4-BE49-F238E27FC236}">
                <a16:creationId xmlns:a16="http://schemas.microsoft.com/office/drawing/2014/main" id="{8CA44AE5-1555-430B-AC8D-536B885DE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2303" y="6590911"/>
            <a:ext cx="7100358" cy="225331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Team Lab NLP | </a:t>
            </a:r>
            <a:r>
              <a:rPr lang="de-DE" dirty="0" err="1"/>
              <a:t>Author</a:t>
            </a:r>
            <a:r>
              <a:rPr lang="de-DE" dirty="0"/>
              <a:t> Classification in Poetry		Katrin Schmidt – Carlotta Quensel</a:t>
            </a:r>
          </a:p>
        </p:txBody>
      </p:sp>
    </p:spTree>
    <p:extLst>
      <p:ext uri="{BB962C8B-B14F-4D97-AF65-F5344CB8AC3E}">
        <p14:creationId xmlns:p14="http://schemas.microsoft.com/office/powerpoint/2010/main" val="778246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>
            <a:extLst>
              <a:ext uri="{FF2B5EF4-FFF2-40B4-BE49-F238E27FC236}">
                <a16:creationId xmlns:a16="http://schemas.microsoft.com/office/drawing/2014/main" id="{20207FBC-8A4D-415F-97CA-F473902ED8C0}"/>
              </a:ext>
            </a:extLst>
          </p:cNvPr>
          <p:cNvSpPr/>
          <p:nvPr userDrawn="1"/>
        </p:nvSpPr>
        <p:spPr>
          <a:xfrm>
            <a:off x="0" y="0"/>
            <a:ext cx="12192000" cy="105185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3B1F166C-D6EA-4AE5-AA75-C4A0A42482B9}"/>
              </a:ext>
            </a:extLst>
          </p:cNvPr>
          <p:cNvSpPr/>
          <p:nvPr userDrawn="1"/>
        </p:nvSpPr>
        <p:spPr>
          <a:xfrm>
            <a:off x="-647035" y="-1138335"/>
            <a:ext cx="7399175" cy="2523095"/>
          </a:xfrm>
          <a:custGeom>
            <a:avLst/>
            <a:gdLst>
              <a:gd name="connsiteX0" fmla="*/ 0 w 7399175"/>
              <a:gd name="connsiteY0" fmla="*/ 1261548 h 2523095"/>
              <a:gd name="connsiteX1" fmla="*/ 3699588 w 7399175"/>
              <a:gd name="connsiteY1" fmla="*/ 0 h 2523095"/>
              <a:gd name="connsiteX2" fmla="*/ 7399176 w 7399175"/>
              <a:gd name="connsiteY2" fmla="*/ 1261548 h 2523095"/>
              <a:gd name="connsiteX3" fmla="*/ 3699588 w 7399175"/>
              <a:gd name="connsiteY3" fmla="*/ 2523096 h 2523095"/>
              <a:gd name="connsiteX4" fmla="*/ 0 w 7399175"/>
              <a:gd name="connsiteY4" fmla="*/ 1261548 h 2523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99175" h="2523095" fill="none" extrusionOk="0">
                <a:moveTo>
                  <a:pt x="0" y="1261548"/>
                </a:moveTo>
                <a:cubicBezTo>
                  <a:pt x="-4435" y="490348"/>
                  <a:pt x="2046785" y="-181862"/>
                  <a:pt x="3699588" y="0"/>
                </a:cubicBezTo>
                <a:cubicBezTo>
                  <a:pt x="5678361" y="-20965"/>
                  <a:pt x="7301632" y="542338"/>
                  <a:pt x="7399176" y="1261548"/>
                </a:cubicBezTo>
                <a:cubicBezTo>
                  <a:pt x="7061947" y="1809832"/>
                  <a:pt x="5397617" y="2419020"/>
                  <a:pt x="3699588" y="2523096"/>
                </a:cubicBezTo>
                <a:cubicBezTo>
                  <a:pt x="1595773" y="2567705"/>
                  <a:pt x="-66274" y="2075413"/>
                  <a:pt x="0" y="1261548"/>
                </a:cubicBezTo>
                <a:close/>
              </a:path>
              <a:path w="7399175" h="2523095" stroke="0" extrusionOk="0">
                <a:moveTo>
                  <a:pt x="0" y="1261548"/>
                </a:moveTo>
                <a:cubicBezTo>
                  <a:pt x="-215930" y="710675"/>
                  <a:pt x="1907507" y="134633"/>
                  <a:pt x="3699588" y="0"/>
                </a:cubicBezTo>
                <a:cubicBezTo>
                  <a:pt x="5747088" y="36401"/>
                  <a:pt x="7296404" y="617845"/>
                  <a:pt x="7399176" y="1261548"/>
                </a:cubicBezTo>
                <a:cubicBezTo>
                  <a:pt x="7432986" y="1940796"/>
                  <a:pt x="5718260" y="2404577"/>
                  <a:pt x="3699588" y="2523096"/>
                </a:cubicBezTo>
                <a:cubicBezTo>
                  <a:pt x="1612151" y="2525781"/>
                  <a:pt x="-33188" y="1919126"/>
                  <a:pt x="0" y="1261548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2558881134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622D3E87-4D5E-42EE-BFAA-DEFADCE54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 dirty="0"/>
          </a:p>
        </p:txBody>
      </p:sp>
      <p:sp>
        <p:nvSpPr>
          <p:cNvPr id="10" name="Textplatzhalter 7">
            <a:extLst>
              <a:ext uri="{FF2B5EF4-FFF2-40B4-BE49-F238E27FC236}">
                <a16:creationId xmlns:a16="http://schemas.microsoft.com/office/drawing/2014/main" id="{5900F60D-1768-48E3-A1B5-14BBCB67FE0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4000" y="768000"/>
            <a:ext cx="10992267" cy="369600"/>
          </a:xfrm>
        </p:spPr>
        <p:txBody>
          <a:bodyPr lIns="0" tIns="0" rIns="0" bIns="0"/>
          <a:lstStyle>
            <a:lvl1pPr marL="0" indent="0">
              <a:buNone/>
              <a:defRPr sz="24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3876" y="1428746"/>
            <a:ext cx="5280000" cy="485925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6267" y="1428744"/>
            <a:ext cx="5280000" cy="4859255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18FE8559-A6DA-4E2D-9F29-CEC7E7336203}"/>
              </a:ext>
            </a:extLst>
          </p:cNvPr>
          <p:cNvSpPr/>
          <p:nvPr userDrawn="1"/>
        </p:nvSpPr>
        <p:spPr>
          <a:xfrm>
            <a:off x="0" y="6546925"/>
            <a:ext cx="12192000" cy="3133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15" name="Foliennummernplatzhalter 5">
            <a:extLst>
              <a:ext uri="{FF2B5EF4-FFF2-40B4-BE49-F238E27FC236}">
                <a16:creationId xmlns:a16="http://schemas.microsoft.com/office/drawing/2014/main" id="{0B33DA6C-313E-463A-858E-EEB57215D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0916" y="6621535"/>
            <a:ext cx="297600" cy="16414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4518C2F-5E54-4CF8-B37A-4631A050CED9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7" name="Fußzeilenplatzhalter 5">
            <a:extLst>
              <a:ext uri="{FF2B5EF4-FFF2-40B4-BE49-F238E27FC236}">
                <a16:creationId xmlns:a16="http://schemas.microsoft.com/office/drawing/2014/main" id="{7E4240F2-61FE-46B8-9AD7-1DE8DB1EC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2303" y="6590911"/>
            <a:ext cx="7100358" cy="225331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Team Lab NLP | </a:t>
            </a:r>
            <a:r>
              <a:rPr lang="de-DE" dirty="0" err="1"/>
              <a:t>Author</a:t>
            </a:r>
            <a:r>
              <a:rPr lang="de-DE" dirty="0"/>
              <a:t> Classification in Poetry		Katrin Schmidt – Carlotta Quensel</a:t>
            </a:r>
          </a:p>
        </p:txBody>
      </p:sp>
    </p:spTree>
    <p:extLst>
      <p:ext uri="{BB962C8B-B14F-4D97-AF65-F5344CB8AC3E}">
        <p14:creationId xmlns:p14="http://schemas.microsoft.com/office/powerpoint/2010/main" val="18398106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>
            <a:extLst>
              <a:ext uri="{FF2B5EF4-FFF2-40B4-BE49-F238E27FC236}">
                <a16:creationId xmlns:a16="http://schemas.microsoft.com/office/drawing/2014/main" id="{DEE18FCB-C085-4FB4-9389-043C1C55D5B4}"/>
              </a:ext>
            </a:extLst>
          </p:cNvPr>
          <p:cNvSpPr/>
          <p:nvPr userDrawn="1"/>
        </p:nvSpPr>
        <p:spPr>
          <a:xfrm>
            <a:off x="0" y="0"/>
            <a:ext cx="12192000" cy="105185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BB633C1B-265E-408F-ABAD-76A5E08EC315}"/>
              </a:ext>
            </a:extLst>
          </p:cNvPr>
          <p:cNvSpPr/>
          <p:nvPr userDrawn="1"/>
        </p:nvSpPr>
        <p:spPr>
          <a:xfrm>
            <a:off x="-597159" y="-1138335"/>
            <a:ext cx="7399175" cy="2523095"/>
          </a:xfrm>
          <a:custGeom>
            <a:avLst/>
            <a:gdLst>
              <a:gd name="connsiteX0" fmla="*/ 0 w 7399175"/>
              <a:gd name="connsiteY0" fmla="*/ 1261548 h 2523095"/>
              <a:gd name="connsiteX1" fmla="*/ 3699588 w 7399175"/>
              <a:gd name="connsiteY1" fmla="*/ 0 h 2523095"/>
              <a:gd name="connsiteX2" fmla="*/ 7399176 w 7399175"/>
              <a:gd name="connsiteY2" fmla="*/ 1261548 h 2523095"/>
              <a:gd name="connsiteX3" fmla="*/ 3699588 w 7399175"/>
              <a:gd name="connsiteY3" fmla="*/ 2523096 h 2523095"/>
              <a:gd name="connsiteX4" fmla="*/ 0 w 7399175"/>
              <a:gd name="connsiteY4" fmla="*/ 1261548 h 2523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99175" h="2523095" fill="none" extrusionOk="0">
                <a:moveTo>
                  <a:pt x="0" y="1261548"/>
                </a:moveTo>
                <a:cubicBezTo>
                  <a:pt x="-4435" y="490348"/>
                  <a:pt x="2046785" y="-181862"/>
                  <a:pt x="3699588" y="0"/>
                </a:cubicBezTo>
                <a:cubicBezTo>
                  <a:pt x="5678361" y="-20965"/>
                  <a:pt x="7301632" y="542338"/>
                  <a:pt x="7399176" y="1261548"/>
                </a:cubicBezTo>
                <a:cubicBezTo>
                  <a:pt x="7061947" y="1809832"/>
                  <a:pt x="5397617" y="2419020"/>
                  <a:pt x="3699588" y="2523096"/>
                </a:cubicBezTo>
                <a:cubicBezTo>
                  <a:pt x="1595773" y="2567705"/>
                  <a:pt x="-66274" y="2075413"/>
                  <a:pt x="0" y="1261548"/>
                </a:cubicBezTo>
                <a:close/>
              </a:path>
              <a:path w="7399175" h="2523095" stroke="0" extrusionOk="0">
                <a:moveTo>
                  <a:pt x="0" y="1261548"/>
                </a:moveTo>
                <a:cubicBezTo>
                  <a:pt x="-215930" y="710675"/>
                  <a:pt x="1907507" y="134633"/>
                  <a:pt x="3699588" y="0"/>
                </a:cubicBezTo>
                <a:cubicBezTo>
                  <a:pt x="5747088" y="36401"/>
                  <a:pt x="7296404" y="617845"/>
                  <a:pt x="7399176" y="1261548"/>
                </a:cubicBezTo>
                <a:cubicBezTo>
                  <a:pt x="7432986" y="1940796"/>
                  <a:pt x="5718260" y="2404577"/>
                  <a:pt x="3699588" y="2523096"/>
                </a:cubicBezTo>
                <a:cubicBezTo>
                  <a:pt x="1612151" y="2525781"/>
                  <a:pt x="-33188" y="1919126"/>
                  <a:pt x="0" y="1261548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2558881134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65E59DF-9C98-443E-93E0-C25D5A93D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12" name="Textplatzhalter 7">
            <a:extLst>
              <a:ext uri="{FF2B5EF4-FFF2-40B4-BE49-F238E27FC236}">
                <a16:creationId xmlns:a16="http://schemas.microsoft.com/office/drawing/2014/main" id="{2FF756D6-45BE-4CA9-8D73-7DC21CF7EB0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4000" y="768000"/>
            <a:ext cx="10992267" cy="369600"/>
          </a:xfrm>
        </p:spPr>
        <p:txBody>
          <a:bodyPr lIns="0" tIns="0" rIns="0" bIns="0"/>
          <a:lstStyle>
            <a:lvl1pPr marL="0" indent="0">
              <a:buNone/>
              <a:defRPr sz="24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4000" y="1426111"/>
            <a:ext cx="5280000" cy="286977"/>
          </a:xfrm>
        </p:spPr>
        <p:txBody>
          <a:bodyPr anchor="b"/>
          <a:lstStyle>
            <a:lvl1pPr marL="0" indent="0">
              <a:buNone/>
              <a:defRPr sz="1867" b="0" cap="all" baseline="0">
                <a:solidFill>
                  <a:schemeClr val="accent1"/>
                </a:solidFill>
              </a:defRPr>
            </a:lvl1pPr>
            <a:lvl2pPr marL="457185" indent="0">
              <a:buNone/>
              <a:defRPr sz="2000" b="1"/>
            </a:lvl2pPr>
            <a:lvl3pPr marL="914368" indent="0">
              <a:buNone/>
              <a:defRPr sz="1800" b="1"/>
            </a:lvl3pPr>
            <a:lvl4pPr marL="1371552" indent="0">
              <a:buNone/>
              <a:defRPr sz="1600" b="1"/>
            </a:lvl4pPr>
            <a:lvl5pPr marL="1828736" indent="0">
              <a:buNone/>
              <a:defRPr sz="1600" b="1"/>
            </a:lvl5pPr>
            <a:lvl6pPr marL="2285920" indent="0">
              <a:buNone/>
              <a:defRPr sz="1600" b="1"/>
            </a:lvl6pPr>
            <a:lvl7pPr marL="2743103" indent="0">
              <a:buNone/>
              <a:defRPr sz="1600" b="1"/>
            </a:lvl7pPr>
            <a:lvl8pPr marL="3200288" indent="0">
              <a:buNone/>
              <a:defRPr sz="1600" b="1"/>
            </a:lvl8pPr>
            <a:lvl9pPr marL="3657473" indent="0">
              <a:buNone/>
              <a:defRPr sz="1600" b="1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000" y="1816760"/>
            <a:ext cx="5280000" cy="4471240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14"/>
          </p:nvPr>
        </p:nvSpPr>
        <p:spPr>
          <a:xfrm>
            <a:off x="6336267" y="1426111"/>
            <a:ext cx="5280000" cy="286977"/>
          </a:xfrm>
        </p:spPr>
        <p:txBody>
          <a:bodyPr anchor="b"/>
          <a:lstStyle>
            <a:lvl1pPr marL="0" indent="0">
              <a:buNone/>
              <a:defRPr sz="1867" b="0" cap="all" baseline="0">
                <a:solidFill>
                  <a:schemeClr val="accent1"/>
                </a:solidFill>
              </a:defRPr>
            </a:lvl1pPr>
            <a:lvl2pPr marL="457185" indent="0">
              <a:buNone/>
              <a:defRPr sz="2000" b="1"/>
            </a:lvl2pPr>
            <a:lvl3pPr marL="914368" indent="0">
              <a:buNone/>
              <a:defRPr sz="1800" b="1"/>
            </a:lvl3pPr>
            <a:lvl4pPr marL="1371552" indent="0">
              <a:buNone/>
              <a:defRPr sz="1600" b="1"/>
            </a:lvl4pPr>
            <a:lvl5pPr marL="1828736" indent="0">
              <a:buNone/>
              <a:defRPr sz="1600" b="1"/>
            </a:lvl5pPr>
            <a:lvl6pPr marL="2285920" indent="0">
              <a:buNone/>
              <a:defRPr sz="1600" b="1"/>
            </a:lvl6pPr>
            <a:lvl7pPr marL="2743103" indent="0">
              <a:buNone/>
              <a:defRPr sz="1600" b="1"/>
            </a:lvl7pPr>
            <a:lvl8pPr marL="3200288" indent="0">
              <a:buNone/>
              <a:defRPr sz="1600" b="1"/>
            </a:lvl8pPr>
            <a:lvl9pPr marL="3657473" indent="0">
              <a:buNone/>
              <a:defRPr sz="1600" b="1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half" idx="15"/>
          </p:nvPr>
        </p:nvSpPr>
        <p:spPr>
          <a:xfrm>
            <a:off x="6336267" y="1816758"/>
            <a:ext cx="5280000" cy="4471241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C44797BA-FBDD-4FB7-9EF2-9F4F382E1018}"/>
              </a:ext>
            </a:extLst>
          </p:cNvPr>
          <p:cNvSpPr/>
          <p:nvPr userDrawn="1"/>
        </p:nvSpPr>
        <p:spPr>
          <a:xfrm>
            <a:off x="0" y="6546925"/>
            <a:ext cx="12192000" cy="3133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17" name="Foliennummernplatzhalter 5">
            <a:extLst>
              <a:ext uri="{FF2B5EF4-FFF2-40B4-BE49-F238E27FC236}">
                <a16:creationId xmlns:a16="http://schemas.microsoft.com/office/drawing/2014/main" id="{692E96D1-272F-42FA-BCA1-FA40450EE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0916" y="6621535"/>
            <a:ext cx="297600" cy="16414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4518C2F-5E54-4CF8-B37A-4631A050CED9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9" name="Fußzeilenplatzhalter 5">
            <a:extLst>
              <a:ext uri="{FF2B5EF4-FFF2-40B4-BE49-F238E27FC236}">
                <a16:creationId xmlns:a16="http://schemas.microsoft.com/office/drawing/2014/main" id="{67275D55-420C-4ACE-8218-9A72D31B6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2303" y="6590911"/>
            <a:ext cx="7100358" cy="225331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Team Lab NLP | </a:t>
            </a:r>
            <a:r>
              <a:rPr lang="de-DE" dirty="0" err="1"/>
              <a:t>Author</a:t>
            </a:r>
            <a:r>
              <a:rPr lang="de-DE" dirty="0"/>
              <a:t> Classification in Poetry		Katrin Schmidt – Carlotta Quensel</a:t>
            </a:r>
          </a:p>
        </p:txBody>
      </p:sp>
    </p:spTree>
    <p:extLst>
      <p:ext uri="{BB962C8B-B14F-4D97-AF65-F5344CB8AC3E}">
        <p14:creationId xmlns:p14="http://schemas.microsoft.com/office/powerpoint/2010/main" val="11476078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und Bilder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>
            <a:extLst>
              <a:ext uri="{FF2B5EF4-FFF2-40B4-BE49-F238E27FC236}">
                <a16:creationId xmlns:a16="http://schemas.microsoft.com/office/drawing/2014/main" id="{DA541AA8-6F44-48FA-BC1E-C521A3EB3954}"/>
              </a:ext>
            </a:extLst>
          </p:cNvPr>
          <p:cNvSpPr/>
          <p:nvPr userDrawn="1"/>
        </p:nvSpPr>
        <p:spPr>
          <a:xfrm>
            <a:off x="0" y="0"/>
            <a:ext cx="12192000" cy="105185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D3C334A4-FE89-4729-A325-10833E489AEF}"/>
              </a:ext>
            </a:extLst>
          </p:cNvPr>
          <p:cNvSpPr/>
          <p:nvPr userDrawn="1"/>
        </p:nvSpPr>
        <p:spPr>
          <a:xfrm>
            <a:off x="-597159" y="-1138335"/>
            <a:ext cx="7399175" cy="2523095"/>
          </a:xfrm>
          <a:custGeom>
            <a:avLst/>
            <a:gdLst>
              <a:gd name="connsiteX0" fmla="*/ 0 w 7399175"/>
              <a:gd name="connsiteY0" fmla="*/ 1261548 h 2523095"/>
              <a:gd name="connsiteX1" fmla="*/ 3699588 w 7399175"/>
              <a:gd name="connsiteY1" fmla="*/ 0 h 2523095"/>
              <a:gd name="connsiteX2" fmla="*/ 7399176 w 7399175"/>
              <a:gd name="connsiteY2" fmla="*/ 1261548 h 2523095"/>
              <a:gd name="connsiteX3" fmla="*/ 3699588 w 7399175"/>
              <a:gd name="connsiteY3" fmla="*/ 2523096 h 2523095"/>
              <a:gd name="connsiteX4" fmla="*/ 0 w 7399175"/>
              <a:gd name="connsiteY4" fmla="*/ 1261548 h 2523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99175" h="2523095" fill="none" extrusionOk="0">
                <a:moveTo>
                  <a:pt x="0" y="1261548"/>
                </a:moveTo>
                <a:cubicBezTo>
                  <a:pt x="-4435" y="490348"/>
                  <a:pt x="2046785" y="-181862"/>
                  <a:pt x="3699588" y="0"/>
                </a:cubicBezTo>
                <a:cubicBezTo>
                  <a:pt x="5678361" y="-20965"/>
                  <a:pt x="7301632" y="542338"/>
                  <a:pt x="7399176" y="1261548"/>
                </a:cubicBezTo>
                <a:cubicBezTo>
                  <a:pt x="7061947" y="1809832"/>
                  <a:pt x="5397617" y="2419020"/>
                  <a:pt x="3699588" y="2523096"/>
                </a:cubicBezTo>
                <a:cubicBezTo>
                  <a:pt x="1595773" y="2567705"/>
                  <a:pt x="-66274" y="2075413"/>
                  <a:pt x="0" y="1261548"/>
                </a:cubicBezTo>
                <a:close/>
              </a:path>
              <a:path w="7399175" h="2523095" stroke="0" extrusionOk="0">
                <a:moveTo>
                  <a:pt x="0" y="1261548"/>
                </a:moveTo>
                <a:cubicBezTo>
                  <a:pt x="-215930" y="710675"/>
                  <a:pt x="1907507" y="134633"/>
                  <a:pt x="3699588" y="0"/>
                </a:cubicBezTo>
                <a:cubicBezTo>
                  <a:pt x="5747088" y="36401"/>
                  <a:pt x="7296404" y="617845"/>
                  <a:pt x="7399176" y="1261548"/>
                </a:cubicBezTo>
                <a:cubicBezTo>
                  <a:pt x="7432986" y="1940796"/>
                  <a:pt x="5718260" y="2404577"/>
                  <a:pt x="3699588" y="2523096"/>
                </a:cubicBezTo>
                <a:cubicBezTo>
                  <a:pt x="1612151" y="2525781"/>
                  <a:pt x="-33188" y="1919126"/>
                  <a:pt x="0" y="1261548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2558881134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03E3249F-FD38-4D4D-9020-0251E0AF5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 dirty="0"/>
          </a:p>
        </p:txBody>
      </p:sp>
      <p:sp>
        <p:nvSpPr>
          <p:cNvPr id="15" name="Textplatzhalter 7">
            <a:extLst>
              <a:ext uri="{FF2B5EF4-FFF2-40B4-BE49-F238E27FC236}">
                <a16:creationId xmlns:a16="http://schemas.microsoft.com/office/drawing/2014/main" id="{5501507C-4075-4224-82B8-ACF0E98687D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4000" y="768000"/>
            <a:ext cx="10992267" cy="369600"/>
          </a:xfrm>
        </p:spPr>
        <p:txBody>
          <a:bodyPr lIns="0" tIns="0" rIns="0" bIns="0"/>
          <a:lstStyle>
            <a:lvl1pPr marL="0" indent="0">
              <a:buNone/>
              <a:defRPr sz="24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4000" y="1428746"/>
            <a:ext cx="5568000" cy="4859254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4"/>
          </p:nvPr>
        </p:nvSpPr>
        <p:spPr>
          <a:xfrm>
            <a:off x="6527583" y="1427255"/>
            <a:ext cx="5088683" cy="2387129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1" name="Bildplatzhalter 9"/>
          <p:cNvSpPr>
            <a:spLocks noGrp="1"/>
          </p:cNvSpPr>
          <p:nvPr>
            <p:ph type="pic" sz="quarter" idx="15"/>
          </p:nvPr>
        </p:nvSpPr>
        <p:spPr>
          <a:xfrm>
            <a:off x="6527584" y="3858372"/>
            <a:ext cx="5088683" cy="24224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01F1F4E7-B76E-4666-8DD3-DD240D8A550E}"/>
              </a:ext>
            </a:extLst>
          </p:cNvPr>
          <p:cNvSpPr/>
          <p:nvPr userDrawn="1"/>
        </p:nvSpPr>
        <p:spPr>
          <a:xfrm>
            <a:off x="0" y="6546925"/>
            <a:ext cx="12192000" cy="3133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16" name="Foliennummernplatzhalter 5">
            <a:extLst>
              <a:ext uri="{FF2B5EF4-FFF2-40B4-BE49-F238E27FC236}">
                <a16:creationId xmlns:a16="http://schemas.microsoft.com/office/drawing/2014/main" id="{3BC3B66A-F698-4BF9-8E24-E1B2FB3C6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0916" y="6621535"/>
            <a:ext cx="297600" cy="16414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4518C2F-5E54-4CF8-B37A-4631A050CED9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8" name="Fußzeilenplatzhalter 5">
            <a:extLst>
              <a:ext uri="{FF2B5EF4-FFF2-40B4-BE49-F238E27FC236}">
                <a16:creationId xmlns:a16="http://schemas.microsoft.com/office/drawing/2014/main" id="{31BC304A-6FE4-47EB-AF77-A1F84E47C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2303" y="6590911"/>
            <a:ext cx="7100358" cy="225331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Team Lab NLP | </a:t>
            </a:r>
            <a:r>
              <a:rPr lang="de-DE" dirty="0" err="1"/>
              <a:t>Author</a:t>
            </a:r>
            <a:r>
              <a:rPr lang="de-DE" dirty="0"/>
              <a:t> Classification in Poetry		Katrin Schmidt – Carlotta Quensel</a:t>
            </a:r>
          </a:p>
        </p:txBody>
      </p:sp>
    </p:spTree>
    <p:extLst>
      <p:ext uri="{BB962C8B-B14F-4D97-AF65-F5344CB8AC3E}">
        <p14:creationId xmlns:p14="http://schemas.microsoft.com/office/powerpoint/2010/main" val="17313575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und Bild Hoch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>
            <a:extLst>
              <a:ext uri="{FF2B5EF4-FFF2-40B4-BE49-F238E27FC236}">
                <a16:creationId xmlns:a16="http://schemas.microsoft.com/office/drawing/2014/main" id="{AC892A1F-CD88-4E86-85E2-7592AA39B32A}"/>
              </a:ext>
            </a:extLst>
          </p:cNvPr>
          <p:cNvSpPr/>
          <p:nvPr userDrawn="1"/>
        </p:nvSpPr>
        <p:spPr>
          <a:xfrm>
            <a:off x="0" y="0"/>
            <a:ext cx="12192000" cy="105185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E96C3065-DF86-4B6A-A546-E09508219ABF}"/>
              </a:ext>
            </a:extLst>
          </p:cNvPr>
          <p:cNvSpPr/>
          <p:nvPr userDrawn="1"/>
        </p:nvSpPr>
        <p:spPr>
          <a:xfrm>
            <a:off x="-597159" y="-1138335"/>
            <a:ext cx="7399175" cy="2523095"/>
          </a:xfrm>
          <a:custGeom>
            <a:avLst/>
            <a:gdLst>
              <a:gd name="connsiteX0" fmla="*/ 0 w 7399175"/>
              <a:gd name="connsiteY0" fmla="*/ 1261548 h 2523095"/>
              <a:gd name="connsiteX1" fmla="*/ 3699588 w 7399175"/>
              <a:gd name="connsiteY1" fmla="*/ 0 h 2523095"/>
              <a:gd name="connsiteX2" fmla="*/ 7399176 w 7399175"/>
              <a:gd name="connsiteY2" fmla="*/ 1261548 h 2523095"/>
              <a:gd name="connsiteX3" fmla="*/ 3699588 w 7399175"/>
              <a:gd name="connsiteY3" fmla="*/ 2523096 h 2523095"/>
              <a:gd name="connsiteX4" fmla="*/ 0 w 7399175"/>
              <a:gd name="connsiteY4" fmla="*/ 1261548 h 2523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99175" h="2523095" fill="none" extrusionOk="0">
                <a:moveTo>
                  <a:pt x="0" y="1261548"/>
                </a:moveTo>
                <a:cubicBezTo>
                  <a:pt x="-4435" y="490348"/>
                  <a:pt x="2046785" y="-181862"/>
                  <a:pt x="3699588" y="0"/>
                </a:cubicBezTo>
                <a:cubicBezTo>
                  <a:pt x="5678361" y="-20965"/>
                  <a:pt x="7301632" y="542338"/>
                  <a:pt x="7399176" y="1261548"/>
                </a:cubicBezTo>
                <a:cubicBezTo>
                  <a:pt x="7061947" y="1809832"/>
                  <a:pt x="5397617" y="2419020"/>
                  <a:pt x="3699588" y="2523096"/>
                </a:cubicBezTo>
                <a:cubicBezTo>
                  <a:pt x="1595773" y="2567705"/>
                  <a:pt x="-66274" y="2075413"/>
                  <a:pt x="0" y="1261548"/>
                </a:cubicBezTo>
                <a:close/>
              </a:path>
              <a:path w="7399175" h="2523095" stroke="0" extrusionOk="0">
                <a:moveTo>
                  <a:pt x="0" y="1261548"/>
                </a:moveTo>
                <a:cubicBezTo>
                  <a:pt x="-215930" y="710675"/>
                  <a:pt x="1907507" y="134633"/>
                  <a:pt x="3699588" y="0"/>
                </a:cubicBezTo>
                <a:cubicBezTo>
                  <a:pt x="5747088" y="36401"/>
                  <a:pt x="7296404" y="617845"/>
                  <a:pt x="7399176" y="1261548"/>
                </a:cubicBezTo>
                <a:cubicBezTo>
                  <a:pt x="7432986" y="1940796"/>
                  <a:pt x="5718260" y="2404577"/>
                  <a:pt x="3699588" y="2523096"/>
                </a:cubicBezTo>
                <a:cubicBezTo>
                  <a:pt x="1612151" y="2525781"/>
                  <a:pt x="-33188" y="1919126"/>
                  <a:pt x="0" y="1261548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2558881134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2301769-7A5F-4726-A7DE-F0F6415EC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 dirty="0"/>
          </a:p>
        </p:txBody>
      </p:sp>
      <p:sp>
        <p:nvSpPr>
          <p:cNvPr id="12" name="Textplatzhalter 7">
            <a:extLst>
              <a:ext uri="{FF2B5EF4-FFF2-40B4-BE49-F238E27FC236}">
                <a16:creationId xmlns:a16="http://schemas.microsoft.com/office/drawing/2014/main" id="{6BEED840-629E-4E70-924A-3F5FA272B6B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4000" y="768000"/>
            <a:ext cx="10992267" cy="369600"/>
          </a:xfrm>
        </p:spPr>
        <p:txBody>
          <a:bodyPr lIns="0" tIns="0" rIns="0" bIns="0"/>
          <a:lstStyle>
            <a:lvl1pPr marL="0" indent="0">
              <a:buNone/>
              <a:defRPr sz="24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4000" y="1428746"/>
            <a:ext cx="5569147" cy="485925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4"/>
          </p:nvPr>
        </p:nvSpPr>
        <p:spPr>
          <a:xfrm>
            <a:off x="6527584" y="1428746"/>
            <a:ext cx="5088683" cy="4859254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8C242516-CC7A-4BD3-B96F-1A3A3CFF2A22}"/>
              </a:ext>
            </a:extLst>
          </p:cNvPr>
          <p:cNvSpPr/>
          <p:nvPr userDrawn="1"/>
        </p:nvSpPr>
        <p:spPr>
          <a:xfrm>
            <a:off x="0" y="6546925"/>
            <a:ext cx="12192000" cy="3133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18" name="Foliennummernplatzhalter 5">
            <a:extLst>
              <a:ext uri="{FF2B5EF4-FFF2-40B4-BE49-F238E27FC236}">
                <a16:creationId xmlns:a16="http://schemas.microsoft.com/office/drawing/2014/main" id="{2C6ADEA8-02F5-4545-B5F5-0C8C92020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0916" y="6621535"/>
            <a:ext cx="297600" cy="16414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4518C2F-5E54-4CF8-B37A-4631A050CED9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4" name="Fußzeilenplatzhalter 5">
            <a:extLst>
              <a:ext uri="{FF2B5EF4-FFF2-40B4-BE49-F238E27FC236}">
                <a16:creationId xmlns:a16="http://schemas.microsoft.com/office/drawing/2014/main" id="{F6788E79-3F60-479F-B91D-1D7A1FB25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2303" y="6590911"/>
            <a:ext cx="7100358" cy="225331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Team Lab NLP | </a:t>
            </a:r>
            <a:r>
              <a:rPr lang="de-DE" dirty="0" err="1"/>
              <a:t>Author</a:t>
            </a:r>
            <a:r>
              <a:rPr lang="de-DE" dirty="0"/>
              <a:t> Classification in Poetry		Katrin Schmidt – Carlotta Quensel</a:t>
            </a:r>
          </a:p>
        </p:txBody>
      </p:sp>
    </p:spTree>
    <p:extLst>
      <p:ext uri="{BB962C8B-B14F-4D97-AF65-F5344CB8AC3E}">
        <p14:creationId xmlns:p14="http://schemas.microsoft.com/office/powerpoint/2010/main" val="28130024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hteck 15">
            <a:extLst>
              <a:ext uri="{FF2B5EF4-FFF2-40B4-BE49-F238E27FC236}">
                <a16:creationId xmlns:a16="http://schemas.microsoft.com/office/drawing/2014/main" id="{FFCA6A24-B868-45C9-95B5-3240E6017341}"/>
              </a:ext>
            </a:extLst>
          </p:cNvPr>
          <p:cNvSpPr/>
          <p:nvPr userDrawn="1"/>
        </p:nvSpPr>
        <p:spPr>
          <a:xfrm>
            <a:off x="0" y="0"/>
            <a:ext cx="12192000" cy="105185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23F14FB5-ABBE-48E3-BA73-CB9BB4443A81}"/>
              </a:ext>
            </a:extLst>
          </p:cNvPr>
          <p:cNvSpPr/>
          <p:nvPr userDrawn="1"/>
        </p:nvSpPr>
        <p:spPr>
          <a:xfrm>
            <a:off x="-597159" y="-1138335"/>
            <a:ext cx="7399175" cy="2523095"/>
          </a:xfrm>
          <a:custGeom>
            <a:avLst/>
            <a:gdLst>
              <a:gd name="connsiteX0" fmla="*/ 0 w 7399175"/>
              <a:gd name="connsiteY0" fmla="*/ 1261548 h 2523095"/>
              <a:gd name="connsiteX1" fmla="*/ 3699588 w 7399175"/>
              <a:gd name="connsiteY1" fmla="*/ 0 h 2523095"/>
              <a:gd name="connsiteX2" fmla="*/ 7399176 w 7399175"/>
              <a:gd name="connsiteY2" fmla="*/ 1261548 h 2523095"/>
              <a:gd name="connsiteX3" fmla="*/ 3699588 w 7399175"/>
              <a:gd name="connsiteY3" fmla="*/ 2523096 h 2523095"/>
              <a:gd name="connsiteX4" fmla="*/ 0 w 7399175"/>
              <a:gd name="connsiteY4" fmla="*/ 1261548 h 2523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99175" h="2523095" fill="none" extrusionOk="0">
                <a:moveTo>
                  <a:pt x="0" y="1261548"/>
                </a:moveTo>
                <a:cubicBezTo>
                  <a:pt x="-4435" y="490348"/>
                  <a:pt x="2046785" y="-181862"/>
                  <a:pt x="3699588" y="0"/>
                </a:cubicBezTo>
                <a:cubicBezTo>
                  <a:pt x="5678361" y="-20965"/>
                  <a:pt x="7301632" y="542338"/>
                  <a:pt x="7399176" y="1261548"/>
                </a:cubicBezTo>
                <a:cubicBezTo>
                  <a:pt x="7061947" y="1809832"/>
                  <a:pt x="5397617" y="2419020"/>
                  <a:pt x="3699588" y="2523096"/>
                </a:cubicBezTo>
                <a:cubicBezTo>
                  <a:pt x="1595773" y="2567705"/>
                  <a:pt x="-66274" y="2075413"/>
                  <a:pt x="0" y="1261548"/>
                </a:cubicBezTo>
                <a:close/>
              </a:path>
              <a:path w="7399175" h="2523095" stroke="0" extrusionOk="0">
                <a:moveTo>
                  <a:pt x="0" y="1261548"/>
                </a:moveTo>
                <a:cubicBezTo>
                  <a:pt x="-215930" y="710675"/>
                  <a:pt x="1907507" y="134633"/>
                  <a:pt x="3699588" y="0"/>
                </a:cubicBezTo>
                <a:cubicBezTo>
                  <a:pt x="5747088" y="36401"/>
                  <a:pt x="7296404" y="617845"/>
                  <a:pt x="7399176" y="1261548"/>
                </a:cubicBezTo>
                <a:cubicBezTo>
                  <a:pt x="7432986" y="1940796"/>
                  <a:pt x="5718260" y="2404577"/>
                  <a:pt x="3699588" y="2523096"/>
                </a:cubicBezTo>
                <a:cubicBezTo>
                  <a:pt x="1612151" y="2525781"/>
                  <a:pt x="-33188" y="1919126"/>
                  <a:pt x="0" y="1261548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2558881134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63CA99B5-A2F2-4F10-9CFB-140C563A4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 dirty="0"/>
          </a:p>
        </p:txBody>
      </p:sp>
      <p:sp>
        <p:nvSpPr>
          <p:cNvPr id="15" name="Textplatzhalter 7">
            <a:extLst>
              <a:ext uri="{FF2B5EF4-FFF2-40B4-BE49-F238E27FC236}">
                <a16:creationId xmlns:a16="http://schemas.microsoft.com/office/drawing/2014/main" id="{F23A02F9-9EFB-40DA-A6A9-B4AB8316E8D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4000" y="768000"/>
            <a:ext cx="10992267" cy="369600"/>
          </a:xfrm>
        </p:spPr>
        <p:txBody>
          <a:bodyPr lIns="0" tIns="0" rIns="0" bIns="0"/>
          <a:lstStyle>
            <a:lvl1pPr marL="0" indent="0">
              <a:buNone/>
              <a:defRPr sz="24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13" name="Bildplatzhalter 7"/>
          <p:cNvSpPr>
            <a:spLocks noGrp="1"/>
          </p:cNvSpPr>
          <p:nvPr>
            <p:ph type="pic" sz="quarter" idx="19"/>
          </p:nvPr>
        </p:nvSpPr>
        <p:spPr>
          <a:xfrm>
            <a:off x="0" y="1470501"/>
            <a:ext cx="4320000" cy="2563029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0" name="Bildplatzhalter 7"/>
          <p:cNvSpPr>
            <a:spLocks noGrp="1"/>
          </p:cNvSpPr>
          <p:nvPr>
            <p:ph type="pic" sz="quarter" idx="16"/>
          </p:nvPr>
        </p:nvSpPr>
        <p:spPr>
          <a:xfrm>
            <a:off x="4320005" y="1470501"/>
            <a:ext cx="4319999" cy="256303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4" name="Bildplatzhalter 7"/>
          <p:cNvSpPr>
            <a:spLocks noGrp="1"/>
          </p:cNvSpPr>
          <p:nvPr>
            <p:ph type="pic" sz="quarter" idx="20"/>
          </p:nvPr>
        </p:nvSpPr>
        <p:spPr>
          <a:xfrm>
            <a:off x="0" y="4051496"/>
            <a:ext cx="4320000" cy="2806505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1" name="Bildplatzhalter 7"/>
          <p:cNvSpPr>
            <a:spLocks noGrp="1"/>
          </p:cNvSpPr>
          <p:nvPr>
            <p:ph type="pic" sz="quarter" idx="17"/>
          </p:nvPr>
        </p:nvSpPr>
        <p:spPr>
          <a:xfrm>
            <a:off x="4320000" y="4051496"/>
            <a:ext cx="4320000" cy="2806505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2" name="Bildplatzhalter 7"/>
          <p:cNvSpPr>
            <a:spLocks noGrp="1"/>
          </p:cNvSpPr>
          <p:nvPr>
            <p:ph type="pic" sz="quarter" idx="18"/>
          </p:nvPr>
        </p:nvSpPr>
        <p:spPr>
          <a:xfrm>
            <a:off x="8640000" y="1470501"/>
            <a:ext cx="3552000" cy="5387503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 dirty="0"/>
              <a:t>Bild durch Klicken auf Symbol hinzufügen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7598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mit runden Bild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>
            <a:extLst>
              <a:ext uri="{FF2B5EF4-FFF2-40B4-BE49-F238E27FC236}">
                <a16:creationId xmlns:a16="http://schemas.microsoft.com/office/drawing/2014/main" id="{73EA79FF-432E-403D-BB6E-A2B4776CDD9B}"/>
              </a:ext>
            </a:extLst>
          </p:cNvPr>
          <p:cNvSpPr/>
          <p:nvPr userDrawn="1"/>
        </p:nvSpPr>
        <p:spPr>
          <a:xfrm>
            <a:off x="0" y="0"/>
            <a:ext cx="12192000" cy="105185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BD9505A3-2FE6-4211-A7FE-BE3B0F992EDF}"/>
              </a:ext>
            </a:extLst>
          </p:cNvPr>
          <p:cNvSpPr/>
          <p:nvPr userDrawn="1"/>
        </p:nvSpPr>
        <p:spPr>
          <a:xfrm>
            <a:off x="-597159" y="-1138335"/>
            <a:ext cx="7399175" cy="2523095"/>
          </a:xfrm>
          <a:custGeom>
            <a:avLst/>
            <a:gdLst>
              <a:gd name="connsiteX0" fmla="*/ 0 w 7399175"/>
              <a:gd name="connsiteY0" fmla="*/ 1261548 h 2523095"/>
              <a:gd name="connsiteX1" fmla="*/ 3699588 w 7399175"/>
              <a:gd name="connsiteY1" fmla="*/ 0 h 2523095"/>
              <a:gd name="connsiteX2" fmla="*/ 7399176 w 7399175"/>
              <a:gd name="connsiteY2" fmla="*/ 1261548 h 2523095"/>
              <a:gd name="connsiteX3" fmla="*/ 3699588 w 7399175"/>
              <a:gd name="connsiteY3" fmla="*/ 2523096 h 2523095"/>
              <a:gd name="connsiteX4" fmla="*/ 0 w 7399175"/>
              <a:gd name="connsiteY4" fmla="*/ 1261548 h 2523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99175" h="2523095" fill="none" extrusionOk="0">
                <a:moveTo>
                  <a:pt x="0" y="1261548"/>
                </a:moveTo>
                <a:cubicBezTo>
                  <a:pt x="-4435" y="490348"/>
                  <a:pt x="2046785" y="-181862"/>
                  <a:pt x="3699588" y="0"/>
                </a:cubicBezTo>
                <a:cubicBezTo>
                  <a:pt x="5678361" y="-20965"/>
                  <a:pt x="7301632" y="542338"/>
                  <a:pt x="7399176" y="1261548"/>
                </a:cubicBezTo>
                <a:cubicBezTo>
                  <a:pt x="7061947" y="1809832"/>
                  <a:pt x="5397617" y="2419020"/>
                  <a:pt x="3699588" y="2523096"/>
                </a:cubicBezTo>
                <a:cubicBezTo>
                  <a:pt x="1595773" y="2567705"/>
                  <a:pt x="-66274" y="2075413"/>
                  <a:pt x="0" y="1261548"/>
                </a:cubicBezTo>
                <a:close/>
              </a:path>
              <a:path w="7399175" h="2523095" stroke="0" extrusionOk="0">
                <a:moveTo>
                  <a:pt x="0" y="1261548"/>
                </a:moveTo>
                <a:cubicBezTo>
                  <a:pt x="-215930" y="710675"/>
                  <a:pt x="1907507" y="134633"/>
                  <a:pt x="3699588" y="0"/>
                </a:cubicBezTo>
                <a:cubicBezTo>
                  <a:pt x="5747088" y="36401"/>
                  <a:pt x="7296404" y="617845"/>
                  <a:pt x="7399176" y="1261548"/>
                </a:cubicBezTo>
                <a:cubicBezTo>
                  <a:pt x="7432986" y="1940796"/>
                  <a:pt x="5718260" y="2404577"/>
                  <a:pt x="3699588" y="2523096"/>
                </a:cubicBezTo>
                <a:cubicBezTo>
                  <a:pt x="1612151" y="2525781"/>
                  <a:pt x="-33188" y="1919126"/>
                  <a:pt x="0" y="1261548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2558881134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3A8DCC85-4928-492C-BEE7-FC5B55B32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 dirty="0"/>
          </a:p>
        </p:txBody>
      </p:sp>
      <p:sp>
        <p:nvSpPr>
          <p:cNvPr id="8" name="Bildplatzhalter 7"/>
          <p:cNvSpPr>
            <a:spLocks noGrp="1" noChangeAspect="1"/>
          </p:cNvSpPr>
          <p:nvPr>
            <p:ph type="pic" sz="quarter" idx="14"/>
          </p:nvPr>
        </p:nvSpPr>
        <p:spPr>
          <a:xfrm>
            <a:off x="642968" y="1428746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333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/>
          </p:nvPr>
        </p:nvSpPr>
        <p:spPr>
          <a:xfrm>
            <a:off x="2423999" y="1428746"/>
            <a:ext cx="9192267" cy="1440000"/>
          </a:xfrm>
        </p:spPr>
        <p:txBody>
          <a:bodyPr anchor="ctr"/>
          <a:lstStyle>
            <a:lvl1pPr marL="0" indent="0">
              <a:buNone/>
              <a:defRPr sz="1867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21" name="Bildplatzhalter 7"/>
          <p:cNvSpPr>
            <a:spLocks noGrp="1" noChangeAspect="1"/>
          </p:cNvSpPr>
          <p:nvPr>
            <p:ph type="pic" sz="quarter" idx="17"/>
          </p:nvPr>
        </p:nvSpPr>
        <p:spPr>
          <a:xfrm>
            <a:off x="642968" y="3121608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333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22" name="Textplatzhalter 10"/>
          <p:cNvSpPr>
            <a:spLocks noGrp="1"/>
          </p:cNvSpPr>
          <p:nvPr>
            <p:ph type="body" sz="quarter" idx="18"/>
          </p:nvPr>
        </p:nvSpPr>
        <p:spPr>
          <a:xfrm>
            <a:off x="2423998" y="3121608"/>
            <a:ext cx="9192267" cy="1440000"/>
          </a:xfrm>
        </p:spPr>
        <p:txBody>
          <a:bodyPr anchor="ctr"/>
          <a:lstStyle>
            <a:lvl1pPr marL="0" indent="0">
              <a:buNone/>
              <a:defRPr sz="1867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Bildplatzhalter 7"/>
          <p:cNvSpPr>
            <a:spLocks noGrp="1" noChangeAspect="1"/>
          </p:cNvSpPr>
          <p:nvPr>
            <p:ph type="pic" sz="quarter" idx="19"/>
          </p:nvPr>
        </p:nvSpPr>
        <p:spPr>
          <a:xfrm>
            <a:off x="642968" y="4814471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333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platzhalter 10"/>
          <p:cNvSpPr>
            <a:spLocks noGrp="1"/>
          </p:cNvSpPr>
          <p:nvPr>
            <p:ph type="body" sz="quarter" idx="20"/>
          </p:nvPr>
        </p:nvSpPr>
        <p:spPr>
          <a:xfrm>
            <a:off x="2424000" y="4814471"/>
            <a:ext cx="9192267" cy="1440000"/>
          </a:xfrm>
        </p:spPr>
        <p:txBody>
          <a:bodyPr anchor="ctr"/>
          <a:lstStyle>
            <a:lvl1pPr marL="0" indent="0">
              <a:buNone/>
              <a:defRPr sz="1867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682FAABE-55DB-4CD3-BE26-774ED4AFCBA9}"/>
              </a:ext>
            </a:extLst>
          </p:cNvPr>
          <p:cNvSpPr/>
          <p:nvPr userDrawn="1"/>
        </p:nvSpPr>
        <p:spPr>
          <a:xfrm>
            <a:off x="0" y="6546925"/>
            <a:ext cx="12192000" cy="3133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16" name="Foliennummernplatzhalter 5">
            <a:extLst>
              <a:ext uri="{FF2B5EF4-FFF2-40B4-BE49-F238E27FC236}">
                <a16:creationId xmlns:a16="http://schemas.microsoft.com/office/drawing/2014/main" id="{7654B294-19E2-4F14-A0CE-5D2F77CC0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0916" y="6621535"/>
            <a:ext cx="297600" cy="16414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4518C2F-5E54-4CF8-B37A-4631A050CED9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8" name="Fußzeilenplatzhalter 5">
            <a:extLst>
              <a:ext uri="{FF2B5EF4-FFF2-40B4-BE49-F238E27FC236}">
                <a16:creationId xmlns:a16="http://schemas.microsoft.com/office/drawing/2014/main" id="{CC016A17-C1A8-4C90-A5DC-600437C4E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2303" y="6590911"/>
            <a:ext cx="7100358" cy="225331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Team Lab NLP | </a:t>
            </a:r>
            <a:r>
              <a:rPr lang="de-DE" dirty="0" err="1"/>
              <a:t>Author</a:t>
            </a:r>
            <a:r>
              <a:rPr lang="de-DE" dirty="0"/>
              <a:t> Classification in Poetry		Katrin Schmidt – Carlotta Quensel</a:t>
            </a:r>
          </a:p>
        </p:txBody>
      </p:sp>
    </p:spTree>
    <p:extLst>
      <p:ext uri="{BB962C8B-B14F-4D97-AF65-F5344CB8AC3E}">
        <p14:creationId xmlns:p14="http://schemas.microsoft.com/office/powerpoint/2010/main" val="30708466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mit eckigen Bild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hteck 17">
            <a:extLst>
              <a:ext uri="{FF2B5EF4-FFF2-40B4-BE49-F238E27FC236}">
                <a16:creationId xmlns:a16="http://schemas.microsoft.com/office/drawing/2014/main" id="{82A49F4F-7709-437E-9499-908F0B3D7D48}"/>
              </a:ext>
            </a:extLst>
          </p:cNvPr>
          <p:cNvSpPr/>
          <p:nvPr userDrawn="1"/>
        </p:nvSpPr>
        <p:spPr>
          <a:xfrm>
            <a:off x="0" y="0"/>
            <a:ext cx="12192000" cy="105185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731F73F8-E1E0-4BB6-A731-C72F0112D494}"/>
              </a:ext>
            </a:extLst>
          </p:cNvPr>
          <p:cNvSpPr/>
          <p:nvPr userDrawn="1"/>
        </p:nvSpPr>
        <p:spPr>
          <a:xfrm>
            <a:off x="-597159" y="-1138335"/>
            <a:ext cx="7399175" cy="2523095"/>
          </a:xfrm>
          <a:custGeom>
            <a:avLst/>
            <a:gdLst>
              <a:gd name="connsiteX0" fmla="*/ 0 w 7399175"/>
              <a:gd name="connsiteY0" fmla="*/ 1261548 h 2523095"/>
              <a:gd name="connsiteX1" fmla="*/ 3699588 w 7399175"/>
              <a:gd name="connsiteY1" fmla="*/ 0 h 2523095"/>
              <a:gd name="connsiteX2" fmla="*/ 7399176 w 7399175"/>
              <a:gd name="connsiteY2" fmla="*/ 1261548 h 2523095"/>
              <a:gd name="connsiteX3" fmla="*/ 3699588 w 7399175"/>
              <a:gd name="connsiteY3" fmla="*/ 2523096 h 2523095"/>
              <a:gd name="connsiteX4" fmla="*/ 0 w 7399175"/>
              <a:gd name="connsiteY4" fmla="*/ 1261548 h 2523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99175" h="2523095" fill="none" extrusionOk="0">
                <a:moveTo>
                  <a:pt x="0" y="1261548"/>
                </a:moveTo>
                <a:cubicBezTo>
                  <a:pt x="-4435" y="490348"/>
                  <a:pt x="2046785" y="-181862"/>
                  <a:pt x="3699588" y="0"/>
                </a:cubicBezTo>
                <a:cubicBezTo>
                  <a:pt x="5678361" y="-20965"/>
                  <a:pt x="7301632" y="542338"/>
                  <a:pt x="7399176" y="1261548"/>
                </a:cubicBezTo>
                <a:cubicBezTo>
                  <a:pt x="7061947" y="1809832"/>
                  <a:pt x="5397617" y="2419020"/>
                  <a:pt x="3699588" y="2523096"/>
                </a:cubicBezTo>
                <a:cubicBezTo>
                  <a:pt x="1595773" y="2567705"/>
                  <a:pt x="-66274" y="2075413"/>
                  <a:pt x="0" y="1261548"/>
                </a:cubicBezTo>
                <a:close/>
              </a:path>
              <a:path w="7399175" h="2523095" stroke="0" extrusionOk="0">
                <a:moveTo>
                  <a:pt x="0" y="1261548"/>
                </a:moveTo>
                <a:cubicBezTo>
                  <a:pt x="-215930" y="710675"/>
                  <a:pt x="1907507" y="134633"/>
                  <a:pt x="3699588" y="0"/>
                </a:cubicBezTo>
                <a:cubicBezTo>
                  <a:pt x="5747088" y="36401"/>
                  <a:pt x="7296404" y="617845"/>
                  <a:pt x="7399176" y="1261548"/>
                </a:cubicBezTo>
                <a:cubicBezTo>
                  <a:pt x="7432986" y="1940796"/>
                  <a:pt x="5718260" y="2404577"/>
                  <a:pt x="3699588" y="2523096"/>
                </a:cubicBezTo>
                <a:cubicBezTo>
                  <a:pt x="1612151" y="2525781"/>
                  <a:pt x="-33188" y="1919126"/>
                  <a:pt x="0" y="1261548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2558881134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E792EEEF-D15B-42F6-B267-A355CF4E4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 dirty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4"/>
          </p:nvPr>
        </p:nvSpPr>
        <p:spPr>
          <a:xfrm>
            <a:off x="635000" y="1428746"/>
            <a:ext cx="1920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6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/>
          </p:nvPr>
        </p:nvSpPr>
        <p:spPr>
          <a:xfrm>
            <a:off x="2858814" y="1428746"/>
            <a:ext cx="8757453" cy="1440000"/>
          </a:xfrm>
        </p:spPr>
        <p:txBody>
          <a:bodyPr anchor="ctr"/>
          <a:lstStyle>
            <a:lvl1pPr marL="0" indent="0">
              <a:buNone/>
              <a:defRPr sz="1867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3" name="Bildplatzhalter 7"/>
          <p:cNvSpPr>
            <a:spLocks noGrp="1"/>
          </p:cNvSpPr>
          <p:nvPr>
            <p:ph type="pic" sz="quarter" idx="21"/>
          </p:nvPr>
        </p:nvSpPr>
        <p:spPr>
          <a:xfrm>
            <a:off x="635000" y="3128855"/>
            <a:ext cx="1920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6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4" name="Textplatzhalter 10"/>
          <p:cNvSpPr>
            <a:spLocks noGrp="1"/>
          </p:cNvSpPr>
          <p:nvPr>
            <p:ph type="body" sz="quarter" idx="22"/>
          </p:nvPr>
        </p:nvSpPr>
        <p:spPr>
          <a:xfrm>
            <a:off x="2858814" y="3123812"/>
            <a:ext cx="8757453" cy="1440000"/>
          </a:xfrm>
        </p:spPr>
        <p:txBody>
          <a:bodyPr anchor="ctr"/>
          <a:lstStyle>
            <a:lvl1pPr marL="0" indent="0">
              <a:buNone/>
              <a:defRPr sz="1867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5" name="Bildplatzhalter 7"/>
          <p:cNvSpPr>
            <a:spLocks noGrp="1"/>
          </p:cNvSpPr>
          <p:nvPr>
            <p:ph type="pic" sz="quarter" idx="23"/>
          </p:nvPr>
        </p:nvSpPr>
        <p:spPr>
          <a:xfrm>
            <a:off x="635000" y="4840788"/>
            <a:ext cx="1920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6" name="Textplatzhalter 10"/>
          <p:cNvSpPr>
            <a:spLocks noGrp="1"/>
          </p:cNvSpPr>
          <p:nvPr>
            <p:ph type="body" sz="quarter" idx="24"/>
          </p:nvPr>
        </p:nvSpPr>
        <p:spPr>
          <a:xfrm>
            <a:off x="2858814" y="4840788"/>
            <a:ext cx="8757453" cy="1440000"/>
          </a:xfrm>
        </p:spPr>
        <p:txBody>
          <a:bodyPr anchor="ctr"/>
          <a:lstStyle>
            <a:lvl1pPr marL="0" indent="0">
              <a:buNone/>
              <a:defRPr sz="1867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CD6A945E-340C-4A59-8D90-9168839B4683}"/>
              </a:ext>
            </a:extLst>
          </p:cNvPr>
          <p:cNvSpPr/>
          <p:nvPr userDrawn="1"/>
        </p:nvSpPr>
        <p:spPr>
          <a:xfrm>
            <a:off x="0" y="6546925"/>
            <a:ext cx="12192000" cy="3133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20" name="Foliennummernplatzhalter 5">
            <a:extLst>
              <a:ext uri="{FF2B5EF4-FFF2-40B4-BE49-F238E27FC236}">
                <a16:creationId xmlns:a16="http://schemas.microsoft.com/office/drawing/2014/main" id="{4E0DA9A4-D254-4B7A-9E07-E4DE20572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0916" y="6621535"/>
            <a:ext cx="297600" cy="16414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4518C2F-5E54-4CF8-B37A-4631A050CED9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2" name="Fußzeilenplatzhalter 5">
            <a:extLst>
              <a:ext uri="{FF2B5EF4-FFF2-40B4-BE49-F238E27FC236}">
                <a16:creationId xmlns:a16="http://schemas.microsoft.com/office/drawing/2014/main" id="{7AB829AB-171D-43B4-A419-70A7031B1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2303" y="6590911"/>
            <a:ext cx="7100358" cy="225331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Team Lab NLP | </a:t>
            </a:r>
            <a:r>
              <a:rPr lang="de-DE" dirty="0" err="1"/>
              <a:t>Author</a:t>
            </a:r>
            <a:r>
              <a:rPr lang="de-DE" dirty="0"/>
              <a:t> Classification in Poetry		Katrin Schmidt – Carlotta Quensel</a:t>
            </a:r>
          </a:p>
        </p:txBody>
      </p:sp>
    </p:spTree>
    <p:extLst>
      <p:ext uri="{BB962C8B-B14F-4D97-AF65-F5344CB8AC3E}">
        <p14:creationId xmlns:p14="http://schemas.microsoft.com/office/powerpoint/2010/main" val="34323609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erso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>
            <a:extLst>
              <a:ext uri="{FF2B5EF4-FFF2-40B4-BE49-F238E27FC236}">
                <a16:creationId xmlns:a16="http://schemas.microsoft.com/office/drawing/2014/main" id="{39FE4AE3-8342-42D4-91B8-DD905C42DE2F}"/>
              </a:ext>
            </a:extLst>
          </p:cNvPr>
          <p:cNvSpPr/>
          <p:nvPr userDrawn="1"/>
        </p:nvSpPr>
        <p:spPr>
          <a:xfrm>
            <a:off x="0" y="0"/>
            <a:ext cx="12192000" cy="105185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C4BE1B87-0668-4F13-AD4A-D0F4E86AFD29}"/>
              </a:ext>
            </a:extLst>
          </p:cNvPr>
          <p:cNvSpPr/>
          <p:nvPr userDrawn="1"/>
        </p:nvSpPr>
        <p:spPr>
          <a:xfrm>
            <a:off x="-597159" y="-1138335"/>
            <a:ext cx="7399175" cy="2523095"/>
          </a:xfrm>
          <a:custGeom>
            <a:avLst/>
            <a:gdLst>
              <a:gd name="connsiteX0" fmla="*/ 0 w 7399175"/>
              <a:gd name="connsiteY0" fmla="*/ 1261548 h 2523095"/>
              <a:gd name="connsiteX1" fmla="*/ 3699588 w 7399175"/>
              <a:gd name="connsiteY1" fmla="*/ 0 h 2523095"/>
              <a:gd name="connsiteX2" fmla="*/ 7399176 w 7399175"/>
              <a:gd name="connsiteY2" fmla="*/ 1261548 h 2523095"/>
              <a:gd name="connsiteX3" fmla="*/ 3699588 w 7399175"/>
              <a:gd name="connsiteY3" fmla="*/ 2523096 h 2523095"/>
              <a:gd name="connsiteX4" fmla="*/ 0 w 7399175"/>
              <a:gd name="connsiteY4" fmla="*/ 1261548 h 2523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99175" h="2523095" fill="none" extrusionOk="0">
                <a:moveTo>
                  <a:pt x="0" y="1261548"/>
                </a:moveTo>
                <a:cubicBezTo>
                  <a:pt x="-4435" y="490348"/>
                  <a:pt x="2046785" y="-181862"/>
                  <a:pt x="3699588" y="0"/>
                </a:cubicBezTo>
                <a:cubicBezTo>
                  <a:pt x="5678361" y="-20965"/>
                  <a:pt x="7301632" y="542338"/>
                  <a:pt x="7399176" y="1261548"/>
                </a:cubicBezTo>
                <a:cubicBezTo>
                  <a:pt x="7061947" y="1809832"/>
                  <a:pt x="5397617" y="2419020"/>
                  <a:pt x="3699588" y="2523096"/>
                </a:cubicBezTo>
                <a:cubicBezTo>
                  <a:pt x="1595773" y="2567705"/>
                  <a:pt x="-66274" y="2075413"/>
                  <a:pt x="0" y="1261548"/>
                </a:cubicBezTo>
                <a:close/>
              </a:path>
              <a:path w="7399175" h="2523095" stroke="0" extrusionOk="0">
                <a:moveTo>
                  <a:pt x="0" y="1261548"/>
                </a:moveTo>
                <a:cubicBezTo>
                  <a:pt x="-215930" y="710675"/>
                  <a:pt x="1907507" y="134633"/>
                  <a:pt x="3699588" y="0"/>
                </a:cubicBezTo>
                <a:cubicBezTo>
                  <a:pt x="5747088" y="36401"/>
                  <a:pt x="7296404" y="617845"/>
                  <a:pt x="7399176" y="1261548"/>
                </a:cubicBezTo>
                <a:cubicBezTo>
                  <a:pt x="7432986" y="1940796"/>
                  <a:pt x="5718260" y="2404577"/>
                  <a:pt x="3699588" y="2523096"/>
                </a:cubicBezTo>
                <a:cubicBezTo>
                  <a:pt x="1612151" y="2525781"/>
                  <a:pt x="-33188" y="1919126"/>
                  <a:pt x="0" y="1261548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2558881134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2369BABE-C34D-4B71-ABE7-625BE220F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 dirty="0"/>
          </a:p>
        </p:txBody>
      </p:sp>
      <p:sp>
        <p:nvSpPr>
          <p:cNvPr id="16" name="Textplatzhalter 7">
            <a:extLst>
              <a:ext uri="{FF2B5EF4-FFF2-40B4-BE49-F238E27FC236}">
                <a16:creationId xmlns:a16="http://schemas.microsoft.com/office/drawing/2014/main" id="{4F73F404-72E1-4BC9-B71C-D15CC679050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4000" y="768000"/>
            <a:ext cx="10992267" cy="369600"/>
          </a:xfrm>
        </p:spPr>
        <p:txBody>
          <a:bodyPr lIns="0" tIns="0" rIns="0" bIns="0"/>
          <a:lstStyle>
            <a:lvl1pPr marL="0" indent="0">
              <a:buNone/>
              <a:defRPr sz="24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9" name="Rechteck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092812" y="2712174"/>
            <a:ext cx="3752052" cy="350184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72" dirty="0"/>
          </a:p>
        </p:txBody>
      </p:sp>
      <p:sp>
        <p:nvSpPr>
          <p:cNvPr id="8" name="Bildplatzhalter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3008837" y="1623676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2419149" y="3764488"/>
            <a:ext cx="3120387" cy="302400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2419149" y="4226730"/>
            <a:ext cx="3120387" cy="1507740"/>
          </a:xfrm>
        </p:spPr>
        <p:txBody>
          <a:bodyPr/>
          <a:lstStyle>
            <a:lvl1pPr marL="0" indent="0">
              <a:spcBef>
                <a:spcPts val="1600"/>
              </a:spcBef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1" name="Rechteck 2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54455" y="2712174"/>
            <a:ext cx="3752052" cy="350184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72" dirty="0"/>
          </a:p>
        </p:txBody>
      </p:sp>
      <p:sp>
        <p:nvSpPr>
          <p:cNvPr id="22" name="Bildplatzhalter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7570480" y="1623676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3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6971484" y="3764488"/>
            <a:ext cx="3120387" cy="302400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4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6971484" y="4226730"/>
            <a:ext cx="3120387" cy="1507740"/>
          </a:xfrm>
        </p:spPr>
        <p:txBody>
          <a:bodyPr/>
          <a:lstStyle>
            <a:lvl1pPr marL="0" indent="0">
              <a:spcBef>
                <a:spcPts val="1600"/>
              </a:spcBef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4059AC47-7A4F-49F8-B9DC-DE905D7DEDEC}"/>
              </a:ext>
            </a:extLst>
          </p:cNvPr>
          <p:cNvSpPr/>
          <p:nvPr userDrawn="1"/>
        </p:nvSpPr>
        <p:spPr>
          <a:xfrm>
            <a:off x="0" y="6546925"/>
            <a:ext cx="12192000" cy="3133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19" name="Foliennummernplatzhalter 5">
            <a:extLst>
              <a:ext uri="{FF2B5EF4-FFF2-40B4-BE49-F238E27FC236}">
                <a16:creationId xmlns:a16="http://schemas.microsoft.com/office/drawing/2014/main" id="{EB2C3272-1FFC-4B98-8079-83C041621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0916" y="6621535"/>
            <a:ext cx="297600" cy="16414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4518C2F-5E54-4CF8-B37A-4631A050CED9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5" name="Fußzeilenplatzhalter 5">
            <a:extLst>
              <a:ext uri="{FF2B5EF4-FFF2-40B4-BE49-F238E27FC236}">
                <a16:creationId xmlns:a16="http://schemas.microsoft.com/office/drawing/2014/main" id="{466868E0-030D-4FCC-8EB1-2F83F6E3D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2303" y="6590911"/>
            <a:ext cx="7100358" cy="225331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Team Lab NLP | </a:t>
            </a:r>
            <a:r>
              <a:rPr lang="de-DE" dirty="0" err="1"/>
              <a:t>Author</a:t>
            </a:r>
            <a:r>
              <a:rPr lang="de-DE" dirty="0"/>
              <a:t> Classification in Poetry		Katrin Schmidt – Carlotta Quensel</a:t>
            </a:r>
          </a:p>
        </p:txBody>
      </p:sp>
    </p:spTree>
    <p:extLst>
      <p:ext uri="{BB962C8B-B14F-4D97-AF65-F5344CB8AC3E}">
        <p14:creationId xmlns:p14="http://schemas.microsoft.com/office/powerpoint/2010/main" val="10673109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erso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hteck 25">
            <a:extLst>
              <a:ext uri="{FF2B5EF4-FFF2-40B4-BE49-F238E27FC236}">
                <a16:creationId xmlns:a16="http://schemas.microsoft.com/office/drawing/2014/main" id="{6D57CB6D-E38F-4D99-BBC7-9870D1E69347}"/>
              </a:ext>
            </a:extLst>
          </p:cNvPr>
          <p:cNvSpPr/>
          <p:nvPr userDrawn="1"/>
        </p:nvSpPr>
        <p:spPr>
          <a:xfrm>
            <a:off x="0" y="0"/>
            <a:ext cx="12192000" cy="105185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5DE89D9C-A830-4A60-8A05-442A3592B471}"/>
              </a:ext>
            </a:extLst>
          </p:cNvPr>
          <p:cNvSpPr/>
          <p:nvPr userDrawn="1"/>
        </p:nvSpPr>
        <p:spPr>
          <a:xfrm>
            <a:off x="-597159" y="-1138335"/>
            <a:ext cx="7399175" cy="2523095"/>
          </a:xfrm>
          <a:custGeom>
            <a:avLst/>
            <a:gdLst>
              <a:gd name="connsiteX0" fmla="*/ 0 w 7399175"/>
              <a:gd name="connsiteY0" fmla="*/ 1261548 h 2523095"/>
              <a:gd name="connsiteX1" fmla="*/ 3699588 w 7399175"/>
              <a:gd name="connsiteY1" fmla="*/ 0 h 2523095"/>
              <a:gd name="connsiteX2" fmla="*/ 7399176 w 7399175"/>
              <a:gd name="connsiteY2" fmla="*/ 1261548 h 2523095"/>
              <a:gd name="connsiteX3" fmla="*/ 3699588 w 7399175"/>
              <a:gd name="connsiteY3" fmla="*/ 2523096 h 2523095"/>
              <a:gd name="connsiteX4" fmla="*/ 0 w 7399175"/>
              <a:gd name="connsiteY4" fmla="*/ 1261548 h 2523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99175" h="2523095" fill="none" extrusionOk="0">
                <a:moveTo>
                  <a:pt x="0" y="1261548"/>
                </a:moveTo>
                <a:cubicBezTo>
                  <a:pt x="-4435" y="490348"/>
                  <a:pt x="2046785" y="-181862"/>
                  <a:pt x="3699588" y="0"/>
                </a:cubicBezTo>
                <a:cubicBezTo>
                  <a:pt x="5678361" y="-20965"/>
                  <a:pt x="7301632" y="542338"/>
                  <a:pt x="7399176" y="1261548"/>
                </a:cubicBezTo>
                <a:cubicBezTo>
                  <a:pt x="7061947" y="1809832"/>
                  <a:pt x="5397617" y="2419020"/>
                  <a:pt x="3699588" y="2523096"/>
                </a:cubicBezTo>
                <a:cubicBezTo>
                  <a:pt x="1595773" y="2567705"/>
                  <a:pt x="-66274" y="2075413"/>
                  <a:pt x="0" y="1261548"/>
                </a:cubicBezTo>
                <a:close/>
              </a:path>
              <a:path w="7399175" h="2523095" stroke="0" extrusionOk="0">
                <a:moveTo>
                  <a:pt x="0" y="1261548"/>
                </a:moveTo>
                <a:cubicBezTo>
                  <a:pt x="-215930" y="710675"/>
                  <a:pt x="1907507" y="134633"/>
                  <a:pt x="3699588" y="0"/>
                </a:cubicBezTo>
                <a:cubicBezTo>
                  <a:pt x="5747088" y="36401"/>
                  <a:pt x="7296404" y="617845"/>
                  <a:pt x="7399176" y="1261548"/>
                </a:cubicBezTo>
                <a:cubicBezTo>
                  <a:pt x="7432986" y="1940796"/>
                  <a:pt x="5718260" y="2404577"/>
                  <a:pt x="3699588" y="2523096"/>
                </a:cubicBezTo>
                <a:cubicBezTo>
                  <a:pt x="1612151" y="2525781"/>
                  <a:pt x="-33188" y="1919126"/>
                  <a:pt x="0" y="1261548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2558881134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38B00749-49F7-4FC9-AE55-9A89B4673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25" name="Textplatzhalter 7">
            <a:extLst>
              <a:ext uri="{FF2B5EF4-FFF2-40B4-BE49-F238E27FC236}">
                <a16:creationId xmlns:a16="http://schemas.microsoft.com/office/drawing/2014/main" id="{234A045F-25D1-4F69-800A-3EC98AD2480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4000" y="768000"/>
            <a:ext cx="10992267" cy="369600"/>
          </a:xfrm>
        </p:spPr>
        <p:txBody>
          <a:bodyPr lIns="0" tIns="0" rIns="0" bIns="0"/>
          <a:lstStyle>
            <a:lvl1pPr marL="0" indent="0">
              <a:buNone/>
              <a:defRPr sz="24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9" name="Rechteck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33661" y="2778942"/>
            <a:ext cx="3360000" cy="350184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72" dirty="0"/>
          </a:p>
        </p:txBody>
      </p:sp>
      <p:sp>
        <p:nvSpPr>
          <p:cNvPr id="21" name="Bildplatzhalter 7">
            <a:extLst>
              <a:ext uri="{FF2B5EF4-FFF2-40B4-BE49-F238E27FC236}">
                <a16:creationId xmlns:a16="http://schemas.microsoft.com/office/drawing/2014/main" id="{0CCFCC13-9E94-4A8E-927E-B90EB9693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1353661" y="1716948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960000" y="3857760"/>
            <a:ext cx="2880000" cy="302400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960000" y="4320002"/>
            <a:ext cx="2880000" cy="1507740"/>
          </a:xfrm>
        </p:spPr>
        <p:txBody>
          <a:bodyPr/>
          <a:lstStyle>
            <a:lvl1pPr marL="0" indent="0">
              <a:spcBef>
                <a:spcPts val="1600"/>
              </a:spcBef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13" name="Rechteck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47127" y="2778942"/>
            <a:ext cx="3360000" cy="350184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72" dirty="0"/>
          </a:p>
        </p:txBody>
      </p:sp>
      <p:sp>
        <p:nvSpPr>
          <p:cNvPr id="22" name="Bildplatzhalter 7">
            <a:extLst>
              <a:ext uri="{FF2B5EF4-FFF2-40B4-BE49-F238E27FC236}">
                <a16:creationId xmlns:a16="http://schemas.microsoft.com/office/drawing/2014/main" id="{34D29721-8BC0-4D90-A4F3-75A72451E9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5167127" y="1716948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5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4768812" y="3857760"/>
            <a:ext cx="2880000" cy="302400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6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4768812" y="4320002"/>
            <a:ext cx="2880000" cy="1507740"/>
          </a:xfrm>
        </p:spPr>
        <p:txBody>
          <a:bodyPr/>
          <a:lstStyle>
            <a:lvl1pPr marL="0" indent="0">
              <a:spcBef>
                <a:spcPts val="1600"/>
              </a:spcBef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17" name="Rechteck 1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260592" y="2778940"/>
            <a:ext cx="3360000" cy="35018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72" dirty="0"/>
          </a:p>
        </p:txBody>
      </p:sp>
      <p:sp>
        <p:nvSpPr>
          <p:cNvPr id="23" name="Bildplatzhalter 7">
            <a:extLst>
              <a:ext uri="{FF2B5EF4-FFF2-40B4-BE49-F238E27FC236}">
                <a16:creationId xmlns:a16="http://schemas.microsoft.com/office/drawing/2014/main" id="{01CD30C1-0EF4-4BAD-97BF-FFFDBEF2C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8980592" y="1716948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9" name="Textplatzhalt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8577624" y="3857760"/>
            <a:ext cx="2880000" cy="302400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0" name="Textplatzhalt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8577624" y="4320002"/>
            <a:ext cx="2880000" cy="1507740"/>
          </a:xfrm>
        </p:spPr>
        <p:txBody>
          <a:bodyPr/>
          <a:lstStyle>
            <a:lvl1pPr marL="0" indent="0">
              <a:spcBef>
                <a:spcPts val="1600"/>
              </a:spcBef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076543E6-1AEA-4968-8D8D-A6118DC9A0E1}"/>
              </a:ext>
            </a:extLst>
          </p:cNvPr>
          <p:cNvSpPr/>
          <p:nvPr userDrawn="1"/>
        </p:nvSpPr>
        <p:spPr>
          <a:xfrm>
            <a:off x="0" y="6546925"/>
            <a:ext cx="12192000" cy="3133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28" name="Foliennummernplatzhalter 5">
            <a:extLst>
              <a:ext uri="{FF2B5EF4-FFF2-40B4-BE49-F238E27FC236}">
                <a16:creationId xmlns:a16="http://schemas.microsoft.com/office/drawing/2014/main" id="{0141E64A-EABA-4265-AF92-28A870939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0916" y="6621535"/>
            <a:ext cx="297600" cy="16414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4518C2F-5E54-4CF8-B37A-4631A050CED9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30" name="Fußzeilenplatzhalter 5">
            <a:extLst>
              <a:ext uri="{FF2B5EF4-FFF2-40B4-BE49-F238E27FC236}">
                <a16:creationId xmlns:a16="http://schemas.microsoft.com/office/drawing/2014/main" id="{4922657F-D572-43F1-B750-19327BE92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2303" y="6590911"/>
            <a:ext cx="7100358" cy="225331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Team Lab NLP | </a:t>
            </a:r>
            <a:r>
              <a:rPr lang="de-DE" dirty="0" err="1"/>
              <a:t>Author</a:t>
            </a:r>
            <a:r>
              <a:rPr lang="de-DE" dirty="0"/>
              <a:t> Classification in Poetry		Katrin Schmidt – Carlotta Quensel</a:t>
            </a:r>
          </a:p>
        </p:txBody>
      </p:sp>
    </p:spTree>
    <p:extLst>
      <p:ext uri="{BB962C8B-B14F-4D97-AF65-F5344CB8AC3E}">
        <p14:creationId xmlns:p14="http://schemas.microsoft.com/office/powerpoint/2010/main" val="2940901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arrierefrei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18916216-B032-4200-99C8-5BA3A21F88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318" y="358611"/>
            <a:ext cx="2848095" cy="575997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A72007CB-CD36-48DD-9918-1BFC87D15E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63" t="1" b="-1"/>
          <a:stretch/>
        </p:blipFill>
        <p:spPr>
          <a:xfrm>
            <a:off x="1214118" y="774451"/>
            <a:ext cx="2171295" cy="224468"/>
          </a:xfrm>
          <a:prstGeom prst="rect">
            <a:avLst/>
          </a:prstGeom>
        </p:spPr>
      </p:pic>
      <p:sp>
        <p:nvSpPr>
          <p:cNvPr id="9" name="Bildplatzhalter 8"/>
          <p:cNvSpPr>
            <a:spLocks noGrp="1"/>
          </p:cNvSpPr>
          <p:nvPr>
            <p:ph type="pic" sz="quarter" idx="10"/>
          </p:nvPr>
        </p:nvSpPr>
        <p:spPr>
          <a:xfrm>
            <a:off x="0" y="1689121"/>
            <a:ext cx="12192000" cy="5168879"/>
          </a:xfrm>
          <a:solidFill>
            <a:schemeClr val="bg1">
              <a:lumMod val="85000"/>
            </a:schemeClr>
          </a:solidFill>
        </p:spPr>
        <p:txBody>
          <a:bodyPr lIns="72000"/>
          <a:lstStyle>
            <a:lvl1pPr marL="0" indent="0">
              <a:buNone/>
              <a:defRPr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86BA6808-8CD4-4528-935A-3978EF1718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4029" y="599281"/>
            <a:ext cx="5520000" cy="5520000"/>
          </a:xfrm>
          <a:prstGeom prst="ellipse">
            <a:avLst/>
          </a:prstGeom>
          <a:solidFill>
            <a:schemeClr val="accent2"/>
          </a:solidFill>
        </p:spPr>
        <p:txBody>
          <a:bodyPr vert="horz" wrap="square" lIns="0" tIns="0" rIns="0" bIns="1116000" rtlCol="0" anchor="b" anchorCtr="0">
            <a:noAutofit/>
          </a:bodyPr>
          <a:lstStyle>
            <a:lvl1pPr>
              <a:defRPr lang="en-GB" sz="3733" baseline="0" dirty="0">
                <a:solidFill>
                  <a:schemeClr val="bg1"/>
                </a:solidFill>
              </a:defRPr>
            </a:lvl1pPr>
          </a:lstStyle>
          <a:p>
            <a:pPr marL="0" lvl="0" indent="0"/>
            <a:r>
              <a:rPr lang="de-DE" dirty="0"/>
              <a:t>Barrierefreier  Titel – Text durch Klicken </a:t>
            </a:r>
            <a:br>
              <a:rPr lang="de-DE" dirty="0"/>
            </a:br>
            <a:r>
              <a:rPr lang="de-DE" dirty="0"/>
              <a:t>hinzufügen</a:t>
            </a:r>
            <a:endParaRPr lang="en-GB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141030" y="3951514"/>
            <a:ext cx="4016828" cy="740229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185" indent="0" algn="ctr">
              <a:buNone/>
              <a:defRPr sz="2000"/>
            </a:lvl2pPr>
            <a:lvl3pPr marL="914368" indent="0" algn="ctr">
              <a:buNone/>
              <a:defRPr sz="1800"/>
            </a:lvl3pPr>
            <a:lvl4pPr marL="1371552" indent="0" algn="ctr">
              <a:buNone/>
              <a:defRPr sz="1600"/>
            </a:lvl4pPr>
            <a:lvl5pPr marL="1828736" indent="0" algn="ctr">
              <a:buNone/>
              <a:defRPr sz="1600"/>
            </a:lvl5pPr>
            <a:lvl6pPr marL="2285920" indent="0" algn="ctr">
              <a:buNone/>
              <a:defRPr sz="1600"/>
            </a:lvl6pPr>
            <a:lvl7pPr marL="2743103" indent="0" algn="ctr">
              <a:buNone/>
              <a:defRPr sz="1600"/>
            </a:lvl7pPr>
            <a:lvl8pPr marL="3200288" indent="0" algn="ctr">
              <a:buNone/>
              <a:defRPr sz="1600"/>
            </a:lvl8pPr>
            <a:lvl9pPr marL="3657473" indent="0" algn="ctr">
              <a:buNone/>
              <a:defRPr sz="1600"/>
            </a:lvl9pPr>
          </a:lstStyle>
          <a:p>
            <a:r>
              <a:rPr lang="de-DE"/>
              <a:t>Untertitel Text durch Klicken hinzufügen</a:t>
            </a:r>
            <a:endParaRPr lang="de-DE" dirty="0"/>
          </a:p>
        </p:txBody>
      </p:sp>
      <p:sp>
        <p:nvSpPr>
          <p:cNvPr id="14" name="Textplatzhalter 10">
            <a:extLst>
              <a:ext uri="{FF2B5EF4-FFF2-40B4-BE49-F238E27FC236}">
                <a16:creationId xmlns:a16="http://schemas.microsoft.com/office/drawing/2014/main" id="{3A6FC492-F4FE-474B-9BFE-DAAE645B98B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764013" y="4794480"/>
            <a:ext cx="1699200" cy="1699200"/>
          </a:xfrm>
          <a:prstGeom prst="ellipse">
            <a:avLst/>
          </a:prstGeom>
          <a:solidFill>
            <a:schemeClr val="bg1"/>
          </a:solidFill>
        </p:spPr>
        <p:txBody>
          <a:bodyPr wrap="none" lIns="0" tIns="0" rIns="0" bIns="0" anchor="ctr">
            <a:no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Vorname </a:t>
            </a:r>
            <a:br>
              <a:rPr lang="de-DE" dirty="0"/>
            </a:br>
            <a:r>
              <a:rPr lang="de-DE" dirty="0"/>
              <a:t>Name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EFA95F8-4C38-47AD-B78D-922128FF9BBD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11F45CE-77AB-42E5-9FEE-A248E037CC4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622301" y="6501601"/>
            <a:ext cx="8084668" cy="164148"/>
          </a:xfrm>
          <a:prstGeom prst="rect">
            <a:avLst/>
          </a:prstGeom>
        </p:spPr>
        <p:txBody>
          <a:bodyPr/>
          <a:lstStyle/>
          <a:p>
            <a:r>
              <a:rPr lang="de-DE"/>
              <a:t>Emotion Analysis | Corpus Creation    Felix Bühler | Max Wegge | Carlotta Quensel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DC077CA-E2B0-4D08-9AC5-928BCCA05B05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54518C2F-5E54-4CF8-B37A-4631A050CED9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4140113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Perso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hteck 24">
            <a:extLst>
              <a:ext uri="{FF2B5EF4-FFF2-40B4-BE49-F238E27FC236}">
                <a16:creationId xmlns:a16="http://schemas.microsoft.com/office/drawing/2014/main" id="{009F5C45-1641-4AA5-ABB8-83F7ADC59E48}"/>
              </a:ext>
            </a:extLst>
          </p:cNvPr>
          <p:cNvSpPr/>
          <p:nvPr userDrawn="1"/>
        </p:nvSpPr>
        <p:spPr>
          <a:xfrm>
            <a:off x="0" y="0"/>
            <a:ext cx="12192000" cy="105185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1D9A1708-A593-4824-89A9-4B6FFA34E432}"/>
              </a:ext>
            </a:extLst>
          </p:cNvPr>
          <p:cNvSpPr/>
          <p:nvPr userDrawn="1"/>
        </p:nvSpPr>
        <p:spPr>
          <a:xfrm>
            <a:off x="-597159" y="-1138335"/>
            <a:ext cx="7399175" cy="2523095"/>
          </a:xfrm>
          <a:custGeom>
            <a:avLst/>
            <a:gdLst>
              <a:gd name="connsiteX0" fmla="*/ 0 w 7399175"/>
              <a:gd name="connsiteY0" fmla="*/ 1261548 h 2523095"/>
              <a:gd name="connsiteX1" fmla="*/ 3699588 w 7399175"/>
              <a:gd name="connsiteY1" fmla="*/ 0 h 2523095"/>
              <a:gd name="connsiteX2" fmla="*/ 7399176 w 7399175"/>
              <a:gd name="connsiteY2" fmla="*/ 1261548 h 2523095"/>
              <a:gd name="connsiteX3" fmla="*/ 3699588 w 7399175"/>
              <a:gd name="connsiteY3" fmla="*/ 2523096 h 2523095"/>
              <a:gd name="connsiteX4" fmla="*/ 0 w 7399175"/>
              <a:gd name="connsiteY4" fmla="*/ 1261548 h 2523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99175" h="2523095" fill="none" extrusionOk="0">
                <a:moveTo>
                  <a:pt x="0" y="1261548"/>
                </a:moveTo>
                <a:cubicBezTo>
                  <a:pt x="-4435" y="490348"/>
                  <a:pt x="2046785" y="-181862"/>
                  <a:pt x="3699588" y="0"/>
                </a:cubicBezTo>
                <a:cubicBezTo>
                  <a:pt x="5678361" y="-20965"/>
                  <a:pt x="7301632" y="542338"/>
                  <a:pt x="7399176" y="1261548"/>
                </a:cubicBezTo>
                <a:cubicBezTo>
                  <a:pt x="7061947" y="1809832"/>
                  <a:pt x="5397617" y="2419020"/>
                  <a:pt x="3699588" y="2523096"/>
                </a:cubicBezTo>
                <a:cubicBezTo>
                  <a:pt x="1595773" y="2567705"/>
                  <a:pt x="-66274" y="2075413"/>
                  <a:pt x="0" y="1261548"/>
                </a:cubicBezTo>
                <a:close/>
              </a:path>
              <a:path w="7399175" h="2523095" stroke="0" extrusionOk="0">
                <a:moveTo>
                  <a:pt x="0" y="1261548"/>
                </a:moveTo>
                <a:cubicBezTo>
                  <a:pt x="-215930" y="710675"/>
                  <a:pt x="1907507" y="134633"/>
                  <a:pt x="3699588" y="0"/>
                </a:cubicBezTo>
                <a:cubicBezTo>
                  <a:pt x="5747088" y="36401"/>
                  <a:pt x="7296404" y="617845"/>
                  <a:pt x="7399176" y="1261548"/>
                </a:cubicBezTo>
                <a:cubicBezTo>
                  <a:pt x="7432986" y="1940796"/>
                  <a:pt x="5718260" y="2404577"/>
                  <a:pt x="3699588" y="2523096"/>
                </a:cubicBezTo>
                <a:cubicBezTo>
                  <a:pt x="1612151" y="2525781"/>
                  <a:pt x="-33188" y="1919126"/>
                  <a:pt x="0" y="1261548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2558881134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300D522C-4936-4859-8D4D-0C55FD55D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29" name="Textplatzhalter 7">
            <a:extLst>
              <a:ext uri="{FF2B5EF4-FFF2-40B4-BE49-F238E27FC236}">
                <a16:creationId xmlns:a16="http://schemas.microsoft.com/office/drawing/2014/main" id="{51AA1992-9A0E-4E06-BCFA-97D889E620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4000" y="768000"/>
            <a:ext cx="10992267" cy="369600"/>
          </a:xfrm>
        </p:spPr>
        <p:txBody>
          <a:bodyPr lIns="0" tIns="0" rIns="0" bIns="0"/>
          <a:lstStyle>
            <a:lvl1pPr marL="0" indent="0">
              <a:buNone/>
              <a:defRPr sz="24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9" name="Rechteck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22305" y="2778942"/>
            <a:ext cx="2708668" cy="350120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72" dirty="0"/>
          </a:p>
        </p:txBody>
      </p:sp>
      <p:sp>
        <p:nvSpPr>
          <p:cNvPr id="23" name="Bildplatzhalter 7">
            <a:extLst>
              <a:ext uri="{FF2B5EF4-FFF2-40B4-BE49-F238E27FC236}">
                <a16:creationId xmlns:a16="http://schemas.microsoft.com/office/drawing/2014/main" id="{8148DC21-4CB2-4171-8B0E-7865619CB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1110237" y="1716948"/>
            <a:ext cx="1732800" cy="17328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893308" y="3671197"/>
            <a:ext cx="2166659" cy="489331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893308" y="4385165"/>
            <a:ext cx="2166659" cy="1724087"/>
          </a:xfrm>
        </p:spPr>
        <p:txBody>
          <a:bodyPr/>
          <a:lstStyle>
            <a:lvl1pPr marL="0" indent="0">
              <a:spcBef>
                <a:spcPts val="1600"/>
              </a:spcBef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4" name="Rechteck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408840" y="2778942"/>
            <a:ext cx="2688000" cy="350120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72" dirty="0"/>
          </a:p>
        </p:txBody>
      </p:sp>
      <p:sp>
        <p:nvSpPr>
          <p:cNvPr id="37" name="Bildplatzhalter 7">
            <a:extLst>
              <a:ext uri="{FF2B5EF4-FFF2-40B4-BE49-F238E27FC236}">
                <a16:creationId xmlns:a16="http://schemas.microsoft.com/office/drawing/2014/main" id="{515DA547-D380-4DDE-8F77-C8902B702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26"/>
          </p:nvPr>
        </p:nvSpPr>
        <p:spPr>
          <a:xfrm>
            <a:off x="3886440" y="1716948"/>
            <a:ext cx="1732800" cy="17328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6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669511" y="3671197"/>
            <a:ext cx="2166659" cy="489331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7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669511" y="4385165"/>
            <a:ext cx="2166659" cy="1724087"/>
          </a:xfrm>
        </p:spPr>
        <p:txBody>
          <a:bodyPr/>
          <a:lstStyle>
            <a:lvl1pPr marL="0" indent="0">
              <a:spcBef>
                <a:spcPts val="1600"/>
              </a:spcBef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8" name="Rechteck 2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174708" y="2778942"/>
            <a:ext cx="2688000" cy="350120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72" dirty="0"/>
          </a:p>
        </p:txBody>
      </p:sp>
      <p:sp>
        <p:nvSpPr>
          <p:cNvPr id="38" name="Bildplatzhalter 7">
            <a:extLst>
              <a:ext uri="{FF2B5EF4-FFF2-40B4-BE49-F238E27FC236}">
                <a16:creationId xmlns:a16="http://schemas.microsoft.com/office/drawing/2014/main" id="{27A38D11-8E8E-44F4-9460-58E87F53EF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27"/>
          </p:nvPr>
        </p:nvSpPr>
        <p:spPr>
          <a:xfrm>
            <a:off x="6652308" y="1716948"/>
            <a:ext cx="1732800" cy="17328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30" name="Textplatzhalt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6435379" y="3671197"/>
            <a:ext cx="2166659" cy="489331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31" name="Textplatzhalt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6435379" y="4385165"/>
            <a:ext cx="2166659" cy="1724087"/>
          </a:xfrm>
        </p:spPr>
        <p:txBody>
          <a:bodyPr/>
          <a:lstStyle>
            <a:lvl1pPr marL="0" indent="0">
              <a:spcBef>
                <a:spcPts val="1600"/>
              </a:spcBef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32" name="Rechteck 3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40576" y="2778942"/>
            <a:ext cx="2688000" cy="350120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72" dirty="0"/>
          </a:p>
        </p:txBody>
      </p:sp>
      <p:sp>
        <p:nvSpPr>
          <p:cNvPr id="39" name="Bildplatzhalter 7">
            <a:extLst>
              <a:ext uri="{FF2B5EF4-FFF2-40B4-BE49-F238E27FC236}">
                <a16:creationId xmlns:a16="http://schemas.microsoft.com/office/drawing/2014/main" id="{F9D0B43C-E1CE-4C97-B82A-2D4CC82B3C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28"/>
          </p:nvPr>
        </p:nvSpPr>
        <p:spPr>
          <a:xfrm>
            <a:off x="9418176" y="1716948"/>
            <a:ext cx="1732800" cy="17328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34" name="Textplatzhalt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9201247" y="3671197"/>
            <a:ext cx="2166659" cy="489331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35" name="Textplatzhalt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9201247" y="4385165"/>
            <a:ext cx="2166659" cy="1724087"/>
          </a:xfrm>
        </p:spPr>
        <p:txBody>
          <a:bodyPr/>
          <a:lstStyle>
            <a:lvl1pPr marL="0" indent="0">
              <a:spcBef>
                <a:spcPts val="1600"/>
              </a:spcBef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D00F38B9-B17E-421C-8180-2F74CCC37992}"/>
              </a:ext>
            </a:extLst>
          </p:cNvPr>
          <p:cNvSpPr/>
          <p:nvPr userDrawn="1"/>
        </p:nvSpPr>
        <p:spPr>
          <a:xfrm>
            <a:off x="0" y="6546925"/>
            <a:ext cx="12192000" cy="3133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40" name="Foliennummernplatzhalter 5">
            <a:extLst>
              <a:ext uri="{FF2B5EF4-FFF2-40B4-BE49-F238E27FC236}">
                <a16:creationId xmlns:a16="http://schemas.microsoft.com/office/drawing/2014/main" id="{62D8C288-03E2-4565-AA5D-9EB4EA9AA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0916" y="6621535"/>
            <a:ext cx="297600" cy="16414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4518C2F-5E54-4CF8-B37A-4631A050CED9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42" name="Fußzeilenplatzhalter 5">
            <a:extLst>
              <a:ext uri="{FF2B5EF4-FFF2-40B4-BE49-F238E27FC236}">
                <a16:creationId xmlns:a16="http://schemas.microsoft.com/office/drawing/2014/main" id="{39A11194-FEC9-40D7-ABF5-29C9D18D9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2303" y="6590911"/>
            <a:ext cx="7100358" cy="225331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Team Lab NLP | </a:t>
            </a:r>
            <a:r>
              <a:rPr lang="de-DE" dirty="0" err="1"/>
              <a:t>Author</a:t>
            </a:r>
            <a:r>
              <a:rPr lang="de-DE" dirty="0"/>
              <a:t> Classification in Poetry		Katrin Schmidt – Carlotta Quensel</a:t>
            </a:r>
          </a:p>
        </p:txBody>
      </p:sp>
    </p:spTree>
    <p:extLst>
      <p:ext uri="{BB962C8B-B14F-4D97-AF65-F5344CB8AC3E}">
        <p14:creationId xmlns:p14="http://schemas.microsoft.com/office/powerpoint/2010/main" val="22600671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2FEA1AC7-974E-4FC2-9DFB-C349AB7C5544}"/>
              </a:ext>
            </a:extLst>
          </p:cNvPr>
          <p:cNvSpPr/>
          <p:nvPr userDrawn="1"/>
        </p:nvSpPr>
        <p:spPr>
          <a:xfrm>
            <a:off x="0" y="0"/>
            <a:ext cx="12192000" cy="105185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C04CE999-AB95-4589-AEA5-E8FD3350A003}"/>
              </a:ext>
            </a:extLst>
          </p:cNvPr>
          <p:cNvSpPr/>
          <p:nvPr userDrawn="1"/>
        </p:nvSpPr>
        <p:spPr>
          <a:xfrm>
            <a:off x="-647036" y="-1138335"/>
            <a:ext cx="7399175" cy="2523095"/>
          </a:xfrm>
          <a:custGeom>
            <a:avLst/>
            <a:gdLst>
              <a:gd name="connsiteX0" fmla="*/ 0 w 7399175"/>
              <a:gd name="connsiteY0" fmla="*/ 1261548 h 2523095"/>
              <a:gd name="connsiteX1" fmla="*/ 3699588 w 7399175"/>
              <a:gd name="connsiteY1" fmla="*/ 0 h 2523095"/>
              <a:gd name="connsiteX2" fmla="*/ 7399176 w 7399175"/>
              <a:gd name="connsiteY2" fmla="*/ 1261548 h 2523095"/>
              <a:gd name="connsiteX3" fmla="*/ 3699588 w 7399175"/>
              <a:gd name="connsiteY3" fmla="*/ 2523096 h 2523095"/>
              <a:gd name="connsiteX4" fmla="*/ 0 w 7399175"/>
              <a:gd name="connsiteY4" fmla="*/ 1261548 h 2523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99175" h="2523095" fill="none" extrusionOk="0">
                <a:moveTo>
                  <a:pt x="0" y="1261548"/>
                </a:moveTo>
                <a:cubicBezTo>
                  <a:pt x="-4435" y="490348"/>
                  <a:pt x="2046785" y="-181862"/>
                  <a:pt x="3699588" y="0"/>
                </a:cubicBezTo>
                <a:cubicBezTo>
                  <a:pt x="5678361" y="-20965"/>
                  <a:pt x="7301632" y="542338"/>
                  <a:pt x="7399176" y="1261548"/>
                </a:cubicBezTo>
                <a:cubicBezTo>
                  <a:pt x="7061947" y="1809832"/>
                  <a:pt x="5397617" y="2419020"/>
                  <a:pt x="3699588" y="2523096"/>
                </a:cubicBezTo>
                <a:cubicBezTo>
                  <a:pt x="1595773" y="2567705"/>
                  <a:pt x="-66274" y="2075413"/>
                  <a:pt x="0" y="1261548"/>
                </a:cubicBezTo>
                <a:close/>
              </a:path>
              <a:path w="7399175" h="2523095" stroke="0" extrusionOk="0">
                <a:moveTo>
                  <a:pt x="0" y="1261548"/>
                </a:moveTo>
                <a:cubicBezTo>
                  <a:pt x="-215930" y="710675"/>
                  <a:pt x="1907507" y="134633"/>
                  <a:pt x="3699588" y="0"/>
                </a:cubicBezTo>
                <a:cubicBezTo>
                  <a:pt x="5747088" y="36401"/>
                  <a:pt x="7296404" y="617845"/>
                  <a:pt x="7399176" y="1261548"/>
                </a:cubicBezTo>
                <a:cubicBezTo>
                  <a:pt x="7432986" y="1940796"/>
                  <a:pt x="5718260" y="2404577"/>
                  <a:pt x="3699588" y="2523096"/>
                </a:cubicBezTo>
                <a:cubicBezTo>
                  <a:pt x="1612151" y="2525781"/>
                  <a:pt x="-33188" y="1919126"/>
                  <a:pt x="0" y="1261548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2558881134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CA6FC187-6C25-4F69-9AFE-1DD171950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7" name="Textplatzhalter 7">
            <a:extLst>
              <a:ext uri="{FF2B5EF4-FFF2-40B4-BE49-F238E27FC236}">
                <a16:creationId xmlns:a16="http://schemas.microsoft.com/office/drawing/2014/main" id="{6B0B00BC-A6AE-499E-84DC-2DAD144AC36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4000" y="768000"/>
            <a:ext cx="10992267" cy="369600"/>
          </a:xfrm>
        </p:spPr>
        <p:txBody>
          <a:bodyPr lIns="0" tIns="0" rIns="0" bIns="0"/>
          <a:lstStyle>
            <a:lvl1pPr marL="0" indent="0">
              <a:buNone/>
              <a:defRPr sz="24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4F6FB9A4-A971-4286-8BA2-83E809EC7A39}"/>
              </a:ext>
            </a:extLst>
          </p:cNvPr>
          <p:cNvSpPr/>
          <p:nvPr userDrawn="1"/>
        </p:nvSpPr>
        <p:spPr>
          <a:xfrm>
            <a:off x="0" y="6546925"/>
            <a:ext cx="12192000" cy="3133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12" name="Foliennummernplatzhalter 5">
            <a:extLst>
              <a:ext uri="{FF2B5EF4-FFF2-40B4-BE49-F238E27FC236}">
                <a16:creationId xmlns:a16="http://schemas.microsoft.com/office/drawing/2014/main" id="{5A4B01DD-4639-417E-B971-D0C3B8950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0916" y="6621535"/>
            <a:ext cx="297600" cy="16414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4518C2F-5E54-4CF8-B37A-4631A050CED9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5">
            <a:extLst>
              <a:ext uri="{FF2B5EF4-FFF2-40B4-BE49-F238E27FC236}">
                <a16:creationId xmlns:a16="http://schemas.microsoft.com/office/drawing/2014/main" id="{AA409A22-A14F-4B7D-BF39-93954B9E7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2303" y="6586628"/>
            <a:ext cx="7100358" cy="225331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Team Lab NLP | </a:t>
            </a:r>
            <a:r>
              <a:rPr lang="de-DE" dirty="0" err="1"/>
              <a:t>Author</a:t>
            </a:r>
            <a:r>
              <a:rPr lang="de-DE" dirty="0"/>
              <a:t> Classification in Poetry		Katrin Schmidt – Carlotta Quensel</a:t>
            </a:r>
          </a:p>
        </p:txBody>
      </p:sp>
    </p:spTree>
    <p:extLst>
      <p:ext uri="{BB962C8B-B14F-4D97-AF65-F5344CB8AC3E}">
        <p14:creationId xmlns:p14="http://schemas.microsoft.com/office/powerpoint/2010/main" val="364071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A3D13158-2335-44BD-9F31-A41E3EBB7F75}"/>
              </a:ext>
            </a:extLst>
          </p:cNvPr>
          <p:cNvSpPr/>
          <p:nvPr userDrawn="1"/>
        </p:nvSpPr>
        <p:spPr>
          <a:xfrm>
            <a:off x="0" y="6544695"/>
            <a:ext cx="12192000" cy="3133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9" name="Foliennummernplatzhalter 5">
            <a:extLst>
              <a:ext uri="{FF2B5EF4-FFF2-40B4-BE49-F238E27FC236}">
                <a16:creationId xmlns:a16="http://schemas.microsoft.com/office/drawing/2014/main" id="{6C637E26-3F2A-4031-A152-856462871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0916" y="6621535"/>
            <a:ext cx="297600" cy="16414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4518C2F-5E54-4CF8-B37A-4631A050CED9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1" name="Fußzeilenplatzhalter 5">
            <a:extLst>
              <a:ext uri="{FF2B5EF4-FFF2-40B4-BE49-F238E27FC236}">
                <a16:creationId xmlns:a16="http://schemas.microsoft.com/office/drawing/2014/main" id="{1D48F7A2-7D51-4B33-944F-393CC09F9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2303" y="6586628"/>
            <a:ext cx="7100358" cy="225331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Team Lab NLP | </a:t>
            </a:r>
            <a:r>
              <a:rPr lang="de-DE" dirty="0" err="1"/>
              <a:t>Author</a:t>
            </a:r>
            <a:r>
              <a:rPr lang="de-DE" dirty="0"/>
              <a:t> Classification in Poetry		Katrin Schmidt – Carlotta Quensel</a:t>
            </a:r>
          </a:p>
        </p:txBody>
      </p:sp>
    </p:spTree>
    <p:extLst>
      <p:ext uri="{BB962C8B-B14F-4D97-AF65-F5344CB8AC3E}">
        <p14:creationId xmlns:p14="http://schemas.microsoft.com/office/powerpoint/2010/main" val="245185833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>
            <a:extLst>
              <a:ext uri="{FF2B5EF4-FFF2-40B4-BE49-F238E27FC236}">
                <a16:creationId xmlns:a16="http://schemas.microsoft.com/office/drawing/2014/main" id="{6A65769C-F1B2-46A8-BE29-7BDA292637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318" y="358611"/>
            <a:ext cx="2848095" cy="575997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D336D8DB-9367-4FF1-A5AE-E9BB1F8D03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63" t="1" b="-1"/>
          <a:stretch/>
        </p:blipFill>
        <p:spPr>
          <a:xfrm>
            <a:off x="1214118" y="774451"/>
            <a:ext cx="2171295" cy="224468"/>
          </a:xfrm>
          <a:prstGeom prst="rect">
            <a:avLst/>
          </a:prstGeom>
        </p:spPr>
      </p:pic>
      <p:sp>
        <p:nvSpPr>
          <p:cNvPr id="16" name="Textfeld 15"/>
          <p:cNvSpPr txBox="1"/>
          <p:nvPr/>
        </p:nvSpPr>
        <p:spPr>
          <a:xfrm>
            <a:off x="528000" y="1814400"/>
            <a:ext cx="2880000" cy="388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67"/>
              </a:spcBef>
              <a:spcAft>
                <a:spcPts val="0"/>
              </a:spcAft>
              <a:tabLst>
                <a:tab pos="721758" algn="l"/>
              </a:tabLst>
            </a:pPr>
            <a:r>
              <a:rPr lang="de-DE" sz="2667" b="1" dirty="0" err="1">
                <a:solidFill>
                  <a:schemeClr val="tx1"/>
                </a:solidFill>
              </a:rPr>
              <a:t>Thank</a:t>
            </a:r>
            <a:r>
              <a:rPr lang="de-DE" sz="2667" b="1" dirty="0">
                <a:solidFill>
                  <a:schemeClr val="tx1"/>
                </a:solidFill>
              </a:rPr>
              <a:t> </a:t>
            </a:r>
            <a:r>
              <a:rPr lang="de-DE" sz="2667" b="1" dirty="0" err="1">
                <a:solidFill>
                  <a:schemeClr val="tx1"/>
                </a:solidFill>
              </a:rPr>
              <a:t>you</a:t>
            </a:r>
            <a:r>
              <a:rPr lang="de-DE" sz="2667" b="1" dirty="0"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6" name="Bildplatzhalter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7200" y="2548800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9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2899200" y="2790720"/>
            <a:ext cx="4386739" cy="259200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6" name="E-Mail">
            <a:extLst>
              <a:ext uri="{FF2B5EF4-FFF2-40B4-BE49-F238E27FC236}">
                <a16:creationId xmlns:a16="http://schemas.microsoft.com/office/drawing/2014/main" id="{3F6E91DA-4315-4842-8A73-EF9BF09F686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2899200" y="3429000"/>
            <a:ext cx="723528" cy="288643"/>
          </a:xfrm>
        </p:spPr>
        <p:txBody>
          <a:bodyPr/>
          <a:lstStyle>
            <a:lvl1pPr>
              <a:buFontTx/>
              <a:buNone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de-DE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761920" rtl="0" eaLnBrk="1" latinLnBrk="0" hangingPunct="1">
              <a:lnSpc>
                <a:spcPct val="120000"/>
              </a:lnSpc>
              <a:spcBef>
                <a:spcPts val="833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de-DE" dirty="0" err="1"/>
              <a:t>e-mail</a:t>
            </a:r>
            <a:endParaRPr lang="de-DE" dirty="0"/>
          </a:p>
        </p:txBody>
      </p:sp>
      <p:sp>
        <p:nvSpPr>
          <p:cNvPr id="28" name="Email Adresse">
            <a:extLst>
              <a:ext uri="{FF2B5EF4-FFF2-40B4-BE49-F238E27FC236}">
                <a16:creationId xmlns:a16="http://schemas.microsoft.com/office/drawing/2014/main" id="{2E9486C1-A07E-4972-B438-0354636F62C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622729" y="3429000"/>
            <a:ext cx="3663212" cy="288000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enter</a:t>
            </a:r>
            <a:r>
              <a:rPr lang="de-DE" dirty="0"/>
              <a:t> </a:t>
            </a:r>
            <a:r>
              <a:rPr lang="de-DE" dirty="0" err="1"/>
              <a:t>address</a:t>
            </a:r>
            <a:endParaRPr lang="de-DE" dirty="0"/>
          </a:p>
        </p:txBody>
      </p:sp>
      <p:sp>
        <p:nvSpPr>
          <p:cNvPr id="29" name="Telefonnummer">
            <a:extLst>
              <a:ext uri="{FF2B5EF4-FFF2-40B4-BE49-F238E27FC236}">
                <a16:creationId xmlns:a16="http://schemas.microsoft.com/office/drawing/2014/main" id="{3CBB6CEB-664B-42B5-8E61-99712350A32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899201" y="3737491"/>
            <a:ext cx="2327908" cy="327715"/>
          </a:xfrm>
        </p:spPr>
        <p:txBody>
          <a:bodyPr wrap="none"/>
          <a:lstStyle>
            <a:lvl1pPr marL="0" indent="0">
              <a:buNone/>
              <a:tabLst>
                <a:tab pos="717533" algn="l"/>
              </a:tabLst>
              <a:defRPr sz="16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lvl="0" indent="0" algn="l" defTabSz="761920" rtl="0" eaLnBrk="1" latinLnBrk="0" hangingPunct="1">
              <a:lnSpc>
                <a:spcPct val="120000"/>
              </a:lnSpc>
              <a:spcBef>
                <a:spcPts val="833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None/>
              <a:tabLst>
                <a:tab pos="721766" algn="l"/>
              </a:tabLst>
            </a:pPr>
            <a:r>
              <a:rPr lang="de-DE" dirty="0" err="1">
                <a:solidFill>
                  <a:schemeClr val="tx1"/>
                </a:solidFill>
              </a:rPr>
              <a:t>phone</a:t>
            </a:r>
            <a:r>
              <a:rPr lang="de-DE" dirty="0">
                <a:solidFill>
                  <a:schemeClr val="tx1"/>
                </a:solidFill>
              </a:rPr>
              <a:t>	+49 (0) 711 685-</a:t>
            </a:r>
          </a:p>
        </p:txBody>
      </p:sp>
      <p:sp>
        <p:nvSpPr>
          <p:cNvPr id="30" name="Durchwahl">
            <a:extLst>
              <a:ext uri="{FF2B5EF4-FFF2-40B4-BE49-F238E27FC236}">
                <a16:creationId xmlns:a16="http://schemas.microsoft.com/office/drawing/2014/main" id="{1D874AC3-A5E6-4160-B089-7D15670623B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148649" y="3737491"/>
            <a:ext cx="865689" cy="327715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###-##</a:t>
            </a:r>
          </a:p>
        </p:txBody>
      </p:sp>
      <p:sp>
        <p:nvSpPr>
          <p:cNvPr id="31" name="www">
            <a:extLst>
              <a:ext uri="{FF2B5EF4-FFF2-40B4-BE49-F238E27FC236}">
                <a16:creationId xmlns:a16="http://schemas.microsoft.com/office/drawing/2014/main" id="{2D50EB94-1B6A-4808-869F-07F41859F9C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899201" y="4085054"/>
            <a:ext cx="486408" cy="317772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www.</a:t>
            </a:r>
          </a:p>
        </p:txBody>
      </p:sp>
      <p:sp>
        <p:nvSpPr>
          <p:cNvPr id="32" name="Webadresse">
            <a:extLst>
              <a:ext uri="{FF2B5EF4-FFF2-40B4-BE49-F238E27FC236}">
                <a16:creationId xmlns:a16="http://schemas.microsoft.com/office/drawing/2014/main" id="{6E6785CE-8C96-4924-8283-EC51081BD24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385612" y="4085054"/>
            <a:ext cx="2451097" cy="317772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enter</a:t>
            </a:r>
            <a:r>
              <a:rPr lang="de-DE" dirty="0"/>
              <a:t> </a:t>
            </a:r>
            <a:r>
              <a:rPr lang="de-DE" dirty="0" err="1"/>
              <a:t>address</a:t>
            </a:r>
            <a:endParaRPr lang="de-DE" dirty="0"/>
          </a:p>
        </p:txBody>
      </p:sp>
      <p:sp>
        <p:nvSpPr>
          <p:cNvPr id="33" name="Universität Stuttgart">
            <a:extLst>
              <a:ext uri="{FF2B5EF4-FFF2-40B4-BE49-F238E27FC236}">
                <a16:creationId xmlns:a16="http://schemas.microsoft.com/office/drawing/2014/main" id="{0C08BB04-B052-4FF7-B62B-8ABD826FA79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899200" y="4677646"/>
            <a:ext cx="3333349" cy="291588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lvl="0" indent="0" algn="l" defTabSz="761920" rtl="0" eaLnBrk="1" latinLnBrk="0" hangingPunct="1">
              <a:lnSpc>
                <a:spcPct val="120000"/>
              </a:lnSpc>
              <a:spcBef>
                <a:spcPts val="833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None/>
              <a:tabLst>
                <a:tab pos="721766" algn="l"/>
              </a:tabLst>
            </a:pPr>
            <a:r>
              <a:rPr lang="de-DE" dirty="0"/>
              <a:t>University </a:t>
            </a:r>
            <a:r>
              <a:rPr lang="de-DE" dirty="0" err="1"/>
              <a:t>of</a:t>
            </a:r>
            <a:r>
              <a:rPr lang="de-DE" dirty="0"/>
              <a:t> Stuttgart</a:t>
            </a:r>
          </a:p>
        </p:txBody>
      </p:sp>
      <p:sp>
        <p:nvSpPr>
          <p:cNvPr id="34" name="Abteilung Institut">
            <a:extLst>
              <a:ext uri="{FF2B5EF4-FFF2-40B4-BE49-F238E27FC236}">
                <a16:creationId xmlns:a16="http://schemas.microsoft.com/office/drawing/2014/main" id="{547D4004-B9BD-4097-81E1-6F5F7DA08A0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899200" y="4996239"/>
            <a:ext cx="4386739" cy="288000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Department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institute</a:t>
            </a:r>
            <a:r>
              <a:rPr lang="de-DE" dirty="0"/>
              <a:t> </a:t>
            </a:r>
            <a:r>
              <a:rPr lang="de-DE" dirty="0" err="1"/>
              <a:t>name</a:t>
            </a:r>
            <a:endParaRPr lang="de-DE" dirty="0"/>
          </a:p>
        </p:txBody>
      </p:sp>
      <p:sp>
        <p:nvSpPr>
          <p:cNvPr id="35" name="Adressfeld">
            <a:extLst>
              <a:ext uri="{FF2B5EF4-FFF2-40B4-BE49-F238E27FC236}">
                <a16:creationId xmlns:a16="http://schemas.microsoft.com/office/drawing/2014/main" id="{9484ABC1-A1AA-40CB-8BB1-AB6F21778D0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899200" y="5311244"/>
            <a:ext cx="4386739" cy="288000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Address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714554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lussfolie blau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rafik 27">
            <a:extLst>
              <a:ext uri="{FF2B5EF4-FFF2-40B4-BE49-F238E27FC236}">
                <a16:creationId xmlns:a16="http://schemas.microsoft.com/office/drawing/2014/main" id="{FB752999-B480-46AD-86AB-B98CEC6268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400" y="459372"/>
            <a:ext cx="2848095" cy="575997"/>
          </a:xfrm>
          <a:prstGeom prst="rect">
            <a:avLst/>
          </a:prstGeom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EA94CF37-DF83-4EB6-B7FC-3A54F0E0C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63" t="1" b="-1"/>
          <a:stretch/>
        </p:blipFill>
        <p:spPr>
          <a:xfrm>
            <a:off x="1219201" y="875213"/>
            <a:ext cx="2171295" cy="224468"/>
          </a:xfrm>
          <a:prstGeom prst="rect">
            <a:avLst/>
          </a:prstGeom>
        </p:spPr>
      </p:pic>
      <p:sp>
        <p:nvSpPr>
          <p:cNvPr id="16" name="Textfeld 15"/>
          <p:cNvSpPr txBox="1"/>
          <p:nvPr/>
        </p:nvSpPr>
        <p:spPr>
          <a:xfrm>
            <a:off x="528000" y="1814400"/>
            <a:ext cx="2880000" cy="388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67"/>
              </a:spcBef>
              <a:spcAft>
                <a:spcPts val="0"/>
              </a:spcAft>
              <a:tabLst>
                <a:tab pos="721758" algn="l"/>
              </a:tabLst>
            </a:pPr>
            <a:r>
              <a:rPr lang="de-DE" sz="2667" b="1" dirty="0" err="1">
                <a:solidFill>
                  <a:schemeClr val="bg1"/>
                </a:solidFill>
              </a:rPr>
              <a:t>Thank</a:t>
            </a:r>
            <a:r>
              <a:rPr lang="de-DE" sz="2667" b="1" dirty="0">
                <a:solidFill>
                  <a:schemeClr val="bg1"/>
                </a:solidFill>
              </a:rPr>
              <a:t> </a:t>
            </a:r>
            <a:r>
              <a:rPr lang="de-DE" sz="2667" b="1" dirty="0" err="1">
                <a:solidFill>
                  <a:schemeClr val="bg1"/>
                </a:solidFill>
              </a:rPr>
              <a:t>you</a:t>
            </a:r>
            <a:r>
              <a:rPr lang="de-DE" sz="2667" b="1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27" name="Bildplatzhalter 7">
            <a:extLst>
              <a:ext uri="{FF2B5EF4-FFF2-40B4-BE49-F238E27FC236}">
                <a16:creationId xmlns:a16="http://schemas.microsoft.com/office/drawing/2014/main" id="{E8FAD59D-97FD-4838-AA91-B266FA5DD37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7200" y="2548800"/>
            <a:ext cx="1920000" cy="1920000"/>
          </a:xfrm>
          <a:prstGeom prst="ellipse">
            <a:avLst/>
          </a:prstGeom>
          <a:solidFill>
            <a:schemeClr val="bg1"/>
          </a:solidFill>
        </p:spPr>
        <p:txBody>
          <a:bodyPr tIns="0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0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2899200" y="2790720"/>
            <a:ext cx="4386739" cy="259200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1" name="E-Mail">
            <a:extLst>
              <a:ext uri="{FF2B5EF4-FFF2-40B4-BE49-F238E27FC236}">
                <a16:creationId xmlns:a16="http://schemas.microsoft.com/office/drawing/2014/main" id="{0EF3AEB7-6218-41A3-AF52-E25C7AF428CB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2899200" y="3429000"/>
            <a:ext cx="723528" cy="288643"/>
          </a:xfrm>
        </p:spPr>
        <p:txBody>
          <a:bodyPr/>
          <a:lstStyle>
            <a:lvl1pPr>
              <a:buFontTx/>
              <a:buNone/>
              <a:defRPr lang="de-DE" sz="1600" b="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de-DE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761920" rtl="0" eaLnBrk="1" latinLnBrk="0" hangingPunct="1">
              <a:lnSpc>
                <a:spcPct val="120000"/>
              </a:lnSpc>
              <a:spcBef>
                <a:spcPts val="833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de-DE" dirty="0" err="1"/>
              <a:t>e-mail</a:t>
            </a:r>
            <a:endParaRPr lang="de-DE" dirty="0"/>
          </a:p>
        </p:txBody>
      </p:sp>
      <p:sp>
        <p:nvSpPr>
          <p:cNvPr id="30" name="Email Adresse">
            <a:extLst>
              <a:ext uri="{FF2B5EF4-FFF2-40B4-BE49-F238E27FC236}">
                <a16:creationId xmlns:a16="http://schemas.microsoft.com/office/drawing/2014/main" id="{118DEBC9-D26E-41CE-8AAB-C22253B8FBD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622729" y="3429000"/>
            <a:ext cx="3663212" cy="288000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enter</a:t>
            </a:r>
            <a:r>
              <a:rPr lang="de-DE" dirty="0"/>
              <a:t> </a:t>
            </a:r>
            <a:r>
              <a:rPr lang="de-DE" dirty="0" err="1"/>
              <a:t>address</a:t>
            </a:r>
            <a:endParaRPr lang="de-DE" dirty="0"/>
          </a:p>
        </p:txBody>
      </p:sp>
      <p:sp>
        <p:nvSpPr>
          <p:cNvPr id="38" name="Durchwahl">
            <a:extLst>
              <a:ext uri="{FF2B5EF4-FFF2-40B4-BE49-F238E27FC236}">
                <a16:creationId xmlns:a16="http://schemas.microsoft.com/office/drawing/2014/main" id="{E133C5D0-8225-4F00-87C0-B1A77BDD530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899201" y="3737492"/>
            <a:ext cx="2327908" cy="327715"/>
          </a:xfrm>
        </p:spPr>
        <p:txBody>
          <a:bodyPr/>
          <a:lstStyle>
            <a:lvl1pPr marL="0" indent="0" defTabSz="719649"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phone</a:t>
            </a:r>
            <a:r>
              <a:rPr lang="de-DE" dirty="0"/>
              <a:t>	+49 (0) 711 685-</a:t>
            </a:r>
          </a:p>
        </p:txBody>
      </p:sp>
      <p:sp>
        <p:nvSpPr>
          <p:cNvPr id="32" name="Durchwahl">
            <a:extLst>
              <a:ext uri="{FF2B5EF4-FFF2-40B4-BE49-F238E27FC236}">
                <a16:creationId xmlns:a16="http://schemas.microsoft.com/office/drawing/2014/main" id="{76EA4574-E195-402F-BE7A-C5DAB28ED00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148649" y="3737492"/>
            <a:ext cx="865689" cy="327715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###-##</a:t>
            </a:r>
          </a:p>
        </p:txBody>
      </p:sp>
      <p:sp>
        <p:nvSpPr>
          <p:cNvPr id="33" name="www">
            <a:extLst>
              <a:ext uri="{FF2B5EF4-FFF2-40B4-BE49-F238E27FC236}">
                <a16:creationId xmlns:a16="http://schemas.microsoft.com/office/drawing/2014/main" id="{A2A5A03D-8A1F-46C2-8C7A-3BB7531CDFB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899201" y="4085054"/>
            <a:ext cx="486408" cy="317772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www.</a:t>
            </a:r>
          </a:p>
        </p:txBody>
      </p:sp>
      <p:sp>
        <p:nvSpPr>
          <p:cNvPr id="34" name="Webadresse">
            <a:extLst>
              <a:ext uri="{FF2B5EF4-FFF2-40B4-BE49-F238E27FC236}">
                <a16:creationId xmlns:a16="http://schemas.microsoft.com/office/drawing/2014/main" id="{728AF890-7B6D-440A-957D-471333F7DC2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385612" y="4085054"/>
            <a:ext cx="2451097" cy="317772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enter</a:t>
            </a:r>
            <a:r>
              <a:rPr lang="de-DE" dirty="0"/>
              <a:t> </a:t>
            </a:r>
            <a:r>
              <a:rPr lang="de-DE" dirty="0" err="1"/>
              <a:t>address</a:t>
            </a:r>
            <a:endParaRPr lang="de-DE" dirty="0"/>
          </a:p>
        </p:txBody>
      </p:sp>
      <p:sp>
        <p:nvSpPr>
          <p:cNvPr id="35" name="Universität Stuttgart">
            <a:extLst>
              <a:ext uri="{FF2B5EF4-FFF2-40B4-BE49-F238E27FC236}">
                <a16:creationId xmlns:a16="http://schemas.microsoft.com/office/drawing/2014/main" id="{9B3B404A-B28D-4400-A9AD-FAFEB6FD8D1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899200" y="4677646"/>
            <a:ext cx="3333349" cy="291588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lvl="0" indent="0" algn="l" defTabSz="761920" rtl="0" eaLnBrk="1" latinLnBrk="0" hangingPunct="1">
              <a:lnSpc>
                <a:spcPct val="120000"/>
              </a:lnSpc>
              <a:spcBef>
                <a:spcPts val="833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None/>
              <a:tabLst>
                <a:tab pos="721766" algn="l"/>
              </a:tabLst>
            </a:pPr>
            <a:r>
              <a:rPr lang="de-DE" dirty="0"/>
              <a:t>University </a:t>
            </a:r>
            <a:r>
              <a:rPr lang="de-DE" dirty="0" err="1"/>
              <a:t>of</a:t>
            </a:r>
            <a:r>
              <a:rPr lang="de-DE" dirty="0"/>
              <a:t> Stuttgart</a:t>
            </a:r>
          </a:p>
        </p:txBody>
      </p:sp>
      <p:sp>
        <p:nvSpPr>
          <p:cNvPr id="36" name="Abteilung Institut">
            <a:extLst>
              <a:ext uri="{FF2B5EF4-FFF2-40B4-BE49-F238E27FC236}">
                <a16:creationId xmlns:a16="http://schemas.microsoft.com/office/drawing/2014/main" id="{635F31DC-6AAF-4C41-8D74-05D4427F48E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899200" y="4996239"/>
            <a:ext cx="4386739" cy="288000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Department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institute</a:t>
            </a:r>
            <a:r>
              <a:rPr lang="de-DE" dirty="0"/>
              <a:t> </a:t>
            </a:r>
            <a:r>
              <a:rPr lang="de-DE" dirty="0" err="1"/>
              <a:t>name</a:t>
            </a:r>
            <a:endParaRPr lang="de-DE" dirty="0"/>
          </a:p>
        </p:txBody>
      </p:sp>
      <p:sp>
        <p:nvSpPr>
          <p:cNvPr id="37" name="Adressfeld">
            <a:extLst>
              <a:ext uri="{FF2B5EF4-FFF2-40B4-BE49-F238E27FC236}">
                <a16:creationId xmlns:a16="http://schemas.microsoft.com/office/drawing/2014/main" id="{4C5BC753-6D21-46B4-A737-8F9A5E20BA2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899200" y="5311244"/>
            <a:ext cx="4386739" cy="288000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Address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5800070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titute_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>
            <a:extLst>
              <a:ext uri="{FF2B5EF4-FFF2-40B4-BE49-F238E27FC236}">
                <a16:creationId xmlns:a16="http://schemas.microsoft.com/office/drawing/2014/main" id="{81775667-CF64-48AD-BB4D-F55AF1DD9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318" y="358611"/>
            <a:ext cx="2848095" cy="575997"/>
          </a:xfrm>
          <a:prstGeom prst="rect">
            <a:avLst/>
          </a:prstGeom>
        </p:spPr>
      </p:pic>
      <p:sp>
        <p:nvSpPr>
          <p:cNvPr id="26" name="Textplatzhalter 9">
            <a:extLst>
              <a:ext uri="{FF2B5EF4-FFF2-40B4-BE49-F238E27FC236}">
                <a16:creationId xmlns:a16="http://schemas.microsoft.com/office/drawing/2014/main" id="{CCC87B1C-0FE3-4333-ACA0-A95E3356614D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69940" y="790873"/>
            <a:ext cx="4749217" cy="580108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600"/>
            </a:lvl1pPr>
          </a:lstStyle>
          <a:p>
            <a:pPr lvl="0"/>
            <a:r>
              <a:rPr lang="de-DE" dirty="0"/>
              <a:t>Institutsname max. 2-zeilig, bitte hier klicken und überschreiben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528000" y="1814400"/>
            <a:ext cx="2880000" cy="388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67"/>
              </a:spcBef>
              <a:spcAft>
                <a:spcPts val="0"/>
              </a:spcAft>
              <a:tabLst>
                <a:tab pos="721758" algn="l"/>
              </a:tabLst>
            </a:pPr>
            <a:r>
              <a:rPr lang="de-DE" sz="2667" b="1" dirty="0" err="1">
                <a:solidFill>
                  <a:schemeClr val="tx1"/>
                </a:solidFill>
              </a:rPr>
              <a:t>Thank</a:t>
            </a:r>
            <a:r>
              <a:rPr lang="de-DE" sz="2667" b="1" dirty="0">
                <a:solidFill>
                  <a:schemeClr val="tx1"/>
                </a:solidFill>
              </a:rPr>
              <a:t> </a:t>
            </a:r>
            <a:r>
              <a:rPr lang="de-DE" sz="2667" b="1" dirty="0" err="1">
                <a:solidFill>
                  <a:schemeClr val="tx1"/>
                </a:solidFill>
              </a:rPr>
              <a:t>you</a:t>
            </a:r>
            <a:r>
              <a:rPr lang="de-DE" sz="2667" b="1" dirty="0"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6" name="Bildplatzhalter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7200" y="2548800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9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2899200" y="2790720"/>
            <a:ext cx="4386739" cy="259200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0" name="E-Mail">
            <a:extLst>
              <a:ext uri="{FF2B5EF4-FFF2-40B4-BE49-F238E27FC236}">
                <a16:creationId xmlns:a16="http://schemas.microsoft.com/office/drawing/2014/main" id="{9F03756C-F8E1-41A9-9E8F-8F8808524CC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2899200" y="3429000"/>
            <a:ext cx="723528" cy="288643"/>
          </a:xfrm>
        </p:spPr>
        <p:txBody>
          <a:bodyPr/>
          <a:lstStyle>
            <a:lvl1pPr>
              <a:buFontTx/>
              <a:buNone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de-DE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761920" rtl="0" eaLnBrk="1" latinLnBrk="0" hangingPunct="1">
              <a:lnSpc>
                <a:spcPct val="120000"/>
              </a:lnSpc>
              <a:spcBef>
                <a:spcPts val="833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de-DE" dirty="0" err="1"/>
              <a:t>e-mail</a:t>
            </a:r>
            <a:endParaRPr lang="de-DE" dirty="0"/>
          </a:p>
        </p:txBody>
      </p:sp>
      <p:sp>
        <p:nvSpPr>
          <p:cNvPr id="28" name="Email Adresse">
            <a:extLst>
              <a:ext uri="{FF2B5EF4-FFF2-40B4-BE49-F238E27FC236}">
                <a16:creationId xmlns:a16="http://schemas.microsoft.com/office/drawing/2014/main" id="{16E0C391-6D81-4638-AEFC-89677A952E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622729" y="3429000"/>
            <a:ext cx="3663212" cy="288000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enter</a:t>
            </a:r>
            <a:r>
              <a:rPr lang="de-DE" dirty="0"/>
              <a:t> </a:t>
            </a:r>
            <a:r>
              <a:rPr lang="de-DE" dirty="0" err="1"/>
              <a:t>address</a:t>
            </a:r>
            <a:endParaRPr lang="de-DE" dirty="0"/>
          </a:p>
        </p:txBody>
      </p:sp>
      <p:sp>
        <p:nvSpPr>
          <p:cNvPr id="29" name="Telefonnummer">
            <a:extLst>
              <a:ext uri="{FF2B5EF4-FFF2-40B4-BE49-F238E27FC236}">
                <a16:creationId xmlns:a16="http://schemas.microsoft.com/office/drawing/2014/main" id="{962EF95F-DFF9-42AD-846E-88B8E1EACBB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899201" y="3737491"/>
            <a:ext cx="2327908" cy="327715"/>
          </a:xfrm>
        </p:spPr>
        <p:txBody>
          <a:bodyPr wrap="none"/>
          <a:lstStyle>
            <a:lvl1pPr marL="0" indent="0" defTabSz="717533">
              <a:buNone/>
              <a:defRPr sz="16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lvl="0" indent="0" algn="l" defTabSz="761920" rtl="0" eaLnBrk="1" latinLnBrk="0" hangingPunct="1">
              <a:lnSpc>
                <a:spcPct val="120000"/>
              </a:lnSpc>
              <a:spcBef>
                <a:spcPts val="833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None/>
              <a:tabLst>
                <a:tab pos="721766" algn="l"/>
              </a:tabLst>
            </a:pPr>
            <a:r>
              <a:rPr lang="de-DE" dirty="0" err="1">
                <a:solidFill>
                  <a:schemeClr val="tx1"/>
                </a:solidFill>
              </a:rPr>
              <a:t>phone</a:t>
            </a:r>
            <a:r>
              <a:rPr lang="de-DE" dirty="0">
                <a:solidFill>
                  <a:schemeClr val="tx1"/>
                </a:solidFill>
              </a:rPr>
              <a:t>	+49 (0) 711 685-</a:t>
            </a:r>
          </a:p>
        </p:txBody>
      </p:sp>
      <p:sp>
        <p:nvSpPr>
          <p:cNvPr id="30" name="Durchwahl">
            <a:extLst>
              <a:ext uri="{FF2B5EF4-FFF2-40B4-BE49-F238E27FC236}">
                <a16:creationId xmlns:a16="http://schemas.microsoft.com/office/drawing/2014/main" id="{51DB8C5B-BB3C-4960-B1FA-19ECA6C9B7D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148649" y="3737492"/>
            <a:ext cx="865689" cy="327715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###-##</a:t>
            </a:r>
          </a:p>
        </p:txBody>
      </p:sp>
      <p:sp>
        <p:nvSpPr>
          <p:cNvPr id="31" name="www">
            <a:extLst>
              <a:ext uri="{FF2B5EF4-FFF2-40B4-BE49-F238E27FC236}">
                <a16:creationId xmlns:a16="http://schemas.microsoft.com/office/drawing/2014/main" id="{49C9DA9F-B659-4D05-AF78-F90AE17CE3AA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899201" y="4085054"/>
            <a:ext cx="486408" cy="317772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www.</a:t>
            </a:r>
          </a:p>
        </p:txBody>
      </p:sp>
      <p:sp>
        <p:nvSpPr>
          <p:cNvPr id="32" name="Webadresse">
            <a:extLst>
              <a:ext uri="{FF2B5EF4-FFF2-40B4-BE49-F238E27FC236}">
                <a16:creationId xmlns:a16="http://schemas.microsoft.com/office/drawing/2014/main" id="{0C4D8FC5-457E-4A8D-8556-21F9679D91E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385612" y="4085054"/>
            <a:ext cx="2451097" cy="317772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enter</a:t>
            </a:r>
            <a:r>
              <a:rPr lang="de-DE" dirty="0"/>
              <a:t> </a:t>
            </a:r>
            <a:r>
              <a:rPr lang="de-DE" dirty="0" err="1"/>
              <a:t>address</a:t>
            </a:r>
            <a:endParaRPr lang="de-DE" dirty="0"/>
          </a:p>
        </p:txBody>
      </p:sp>
      <p:sp>
        <p:nvSpPr>
          <p:cNvPr id="33" name="Universität Stuttgart">
            <a:extLst>
              <a:ext uri="{FF2B5EF4-FFF2-40B4-BE49-F238E27FC236}">
                <a16:creationId xmlns:a16="http://schemas.microsoft.com/office/drawing/2014/main" id="{83E91CC7-0E6F-4BB9-B42C-DCE91142E97E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899200" y="4677646"/>
            <a:ext cx="3333349" cy="291588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lvl="0" indent="0" algn="l" defTabSz="761920" rtl="0" eaLnBrk="1" latinLnBrk="0" hangingPunct="1">
              <a:lnSpc>
                <a:spcPct val="120000"/>
              </a:lnSpc>
              <a:spcBef>
                <a:spcPts val="833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None/>
              <a:tabLst>
                <a:tab pos="721766" algn="l"/>
              </a:tabLst>
            </a:pPr>
            <a:r>
              <a:rPr lang="de-DE" dirty="0"/>
              <a:t>University </a:t>
            </a:r>
            <a:r>
              <a:rPr lang="de-DE" dirty="0" err="1"/>
              <a:t>of</a:t>
            </a:r>
            <a:r>
              <a:rPr lang="de-DE" dirty="0"/>
              <a:t> Stuttgart</a:t>
            </a:r>
          </a:p>
        </p:txBody>
      </p:sp>
      <p:sp>
        <p:nvSpPr>
          <p:cNvPr id="34" name="Abteilung Institut">
            <a:extLst>
              <a:ext uri="{FF2B5EF4-FFF2-40B4-BE49-F238E27FC236}">
                <a16:creationId xmlns:a16="http://schemas.microsoft.com/office/drawing/2014/main" id="{1D7FCBA3-310D-4C4F-B627-581B3FB01F6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899200" y="4996239"/>
            <a:ext cx="4386739" cy="288000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Department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institute</a:t>
            </a:r>
            <a:r>
              <a:rPr lang="de-DE" dirty="0"/>
              <a:t> </a:t>
            </a:r>
            <a:r>
              <a:rPr lang="de-DE" dirty="0" err="1"/>
              <a:t>name</a:t>
            </a:r>
            <a:endParaRPr lang="de-DE" dirty="0"/>
          </a:p>
        </p:txBody>
      </p:sp>
      <p:sp>
        <p:nvSpPr>
          <p:cNvPr id="35" name="Adressfeld">
            <a:extLst>
              <a:ext uri="{FF2B5EF4-FFF2-40B4-BE49-F238E27FC236}">
                <a16:creationId xmlns:a16="http://schemas.microsoft.com/office/drawing/2014/main" id="{3734D7D9-80A3-43EF-A48F-5C4CFE547D2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899200" y="5311244"/>
            <a:ext cx="4386739" cy="288000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Address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8472010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titute_Schlussfolie blau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rafik 18">
            <a:extLst>
              <a:ext uri="{FF2B5EF4-FFF2-40B4-BE49-F238E27FC236}">
                <a16:creationId xmlns:a16="http://schemas.microsoft.com/office/drawing/2014/main" id="{E346FCD1-C77C-481D-AFE7-B381E7852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400" y="459372"/>
            <a:ext cx="2848095" cy="575997"/>
          </a:xfrm>
          <a:prstGeom prst="rect">
            <a:avLst/>
          </a:prstGeom>
        </p:spPr>
      </p:pic>
      <p:sp>
        <p:nvSpPr>
          <p:cNvPr id="28" name="Textplatzhalter 9">
            <a:extLst>
              <a:ext uri="{FF2B5EF4-FFF2-40B4-BE49-F238E27FC236}">
                <a16:creationId xmlns:a16="http://schemas.microsoft.com/office/drawing/2014/main" id="{F9396F62-FEBC-4F38-A2F8-B90611FD8C2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72001" y="866101"/>
            <a:ext cx="4749217" cy="644564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Institutsname max. 2-zeilig, bitte hier klicken und überschreiben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528000" y="1814400"/>
            <a:ext cx="2880000" cy="388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67"/>
              </a:spcBef>
              <a:spcAft>
                <a:spcPts val="0"/>
              </a:spcAft>
              <a:tabLst>
                <a:tab pos="721758" algn="l"/>
              </a:tabLst>
            </a:pPr>
            <a:r>
              <a:rPr lang="de-DE" sz="2667" b="1" dirty="0" err="1">
                <a:solidFill>
                  <a:schemeClr val="bg1"/>
                </a:solidFill>
              </a:rPr>
              <a:t>Thank</a:t>
            </a:r>
            <a:r>
              <a:rPr lang="de-DE" sz="2667" b="1" dirty="0">
                <a:solidFill>
                  <a:schemeClr val="bg1"/>
                </a:solidFill>
              </a:rPr>
              <a:t> </a:t>
            </a:r>
            <a:r>
              <a:rPr lang="de-DE" sz="2667" b="1" dirty="0" err="1">
                <a:solidFill>
                  <a:schemeClr val="bg1"/>
                </a:solidFill>
              </a:rPr>
              <a:t>you</a:t>
            </a:r>
            <a:r>
              <a:rPr lang="de-DE" sz="2667" b="1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27" name="Bildplatzhalter 7">
            <a:extLst>
              <a:ext uri="{FF2B5EF4-FFF2-40B4-BE49-F238E27FC236}">
                <a16:creationId xmlns:a16="http://schemas.microsoft.com/office/drawing/2014/main" id="{E8FAD59D-97FD-4838-AA91-B266FA5DD37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7200" y="2548800"/>
            <a:ext cx="1920000" cy="1920000"/>
          </a:xfrm>
          <a:prstGeom prst="ellipse">
            <a:avLst/>
          </a:prstGeom>
          <a:solidFill>
            <a:schemeClr val="bg1"/>
          </a:solidFill>
        </p:spPr>
        <p:txBody>
          <a:bodyPr tIns="0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0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2899200" y="2790720"/>
            <a:ext cx="4386739" cy="259200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1" name="E-Mail">
            <a:extLst>
              <a:ext uri="{FF2B5EF4-FFF2-40B4-BE49-F238E27FC236}">
                <a16:creationId xmlns:a16="http://schemas.microsoft.com/office/drawing/2014/main" id="{DCA0F4E3-1440-45FD-9AD3-AC60C7275A79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2899200" y="3429000"/>
            <a:ext cx="723528" cy="288643"/>
          </a:xfrm>
        </p:spPr>
        <p:txBody>
          <a:bodyPr/>
          <a:lstStyle>
            <a:lvl1pPr>
              <a:buFontTx/>
              <a:buNone/>
              <a:defRPr lang="de-DE" sz="1600" b="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de-DE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761920" rtl="0" eaLnBrk="1" latinLnBrk="0" hangingPunct="1">
              <a:lnSpc>
                <a:spcPct val="120000"/>
              </a:lnSpc>
              <a:spcBef>
                <a:spcPts val="833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de-DE" dirty="0" err="1"/>
              <a:t>e-mail</a:t>
            </a:r>
            <a:endParaRPr lang="de-DE" dirty="0"/>
          </a:p>
        </p:txBody>
      </p:sp>
      <p:sp>
        <p:nvSpPr>
          <p:cNvPr id="30" name="Email Adresse">
            <a:extLst>
              <a:ext uri="{FF2B5EF4-FFF2-40B4-BE49-F238E27FC236}">
                <a16:creationId xmlns:a16="http://schemas.microsoft.com/office/drawing/2014/main" id="{18AFB8D7-22AC-4F06-9D32-AF7F36CC699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622729" y="3429000"/>
            <a:ext cx="3663212" cy="288000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enter</a:t>
            </a:r>
            <a:r>
              <a:rPr lang="de-DE" dirty="0"/>
              <a:t> </a:t>
            </a:r>
            <a:r>
              <a:rPr lang="de-DE" dirty="0" err="1"/>
              <a:t>address</a:t>
            </a:r>
            <a:endParaRPr lang="de-DE" dirty="0"/>
          </a:p>
        </p:txBody>
      </p:sp>
      <p:sp>
        <p:nvSpPr>
          <p:cNvPr id="37" name="Durchwahl">
            <a:extLst>
              <a:ext uri="{FF2B5EF4-FFF2-40B4-BE49-F238E27FC236}">
                <a16:creationId xmlns:a16="http://schemas.microsoft.com/office/drawing/2014/main" id="{185017B9-74A5-4F34-B4F0-E3B0154A9FD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899201" y="3737492"/>
            <a:ext cx="2327908" cy="327715"/>
          </a:xfrm>
        </p:spPr>
        <p:txBody>
          <a:bodyPr/>
          <a:lstStyle>
            <a:lvl1pPr marL="0" indent="0" defTabSz="717533"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Phone	+49 (0) 711 685-</a:t>
            </a:r>
          </a:p>
        </p:txBody>
      </p:sp>
      <p:sp>
        <p:nvSpPr>
          <p:cNvPr id="31" name="Durchwahl">
            <a:extLst>
              <a:ext uri="{FF2B5EF4-FFF2-40B4-BE49-F238E27FC236}">
                <a16:creationId xmlns:a16="http://schemas.microsoft.com/office/drawing/2014/main" id="{01FBFF05-552E-459B-91AE-83CAFE128CD4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148649" y="3737492"/>
            <a:ext cx="865689" cy="327715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###-##</a:t>
            </a:r>
          </a:p>
        </p:txBody>
      </p:sp>
      <p:sp>
        <p:nvSpPr>
          <p:cNvPr id="32" name="www">
            <a:extLst>
              <a:ext uri="{FF2B5EF4-FFF2-40B4-BE49-F238E27FC236}">
                <a16:creationId xmlns:a16="http://schemas.microsoft.com/office/drawing/2014/main" id="{67CA897D-892F-4CE9-B942-3B8DA0BA2496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899201" y="4085054"/>
            <a:ext cx="486408" cy="317772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www.</a:t>
            </a:r>
          </a:p>
        </p:txBody>
      </p:sp>
      <p:sp>
        <p:nvSpPr>
          <p:cNvPr id="33" name="Webadresse">
            <a:extLst>
              <a:ext uri="{FF2B5EF4-FFF2-40B4-BE49-F238E27FC236}">
                <a16:creationId xmlns:a16="http://schemas.microsoft.com/office/drawing/2014/main" id="{2BEFE346-3B3E-4B37-B098-AEC82CBD8CB3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385612" y="4085054"/>
            <a:ext cx="2451097" cy="317772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enter</a:t>
            </a:r>
            <a:r>
              <a:rPr lang="de-DE" dirty="0"/>
              <a:t> </a:t>
            </a:r>
            <a:r>
              <a:rPr lang="de-DE" dirty="0" err="1"/>
              <a:t>address</a:t>
            </a:r>
            <a:endParaRPr lang="de-DE" dirty="0"/>
          </a:p>
        </p:txBody>
      </p:sp>
      <p:sp>
        <p:nvSpPr>
          <p:cNvPr id="34" name="Universität Stuttgart">
            <a:extLst>
              <a:ext uri="{FF2B5EF4-FFF2-40B4-BE49-F238E27FC236}">
                <a16:creationId xmlns:a16="http://schemas.microsoft.com/office/drawing/2014/main" id="{1170A3D9-2665-43AC-B8CF-228214AB459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899200" y="4677646"/>
            <a:ext cx="3333349" cy="291588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lvl="0" indent="0" algn="l" defTabSz="761920" rtl="0" eaLnBrk="1" latinLnBrk="0" hangingPunct="1">
              <a:lnSpc>
                <a:spcPct val="120000"/>
              </a:lnSpc>
              <a:spcBef>
                <a:spcPts val="833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None/>
              <a:tabLst>
                <a:tab pos="721766" algn="l"/>
              </a:tabLst>
            </a:pPr>
            <a:r>
              <a:rPr lang="de-DE" dirty="0"/>
              <a:t>University </a:t>
            </a:r>
            <a:r>
              <a:rPr lang="de-DE" dirty="0" err="1"/>
              <a:t>of</a:t>
            </a:r>
            <a:r>
              <a:rPr lang="de-DE" dirty="0"/>
              <a:t> Stuttgart</a:t>
            </a:r>
          </a:p>
        </p:txBody>
      </p:sp>
      <p:sp>
        <p:nvSpPr>
          <p:cNvPr id="35" name="Abteilung Institut">
            <a:extLst>
              <a:ext uri="{FF2B5EF4-FFF2-40B4-BE49-F238E27FC236}">
                <a16:creationId xmlns:a16="http://schemas.microsoft.com/office/drawing/2014/main" id="{E7568E75-9942-41F4-B0BF-B47296C8126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899200" y="4996239"/>
            <a:ext cx="4386739" cy="288000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Department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institute</a:t>
            </a:r>
            <a:r>
              <a:rPr lang="de-DE" dirty="0"/>
              <a:t> </a:t>
            </a:r>
            <a:r>
              <a:rPr lang="de-DE" dirty="0" err="1"/>
              <a:t>name</a:t>
            </a:r>
            <a:endParaRPr lang="de-DE" dirty="0"/>
          </a:p>
        </p:txBody>
      </p:sp>
      <p:sp>
        <p:nvSpPr>
          <p:cNvPr id="36" name="Adressfeld">
            <a:extLst>
              <a:ext uri="{FF2B5EF4-FFF2-40B4-BE49-F238E27FC236}">
                <a16:creationId xmlns:a16="http://schemas.microsoft.com/office/drawing/2014/main" id="{4CC9AD5A-92CF-494C-BE6A-00BD7C60B57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899200" y="5311244"/>
            <a:ext cx="4386739" cy="288000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Address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58816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 Barrierefrei hell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18916216-B032-4200-99C8-5BA3A21F88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318" y="358611"/>
            <a:ext cx="2848095" cy="575997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A72007CB-CD36-48DD-9918-1BFC87D15E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63" t="1" b="-1"/>
          <a:stretch/>
        </p:blipFill>
        <p:spPr>
          <a:xfrm>
            <a:off x="1214118" y="774451"/>
            <a:ext cx="2171295" cy="224468"/>
          </a:xfrm>
          <a:prstGeom prst="rect">
            <a:avLst/>
          </a:prstGeom>
        </p:spPr>
      </p:pic>
      <p:sp>
        <p:nvSpPr>
          <p:cNvPr id="9" name="Bildplatzhalter 8"/>
          <p:cNvSpPr>
            <a:spLocks noGrp="1"/>
          </p:cNvSpPr>
          <p:nvPr>
            <p:ph type="pic" sz="quarter" idx="10"/>
          </p:nvPr>
        </p:nvSpPr>
        <p:spPr>
          <a:xfrm>
            <a:off x="0" y="1689121"/>
            <a:ext cx="12192000" cy="5168879"/>
          </a:xfrm>
          <a:solidFill>
            <a:schemeClr val="bg1">
              <a:lumMod val="85000"/>
            </a:schemeClr>
          </a:solidFill>
        </p:spPr>
        <p:txBody>
          <a:bodyPr lIns="72000"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86BA6808-8CD4-4528-935A-3978EF1718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4029" y="599281"/>
            <a:ext cx="5520000" cy="5520000"/>
          </a:xfrm>
          <a:prstGeom prst="ellipse">
            <a:avLst/>
          </a:prstGeom>
          <a:solidFill>
            <a:schemeClr val="accent1"/>
          </a:solidFill>
        </p:spPr>
        <p:txBody>
          <a:bodyPr vert="horz" wrap="square" lIns="0" tIns="0" rIns="0" bIns="1116000" rtlCol="0" anchor="b" anchorCtr="0">
            <a:noAutofit/>
          </a:bodyPr>
          <a:lstStyle>
            <a:lvl1pPr>
              <a:defRPr lang="en-GB" sz="3733" baseline="0" dirty="0">
                <a:solidFill>
                  <a:schemeClr val="bg1"/>
                </a:solidFill>
                <a:highlight>
                  <a:srgbClr val="000000"/>
                </a:highlight>
              </a:defRPr>
            </a:lvl1pPr>
          </a:lstStyle>
          <a:p>
            <a:pPr marL="0" lvl="0" indent="0"/>
            <a:r>
              <a:rPr lang="de-DE"/>
              <a:t>Barrierefreier  Titel – Text durch Klicken </a:t>
            </a:r>
            <a:br>
              <a:rPr lang="de-DE"/>
            </a:br>
            <a:r>
              <a:rPr lang="de-DE"/>
              <a:t>hinzufügen</a:t>
            </a:r>
            <a:endParaRPr lang="en-GB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141030" y="3951514"/>
            <a:ext cx="4016828" cy="740229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  <a:highlight>
                  <a:srgbClr val="000000"/>
                </a:highlight>
              </a:defRPr>
            </a:lvl1pPr>
            <a:lvl2pPr marL="457185" indent="0" algn="ctr">
              <a:buNone/>
              <a:defRPr sz="2000"/>
            </a:lvl2pPr>
            <a:lvl3pPr marL="914368" indent="0" algn="ctr">
              <a:buNone/>
              <a:defRPr sz="1800"/>
            </a:lvl3pPr>
            <a:lvl4pPr marL="1371552" indent="0" algn="ctr">
              <a:buNone/>
              <a:defRPr sz="1600"/>
            </a:lvl4pPr>
            <a:lvl5pPr marL="1828736" indent="0" algn="ctr">
              <a:buNone/>
              <a:defRPr sz="1600"/>
            </a:lvl5pPr>
            <a:lvl6pPr marL="2285920" indent="0" algn="ctr">
              <a:buNone/>
              <a:defRPr sz="1600"/>
            </a:lvl6pPr>
            <a:lvl7pPr marL="2743103" indent="0" algn="ctr">
              <a:buNone/>
              <a:defRPr sz="1600"/>
            </a:lvl7pPr>
            <a:lvl8pPr marL="3200288" indent="0" algn="ctr">
              <a:buNone/>
              <a:defRPr sz="1600"/>
            </a:lvl8pPr>
            <a:lvl9pPr marL="3657473" indent="0" algn="ctr">
              <a:buNone/>
              <a:defRPr sz="1600"/>
            </a:lvl9pPr>
          </a:lstStyle>
          <a:p>
            <a:r>
              <a:rPr lang="de-DE"/>
              <a:t>Untertitel Text durch Klicken hinzufügen</a:t>
            </a:r>
            <a:endParaRPr lang="de-DE" dirty="0"/>
          </a:p>
        </p:txBody>
      </p:sp>
      <p:sp>
        <p:nvSpPr>
          <p:cNvPr id="14" name="Textplatzhalter 10">
            <a:extLst>
              <a:ext uri="{FF2B5EF4-FFF2-40B4-BE49-F238E27FC236}">
                <a16:creationId xmlns:a16="http://schemas.microsoft.com/office/drawing/2014/main" id="{3A6FC492-F4FE-474B-9BFE-DAAE645B98B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764013" y="4794480"/>
            <a:ext cx="1699200" cy="1699200"/>
          </a:xfrm>
          <a:prstGeom prst="ellipse">
            <a:avLst/>
          </a:prstGeom>
          <a:solidFill>
            <a:schemeClr val="bg1"/>
          </a:solidFill>
        </p:spPr>
        <p:txBody>
          <a:bodyPr wrap="none" lIns="0" tIns="0" rIns="0" bIns="0" anchor="ctr">
            <a:no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Vorname </a:t>
            </a:r>
            <a:br>
              <a:rPr lang="de-DE" dirty="0"/>
            </a:br>
            <a:r>
              <a:rPr lang="de-DE" dirty="0"/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985554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 Institu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CA70C5C8-1CB6-4CC4-A9D8-081FC52E5A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318" y="358611"/>
            <a:ext cx="2848095" cy="575997"/>
          </a:xfrm>
          <a:prstGeom prst="rect">
            <a:avLst/>
          </a:prstGeom>
        </p:spPr>
      </p:pic>
      <p:sp>
        <p:nvSpPr>
          <p:cNvPr id="9" name="Bildplatzhalter 8"/>
          <p:cNvSpPr>
            <a:spLocks noGrp="1"/>
          </p:cNvSpPr>
          <p:nvPr>
            <p:ph type="pic" sz="quarter" idx="10"/>
          </p:nvPr>
        </p:nvSpPr>
        <p:spPr>
          <a:xfrm>
            <a:off x="0" y="1689121"/>
            <a:ext cx="12192000" cy="5168879"/>
          </a:xfrm>
          <a:solidFill>
            <a:schemeClr val="bg1">
              <a:lumMod val="85000"/>
            </a:schemeClr>
          </a:solidFill>
        </p:spPr>
        <p:txBody>
          <a:bodyPr lIns="72000"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8" name="Titel 2">
            <a:extLst>
              <a:ext uri="{FF2B5EF4-FFF2-40B4-BE49-F238E27FC236}">
                <a16:creationId xmlns:a16="http://schemas.microsoft.com/office/drawing/2014/main" id="{098769ED-90D0-4473-B1B2-1CE12B519F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4029" y="599281"/>
            <a:ext cx="5520000" cy="5520000"/>
          </a:xfrm>
          <a:prstGeom prst="ellipse">
            <a:avLst/>
          </a:prstGeom>
          <a:solidFill>
            <a:schemeClr val="accent1"/>
          </a:solidFill>
        </p:spPr>
        <p:txBody>
          <a:bodyPr vert="horz" wrap="square" lIns="0" tIns="0" rIns="0" bIns="1116000" rtlCol="0" anchor="b" anchorCtr="0">
            <a:noAutofit/>
          </a:bodyPr>
          <a:lstStyle>
            <a:lvl1pPr>
              <a:defRPr lang="en-GB" sz="3733" baseline="0" dirty="0">
                <a:solidFill>
                  <a:schemeClr val="tx1"/>
                </a:solidFill>
              </a:defRPr>
            </a:lvl1pPr>
          </a:lstStyle>
          <a:p>
            <a:pPr marL="0" lvl="0" indent="0"/>
            <a:r>
              <a:rPr lang="de-DE"/>
              <a:t>Titelfolie Institute – Text durch Klicken hinzufügen</a:t>
            </a:r>
            <a:endParaRPr lang="en-GB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141030" y="3951514"/>
            <a:ext cx="4016828" cy="740229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  <a:lvl2pPr marL="457185" indent="0" algn="ctr">
              <a:buNone/>
              <a:defRPr sz="2000"/>
            </a:lvl2pPr>
            <a:lvl3pPr marL="914368" indent="0" algn="ctr">
              <a:buNone/>
              <a:defRPr sz="1800"/>
            </a:lvl3pPr>
            <a:lvl4pPr marL="1371552" indent="0" algn="ctr">
              <a:buNone/>
              <a:defRPr sz="1600"/>
            </a:lvl4pPr>
            <a:lvl5pPr marL="1828736" indent="0" algn="ctr">
              <a:buNone/>
              <a:defRPr sz="1600"/>
            </a:lvl5pPr>
            <a:lvl6pPr marL="2285920" indent="0" algn="ctr">
              <a:buNone/>
              <a:defRPr sz="1600"/>
            </a:lvl6pPr>
            <a:lvl7pPr marL="2743103" indent="0" algn="ctr">
              <a:buNone/>
              <a:defRPr sz="1600"/>
            </a:lvl7pPr>
            <a:lvl8pPr marL="3200288" indent="0" algn="ctr">
              <a:buNone/>
              <a:defRPr sz="1600"/>
            </a:lvl8pPr>
            <a:lvl9pPr marL="3657473" indent="0" algn="ctr">
              <a:buNone/>
              <a:defRPr sz="1600"/>
            </a:lvl9pPr>
          </a:lstStyle>
          <a:p>
            <a:r>
              <a:rPr lang="de-DE"/>
              <a:t>Untertitel Text durch Klicken hinzufügen</a:t>
            </a:r>
            <a:endParaRPr lang="de-DE" dirty="0"/>
          </a:p>
        </p:txBody>
      </p:sp>
      <p:sp>
        <p:nvSpPr>
          <p:cNvPr id="7" name="Bildplatzhalter 4">
            <a:extLst>
              <a:ext uri="{FF2B5EF4-FFF2-40B4-BE49-F238E27FC236}">
                <a16:creationId xmlns:a16="http://schemas.microsoft.com/office/drawing/2014/main" id="{B9FD99DC-C17A-49FB-8F13-40F41E801ABC}"/>
              </a:ext>
            </a:extLst>
          </p:cNvPr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9399213" y="4612080"/>
            <a:ext cx="2064000" cy="2064000"/>
          </a:xfrm>
          <a:prstGeom prst="ellipse">
            <a:avLst/>
          </a:prstGeo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 sz="1200" baseline="0"/>
            </a:lvl1pPr>
          </a:lstStyle>
          <a:p>
            <a:r>
              <a:rPr lang="de-DE" dirty="0" err="1"/>
              <a:t>Sublogo</a:t>
            </a:r>
            <a:r>
              <a:rPr lang="de-DE" dirty="0"/>
              <a:t> einfügen</a:t>
            </a:r>
          </a:p>
        </p:txBody>
      </p:sp>
    </p:spTree>
    <p:extLst>
      <p:ext uri="{BB962C8B-B14F-4D97-AF65-F5344CB8AC3E}">
        <p14:creationId xmlns:p14="http://schemas.microsoft.com/office/powerpoint/2010/main" val="3894225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 Institu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>
            <a:extLst>
              <a:ext uri="{FF2B5EF4-FFF2-40B4-BE49-F238E27FC236}">
                <a16:creationId xmlns:a16="http://schemas.microsoft.com/office/drawing/2014/main" id="{30BE638A-719E-41CB-B435-44353E5553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318" y="358611"/>
            <a:ext cx="2848095" cy="575997"/>
          </a:xfrm>
          <a:prstGeom prst="rect">
            <a:avLst/>
          </a:prstGeom>
        </p:spPr>
      </p:pic>
      <p:sp>
        <p:nvSpPr>
          <p:cNvPr id="28" name="Textplatzhalter 9">
            <a:extLst>
              <a:ext uri="{FF2B5EF4-FFF2-40B4-BE49-F238E27FC236}">
                <a16:creationId xmlns:a16="http://schemas.microsoft.com/office/drawing/2014/main" id="{F2727769-9A35-4722-8FB2-4C78D296549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69940" y="790873"/>
            <a:ext cx="4749217" cy="580108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600"/>
            </a:lvl1pPr>
          </a:lstStyle>
          <a:p>
            <a:pPr lvl="0"/>
            <a:r>
              <a:rPr lang="de-DE" dirty="0"/>
              <a:t>Institutsname max. 2-zeilig, bitte hier klicken und überschreiben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0"/>
          </p:nvPr>
        </p:nvSpPr>
        <p:spPr>
          <a:xfrm>
            <a:off x="0" y="1689121"/>
            <a:ext cx="12192000" cy="4406400"/>
          </a:xfrm>
          <a:solidFill>
            <a:schemeClr val="bg1">
              <a:lumMod val="85000"/>
            </a:schemeClr>
          </a:solidFill>
        </p:spPr>
        <p:txBody>
          <a:bodyPr lIns="72000"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6" name="Titel 2">
            <a:extLst>
              <a:ext uri="{FF2B5EF4-FFF2-40B4-BE49-F238E27FC236}">
                <a16:creationId xmlns:a16="http://schemas.microsoft.com/office/drawing/2014/main" id="{FCF15244-A895-48BB-9A90-27BC5159A1A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02012" y="651579"/>
            <a:ext cx="5217600" cy="5217600"/>
          </a:xfrm>
          <a:prstGeom prst="ellipse">
            <a:avLst/>
          </a:prstGeom>
          <a:solidFill>
            <a:schemeClr val="accent1"/>
          </a:solidFill>
        </p:spPr>
        <p:txBody>
          <a:bodyPr vert="horz" wrap="square" lIns="0" tIns="0" rIns="0" bIns="1116000" rtlCol="0" anchor="b" anchorCtr="0">
            <a:noAutofit/>
          </a:bodyPr>
          <a:lstStyle>
            <a:lvl1pPr>
              <a:defRPr lang="en-GB" sz="3333" baseline="0" dirty="0">
                <a:solidFill>
                  <a:schemeClr val="tx1"/>
                </a:solidFill>
              </a:defRPr>
            </a:lvl1pPr>
          </a:lstStyle>
          <a:p>
            <a:pPr marL="0" lvl="0" indent="0"/>
            <a:r>
              <a:rPr lang="de-DE"/>
              <a:t>Titelfolie 2 Institute – Text durch Klicken hinzufügen</a:t>
            </a:r>
            <a:endParaRPr lang="en-GB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FF9C1028-5CF0-4B0B-90F2-2CDD6683E1F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478489" y="3842658"/>
            <a:ext cx="4016828" cy="740229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  <a:lvl2pPr marL="457185" indent="0" algn="ctr">
              <a:buNone/>
              <a:defRPr sz="2000"/>
            </a:lvl2pPr>
            <a:lvl3pPr marL="914368" indent="0" algn="ctr">
              <a:buNone/>
              <a:defRPr sz="1800"/>
            </a:lvl3pPr>
            <a:lvl4pPr marL="1371552" indent="0" algn="ctr">
              <a:buNone/>
              <a:defRPr sz="1600"/>
            </a:lvl4pPr>
            <a:lvl5pPr marL="1828736" indent="0" algn="ctr">
              <a:buNone/>
              <a:defRPr sz="1600"/>
            </a:lvl5pPr>
            <a:lvl6pPr marL="2285920" indent="0" algn="ctr">
              <a:buNone/>
              <a:defRPr sz="1600"/>
            </a:lvl6pPr>
            <a:lvl7pPr marL="2743103" indent="0" algn="ctr">
              <a:buNone/>
              <a:defRPr sz="1600"/>
            </a:lvl7pPr>
            <a:lvl8pPr marL="3200288" indent="0" algn="ctr">
              <a:buNone/>
              <a:defRPr sz="1600"/>
            </a:lvl8pPr>
            <a:lvl9pPr marL="3657473" indent="0" algn="ctr">
              <a:buNone/>
              <a:defRPr sz="1600"/>
            </a:lvl9pPr>
          </a:lstStyle>
          <a:p>
            <a:r>
              <a:rPr lang="de-DE"/>
              <a:t>Untertitel Text durch Klicken hinzufügen</a:t>
            </a:r>
            <a:endParaRPr lang="de-DE" dirty="0"/>
          </a:p>
        </p:txBody>
      </p:sp>
      <p:sp>
        <p:nvSpPr>
          <p:cNvPr id="7" name="Bildplatzhalter 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9731507" y="6259680"/>
            <a:ext cx="1887880" cy="440640"/>
          </a:xfrm>
        </p:spPr>
        <p:txBody>
          <a:bodyPr/>
          <a:lstStyle>
            <a:lvl1pPr marL="0" indent="0">
              <a:buFontTx/>
              <a:buNone/>
              <a:defRPr sz="1467" baseline="0"/>
            </a:lvl1pPr>
          </a:lstStyle>
          <a:p>
            <a:r>
              <a:rPr lang="de-DE" dirty="0" err="1"/>
              <a:t>Sublogo</a:t>
            </a:r>
            <a:r>
              <a:rPr lang="de-DE" dirty="0"/>
              <a:t> einfügen</a:t>
            </a:r>
          </a:p>
        </p:txBody>
      </p:sp>
    </p:spTree>
    <p:extLst>
      <p:ext uri="{BB962C8B-B14F-4D97-AF65-F5344CB8AC3E}">
        <p14:creationId xmlns:p14="http://schemas.microsoft.com/office/powerpoint/2010/main" val="398793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>
            <a:extLst>
              <a:ext uri="{FF2B5EF4-FFF2-40B4-BE49-F238E27FC236}">
                <a16:creationId xmlns:a16="http://schemas.microsoft.com/office/drawing/2014/main" id="{2BC63BD3-E76E-4A84-A053-C0674C51B506}"/>
              </a:ext>
            </a:extLst>
          </p:cNvPr>
          <p:cNvSpPr/>
          <p:nvPr userDrawn="1"/>
        </p:nvSpPr>
        <p:spPr>
          <a:xfrm>
            <a:off x="0" y="0"/>
            <a:ext cx="12192000" cy="105185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C38B306A-C308-4442-A47C-0B905B6F6084}"/>
              </a:ext>
            </a:extLst>
          </p:cNvPr>
          <p:cNvSpPr/>
          <p:nvPr userDrawn="1"/>
        </p:nvSpPr>
        <p:spPr>
          <a:xfrm>
            <a:off x="-597159" y="-1138335"/>
            <a:ext cx="7399175" cy="2523095"/>
          </a:xfrm>
          <a:custGeom>
            <a:avLst/>
            <a:gdLst>
              <a:gd name="connsiteX0" fmla="*/ 0 w 7399175"/>
              <a:gd name="connsiteY0" fmla="*/ 1261548 h 2523095"/>
              <a:gd name="connsiteX1" fmla="*/ 3699588 w 7399175"/>
              <a:gd name="connsiteY1" fmla="*/ 0 h 2523095"/>
              <a:gd name="connsiteX2" fmla="*/ 7399176 w 7399175"/>
              <a:gd name="connsiteY2" fmla="*/ 1261548 h 2523095"/>
              <a:gd name="connsiteX3" fmla="*/ 3699588 w 7399175"/>
              <a:gd name="connsiteY3" fmla="*/ 2523096 h 2523095"/>
              <a:gd name="connsiteX4" fmla="*/ 0 w 7399175"/>
              <a:gd name="connsiteY4" fmla="*/ 1261548 h 2523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99175" h="2523095" fill="none" extrusionOk="0">
                <a:moveTo>
                  <a:pt x="0" y="1261548"/>
                </a:moveTo>
                <a:cubicBezTo>
                  <a:pt x="-4435" y="490348"/>
                  <a:pt x="2046785" y="-181862"/>
                  <a:pt x="3699588" y="0"/>
                </a:cubicBezTo>
                <a:cubicBezTo>
                  <a:pt x="5678361" y="-20965"/>
                  <a:pt x="7301632" y="542338"/>
                  <a:pt x="7399176" y="1261548"/>
                </a:cubicBezTo>
                <a:cubicBezTo>
                  <a:pt x="7061947" y="1809832"/>
                  <a:pt x="5397617" y="2419020"/>
                  <a:pt x="3699588" y="2523096"/>
                </a:cubicBezTo>
                <a:cubicBezTo>
                  <a:pt x="1595773" y="2567705"/>
                  <a:pt x="-66274" y="2075413"/>
                  <a:pt x="0" y="1261548"/>
                </a:cubicBezTo>
                <a:close/>
              </a:path>
              <a:path w="7399175" h="2523095" stroke="0" extrusionOk="0">
                <a:moveTo>
                  <a:pt x="0" y="1261548"/>
                </a:moveTo>
                <a:cubicBezTo>
                  <a:pt x="-215930" y="710675"/>
                  <a:pt x="1907507" y="134633"/>
                  <a:pt x="3699588" y="0"/>
                </a:cubicBezTo>
                <a:cubicBezTo>
                  <a:pt x="5747088" y="36401"/>
                  <a:pt x="7296404" y="617845"/>
                  <a:pt x="7399176" y="1261548"/>
                </a:cubicBezTo>
                <a:cubicBezTo>
                  <a:pt x="7432986" y="1940796"/>
                  <a:pt x="5718260" y="2404577"/>
                  <a:pt x="3699588" y="2523096"/>
                </a:cubicBezTo>
                <a:cubicBezTo>
                  <a:pt x="1612151" y="2525781"/>
                  <a:pt x="-33188" y="1919126"/>
                  <a:pt x="0" y="1261548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2558881134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785E028-F200-4ED8-8CC6-0D42239F9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 dirty="0"/>
          </a:p>
        </p:txBody>
      </p:sp>
      <p:sp>
        <p:nvSpPr>
          <p:cNvPr id="9" name="Textplatzhalter 7">
            <a:extLst>
              <a:ext uri="{FF2B5EF4-FFF2-40B4-BE49-F238E27FC236}">
                <a16:creationId xmlns:a16="http://schemas.microsoft.com/office/drawing/2014/main" id="{18B4599F-1F24-4FF7-8F3E-EDB79B1AB99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4000" y="768000"/>
            <a:ext cx="10992267" cy="369600"/>
          </a:xfrm>
        </p:spPr>
        <p:txBody>
          <a:bodyPr lIns="0" tIns="0" rIns="0" bIns="0"/>
          <a:lstStyle>
            <a:lvl1pPr marL="0" indent="0">
              <a:buNone/>
              <a:defRPr sz="24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4422" y="1430976"/>
            <a:ext cx="10991849" cy="4854869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501383C6-1CE5-4D78-9AE7-E1AD068F7A1D}"/>
              </a:ext>
            </a:extLst>
          </p:cNvPr>
          <p:cNvSpPr/>
          <p:nvPr userDrawn="1"/>
        </p:nvSpPr>
        <p:spPr>
          <a:xfrm>
            <a:off x="0" y="6544695"/>
            <a:ext cx="12192000" cy="3133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10" name="Foliennummernplatzhalter 5">
            <a:extLst>
              <a:ext uri="{FF2B5EF4-FFF2-40B4-BE49-F238E27FC236}">
                <a16:creationId xmlns:a16="http://schemas.microsoft.com/office/drawing/2014/main" id="{DFB5FBB7-6EE2-493E-9592-606A2FBAC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0916" y="6621535"/>
            <a:ext cx="297600" cy="16414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4518C2F-5E54-4CF8-B37A-4631A050CED9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4" name="Fußzeilenplatzhalter 5">
            <a:extLst>
              <a:ext uri="{FF2B5EF4-FFF2-40B4-BE49-F238E27FC236}">
                <a16:creationId xmlns:a16="http://schemas.microsoft.com/office/drawing/2014/main" id="{7C93490B-4097-46E2-880C-2BFE3B3AD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2303" y="6590911"/>
            <a:ext cx="7100358" cy="225331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Team Lab NLP | </a:t>
            </a:r>
            <a:r>
              <a:rPr lang="de-DE" dirty="0" err="1"/>
              <a:t>Author</a:t>
            </a:r>
            <a:r>
              <a:rPr lang="de-DE" dirty="0"/>
              <a:t> Classification in Poetry		Katrin Schmidt – Carlotta Quensel</a:t>
            </a:r>
          </a:p>
        </p:txBody>
      </p:sp>
    </p:spTree>
    <p:extLst>
      <p:ext uri="{BB962C8B-B14F-4D97-AF65-F5344CB8AC3E}">
        <p14:creationId xmlns:p14="http://schemas.microsoft.com/office/powerpoint/2010/main" val="386380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2zeilig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>
            <a:extLst>
              <a:ext uri="{FF2B5EF4-FFF2-40B4-BE49-F238E27FC236}">
                <a16:creationId xmlns:a16="http://schemas.microsoft.com/office/drawing/2014/main" id="{F838D7C8-2F85-4FF7-944B-D48B4EC79EC5}"/>
              </a:ext>
            </a:extLst>
          </p:cNvPr>
          <p:cNvSpPr/>
          <p:nvPr userDrawn="1"/>
        </p:nvSpPr>
        <p:spPr>
          <a:xfrm>
            <a:off x="0" y="0"/>
            <a:ext cx="12192000" cy="105185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23AC11E0-0E5B-491D-A939-AF49C16978D4}"/>
              </a:ext>
            </a:extLst>
          </p:cNvPr>
          <p:cNvSpPr/>
          <p:nvPr userDrawn="1"/>
        </p:nvSpPr>
        <p:spPr>
          <a:xfrm>
            <a:off x="-597159" y="-1138335"/>
            <a:ext cx="7399175" cy="2523095"/>
          </a:xfrm>
          <a:custGeom>
            <a:avLst/>
            <a:gdLst>
              <a:gd name="connsiteX0" fmla="*/ 0 w 7399175"/>
              <a:gd name="connsiteY0" fmla="*/ 1261548 h 2523095"/>
              <a:gd name="connsiteX1" fmla="*/ 3699588 w 7399175"/>
              <a:gd name="connsiteY1" fmla="*/ 0 h 2523095"/>
              <a:gd name="connsiteX2" fmla="*/ 7399176 w 7399175"/>
              <a:gd name="connsiteY2" fmla="*/ 1261548 h 2523095"/>
              <a:gd name="connsiteX3" fmla="*/ 3699588 w 7399175"/>
              <a:gd name="connsiteY3" fmla="*/ 2523096 h 2523095"/>
              <a:gd name="connsiteX4" fmla="*/ 0 w 7399175"/>
              <a:gd name="connsiteY4" fmla="*/ 1261548 h 2523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99175" h="2523095" fill="none" extrusionOk="0">
                <a:moveTo>
                  <a:pt x="0" y="1261548"/>
                </a:moveTo>
                <a:cubicBezTo>
                  <a:pt x="-4435" y="490348"/>
                  <a:pt x="2046785" y="-181862"/>
                  <a:pt x="3699588" y="0"/>
                </a:cubicBezTo>
                <a:cubicBezTo>
                  <a:pt x="5678361" y="-20965"/>
                  <a:pt x="7301632" y="542338"/>
                  <a:pt x="7399176" y="1261548"/>
                </a:cubicBezTo>
                <a:cubicBezTo>
                  <a:pt x="7061947" y="1809832"/>
                  <a:pt x="5397617" y="2419020"/>
                  <a:pt x="3699588" y="2523096"/>
                </a:cubicBezTo>
                <a:cubicBezTo>
                  <a:pt x="1595773" y="2567705"/>
                  <a:pt x="-66274" y="2075413"/>
                  <a:pt x="0" y="1261548"/>
                </a:cubicBezTo>
                <a:close/>
              </a:path>
              <a:path w="7399175" h="2523095" stroke="0" extrusionOk="0">
                <a:moveTo>
                  <a:pt x="0" y="1261548"/>
                </a:moveTo>
                <a:cubicBezTo>
                  <a:pt x="-215930" y="710675"/>
                  <a:pt x="1907507" y="134633"/>
                  <a:pt x="3699588" y="0"/>
                </a:cubicBezTo>
                <a:cubicBezTo>
                  <a:pt x="5747088" y="36401"/>
                  <a:pt x="7296404" y="617845"/>
                  <a:pt x="7399176" y="1261548"/>
                </a:cubicBezTo>
                <a:cubicBezTo>
                  <a:pt x="7432986" y="1940796"/>
                  <a:pt x="5718260" y="2404577"/>
                  <a:pt x="3699588" y="2523096"/>
                </a:cubicBezTo>
                <a:cubicBezTo>
                  <a:pt x="1612151" y="2525781"/>
                  <a:pt x="-33188" y="1919126"/>
                  <a:pt x="0" y="1261548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2558881134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15" name="Titel 14">
            <a:extLst>
              <a:ext uri="{FF2B5EF4-FFF2-40B4-BE49-F238E27FC236}">
                <a16:creationId xmlns:a16="http://schemas.microsoft.com/office/drawing/2014/main" id="{D0727A05-0C1A-4583-AE41-BB5812D3F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  <a:endParaRPr lang="en-GB" dirty="0"/>
          </a:p>
        </p:txBody>
      </p:sp>
      <p:sp>
        <p:nvSpPr>
          <p:cNvPr id="16" name="Textplatzhalter 7">
            <a:extLst>
              <a:ext uri="{FF2B5EF4-FFF2-40B4-BE49-F238E27FC236}">
                <a16:creationId xmlns:a16="http://schemas.microsoft.com/office/drawing/2014/main" id="{0DBE4A7F-2625-4844-8794-CF87BAE82F3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4000" y="768000"/>
            <a:ext cx="10992267" cy="369600"/>
          </a:xfrm>
        </p:spPr>
        <p:txBody>
          <a:bodyPr lIns="0" tIns="0" rIns="0" bIns="0"/>
          <a:lstStyle>
            <a:lvl1pPr marL="0" indent="0">
              <a:buNone/>
              <a:defRPr sz="24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4422" y="1428746"/>
            <a:ext cx="10991849" cy="485709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77629DA9-6315-49E9-8668-E92D0D92FBD5}"/>
              </a:ext>
            </a:extLst>
          </p:cNvPr>
          <p:cNvSpPr/>
          <p:nvPr userDrawn="1"/>
        </p:nvSpPr>
        <p:spPr>
          <a:xfrm>
            <a:off x="0" y="6546925"/>
            <a:ext cx="12192000" cy="3133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10" name="Foliennummernplatzhalter 5">
            <a:extLst>
              <a:ext uri="{FF2B5EF4-FFF2-40B4-BE49-F238E27FC236}">
                <a16:creationId xmlns:a16="http://schemas.microsoft.com/office/drawing/2014/main" id="{E942A012-9A70-4E8D-A4BC-371E7F47A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0916" y="6621535"/>
            <a:ext cx="297600" cy="16414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4518C2F-5E54-4CF8-B37A-4631A050CED9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7" name="Fußzeilenplatzhalter 5">
            <a:extLst>
              <a:ext uri="{FF2B5EF4-FFF2-40B4-BE49-F238E27FC236}">
                <a16:creationId xmlns:a16="http://schemas.microsoft.com/office/drawing/2014/main" id="{F6CA1573-5B83-4929-B256-50CF2DE6D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2303" y="6590911"/>
            <a:ext cx="7100358" cy="225331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Team Lab NLP | </a:t>
            </a:r>
            <a:r>
              <a:rPr lang="de-DE" dirty="0" err="1"/>
              <a:t>Author</a:t>
            </a:r>
            <a:r>
              <a:rPr lang="de-DE" dirty="0"/>
              <a:t> Classification in Poetry		Katrin Schmidt – Carlotta Quensel</a:t>
            </a:r>
          </a:p>
        </p:txBody>
      </p:sp>
    </p:spTree>
    <p:extLst>
      <p:ext uri="{BB962C8B-B14F-4D97-AF65-F5344CB8AC3E}">
        <p14:creationId xmlns:p14="http://schemas.microsoft.com/office/powerpoint/2010/main" val="3589792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Kapite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ihandform: Form 8">
            <a:extLst>
              <a:ext uri="{FF2B5EF4-FFF2-40B4-BE49-F238E27FC236}">
                <a16:creationId xmlns:a16="http://schemas.microsoft.com/office/drawing/2014/main" id="{989E6229-E650-4C0F-8141-1787714FD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6599" y="0"/>
            <a:ext cx="8724967" cy="4710853"/>
          </a:xfrm>
          <a:custGeom>
            <a:avLst/>
            <a:gdLst>
              <a:gd name="connsiteX0" fmla="*/ 10560 w 6543725"/>
              <a:gd name="connsiteY0" fmla="*/ 0 h 3533140"/>
              <a:gd name="connsiteX1" fmla="*/ 6533165 w 6543725"/>
              <a:gd name="connsiteY1" fmla="*/ 0 h 3533140"/>
              <a:gd name="connsiteX2" fmla="*/ 6543725 w 6543725"/>
              <a:gd name="connsiteY2" fmla="*/ 261277 h 3533140"/>
              <a:gd name="connsiteX3" fmla="*/ 6532879 w 6543725"/>
              <a:gd name="connsiteY3" fmla="*/ 529622 h 3533140"/>
              <a:gd name="connsiteX4" fmla="*/ 6500902 w 6543725"/>
              <a:gd name="connsiteY4" fmla="*/ 791992 h 3533140"/>
              <a:gd name="connsiteX5" fmla="*/ 6448637 w 6543725"/>
              <a:gd name="connsiteY5" fmla="*/ 1047546 h 3533140"/>
              <a:gd name="connsiteX6" fmla="*/ 6376924 w 6543725"/>
              <a:gd name="connsiteY6" fmla="*/ 1295442 h 3533140"/>
              <a:gd name="connsiteX7" fmla="*/ 6286607 w 6543725"/>
              <a:gd name="connsiteY7" fmla="*/ 1534837 h 3533140"/>
              <a:gd name="connsiteX8" fmla="*/ 6178527 w 6543725"/>
              <a:gd name="connsiteY8" fmla="*/ 1764890 h 3533140"/>
              <a:gd name="connsiteX9" fmla="*/ 6053527 w 6543725"/>
              <a:gd name="connsiteY9" fmla="*/ 1984758 h 3533140"/>
              <a:gd name="connsiteX10" fmla="*/ 5912448 w 6543725"/>
              <a:gd name="connsiteY10" fmla="*/ 2193600 h 3533140"/>
              <a:gd name="connsiteX11" fmla="*/ 5756132 w 6543725"/>
              <a:gd name="connsiteY11" fmla="*/ 2390573 h 3533140"/>
              <a:gd name="connsiteX12" fmla="*/ 5585421 w 6543725"/>
              <a:gd name="connsiteY12" fmla="*/ 2574836 h 3533140"/>
              <a:gd name="connsiteX13" fmla="*/ 5401159 w 6543725"/>
              <a:gd name="connsiteY13" fmla="*/ 2745547 h 3533140"/>
              <a:gd name="connsiteX14" fmla="*/ 5204185 w 6543725"/>
              <a:gd name="connsiteY14" fmla="*/ 2901862 h 3533140"/>
              <a:gd name="connsiteX15" fmla="*/ 4995343 w 6543725"/>
              <a:gd name="connsiteY15" fmla="*/ 3042941 h 3533140"/>
              <a:gd name="connsiteX16" fmla="*/ 4775475 w 6543725"/>
              <a:gd name="connsiteY16" fmla="*/ 3167942 h 3533140"/>
              <a:gd name="connsiteX17" fmla="*/ 4545422 w 6543725"/>
              <a:gd name="connsiteY17" fmla="*/ 3276022 h 3533140"/>
              <a:gd name="connsiteX18" fmla="*/ 4306027 w 6543725"/>
              <a:gd name="connsiteY18" fmla="*/ 3366339 h 3533140"/>
              <a:gd name="connsiteX19" fmla="*/ 4058131 w 6543725"/>
              <a:gd name="connsiteY19" fmla="*/ 3438051 h 3533140"/>
              <a:gd name="connsiteX20" fmla="*/ 3802577 w 6543725"/>
              <a:gd name="connsiteY20" fmla="*/ 3490317 h 3533140"/>
              <a:gd name="connsiteX21" fmla="*/ 3540207 w 6543725"/>
              <a:gd name="connsiteY21" fmla="*/ 3522294 h 3533140"/>
              <a:gd name="connsiteX22" fmla="*/ 3271862 w 6543725"/>
              <a:gd name="connsiteY22" fmla="*/ 3533140 h 3533140"/>
              <a:gd name="connsiteX23" fmla="*/ 3003520 w 6543725"/>
              <a:gd name="connsiteY23" fmla="*/ 3522294 h 3533140"/>
              <a:gd name="connsiteX24" fmla="*/ 2741151 w 6543725"/>
              <a:gd name="connsiteY24" fmla="*/ 3490317 h 3533140"/>
              <a:gd name="connsiteX25" fmla="*/ 2485598 w 6543725"/>
              <a:gd name="connsiteY25" fmla="*/ 3438051 h 3533140"/>
              <a:gd name="connsiteX26" fmla="*/ 2237703 w 6543725"/>
              <a:gd name="connsiteY26" fmla="*/ 3366339 h 3533140"/>
              <a:gd name="connsiteX27" fmla="*/ 1998308 w 6543725"/>
              <a:gd name="connsiteY27" fmla="*/ 3276022 h 3533140"/>
              <a:gd name="connsiteX28" fmla="*/ 1768256 w 6543725"/>
              <a:gd name="connsiteY28" fmla="*/ 3167942 h 3533140"/>
              <a:gd name="connsiteX29" fmla="*/ 1548387 w 6543725"/>
              <a:gd name="connsiteY29" fmla="*/ 3042941 h 3533140"/>
              <a:gd name="connsiteX30" fmla="*/ 1339545 w 6543725"/>
              <a:gd name="connsiteY30" fmla="*/ 2901862 h 3533140"/>
              <a:gd name="connsiteX31" fmla="*/ 1142571 w 6543725"/>
              <a:gd name="connsiteY31" fmla="*/ 2745547 h 3533140"/>
              <a:gd name="connsiteX32" fmla="*/ 958308 w 6543725"/>
              <a:gd name="connsiteY32" fmla="*/ 2574836 h 3533140"/>
              <a:gd name="connsiteX33" fmla="*/ 787597 w 6543725"/>
              <a:gd name="connsiteY33" fmla="*/ 2390573 h 3533140"/>
              <a:gd name="connsiteX34" fmla="*/ 631281 w 6543725"/>
              <a:gd name="connsiteY34" fmla="*/ 2193600 h 3533140"/>
              <a:gd name="connsiteX35" fmla="*/ 490201 w 6543725"/>
              <a:gd name="connsiteY35" fmla="*/ 1984758 h 3533140"/>
              <a:gd name="connsiteX36" fmla="*/ 365200 w 6543725"/>
              <a:gd name="connsiteY36" fmla="*/ 1764890 h 3533140"/>
              <a:gd name="connsiteX37" fmla="*/ 257120 w 6543725"/>
              <a:gd name="connsiteY37" fmla="*/ 1534837 h 3533140"/>
              <a:gd name="connsiteX38" fmla="*/ 166802 w 6543725"/>
              <a:gd name="connsiteY38" fmla="*/ 1295442 h 3533140"/>
              <a:gd name="connsiteX39" fmla="*/ 95089 w 6543725"/>
              <a:gd name="connsiteY39" fmla="*/ 1047546 h 3533140"/>
              <a:gd name="connsiteX40" fmla="*/ 42823 w 6543725"/>
              <a:gd name="connsiteY40" fmla="*/ 791992 h 3533140"/>
              <a:gd name="connsiteX41" fmla="*/ 10846 w 6543725"/>
              <a:gd name="connsiteY41" fmla="*/ 529622 h 3533140"/>
              <a:gd name="connsiteX42" fmla="*/ 0 w 6543725"/>
              <a:gd name="connsiteY42" fmla="*/ 261277 h 3533140"/>
              <a:gd name="connsiteX43" fmla="*/ 10560 w 6543725"/>
              <a:gd name="connsiteY43" fmla="*/ 0 h 3533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6543725" h="3533140">
                <a:moveTo>
                  <a:pt x="10560" y="0"/>
                </a:moveTo>
                <a:lnTo>
                  <a:pt x="6533165" y="0"/>
                </a:lnTo>
                <a:lnTo>
                  <a:pt x="6543725" y="261277"/>
                </a:lnTo>
                <a:lnTo>
                  <a:pt x="6532879" y="529622"/>
                </a:lnTo>
                <a:lnTo>
                  <a:pt x="6500902" y="791992"/>
                </a:lnTo>
                <a:lnTo>
                  <a:pt x="6448637" y="1047546"/>
                </a:lnTo>
                <a:lnTo>
                  <a:pt x="6376924" y="1295442"/>
                </a:lnTo>
                <a:lnTo>
                  <a:pt x="6286607" y="1534837"/>
                </a:lnTo>
                <a:lnTo>
                  <a:pt x="6178527" y="1764890"/>
                </a:lnTo>
                <a:lnTo>
                  <a:pt x="6053527" y="1984758"/>
                </a:lnTo>
                <a:lnTo>
                  <a:pt x="5912448" y="2193600"/>
                </a:lnTo>
                <a:lnTo>
                  <a:pt x="5756132" y="2390573"/>
                </a:lnTo>
                <a:lnTo>
                  <a:pt x="5585421" y="2574836"/>
                </a:lnTo>
                <a:lnTo>
                  <a:pt x="5401159" y="2745547"/>
                </a:lnTo>
                <a:lnTo>
                  <a:pt x="5204185" y="2901862"/>
                </a:lnTo>
                <a:lnTo>
                  <a:pt x="4995343" y="3042941"/>
                </a:lnTo>
                <a:lnTo>
                  <a:pt x="4775475" y="3167942"/>
                </a:lnTo>
                <a:lnTo>
                  <a:pt x="4545422" y="3276022"/>
                </a:lnTo>
                <a:lnTo>
                  <a:pt x="4306027" y="3366339"/>
                </a:lnTo>
                <a:lnTo>
                  <a:pt x="4058131" y="3438051"/>
                </a:lnTo>
                <a:lnTo>
                  <a:pt x="3802577" y="3490317"/>
                </a:lnTo>
                <a:lnTo>
                  <a:pt x="3540207" y="3522294"/>
                </a:lnTo>
                <a:lnTo>
                  <a:pt x="3271862" y="3533140"/>
                </a:lnTo>
                <a:lnTo>
                  <a:pt x="3003520" y="3522294"/>
                </a:lnTo>
                <a:lnTo>
                  <a:pt x="2741151" y="3490317"/>
                </a:lnTo>
                <a:lnTo>
                  <a:pt x="2485598" y="3438051"/>
                </a:lnTo>
                <a:lnTo>
                  <a:pt x="2237703" y="3366339"/>
                </a:lnTo>
                <a:lnTo>
                  <a:pt x="1998308" y="3276022"/>
                </a:lnTo>
                <a:lnTo>
                  <a:pt x="1768256" y="3167942"/>
                </a:lnTo>
                <a:lnTo>
                  <a:pt x="1548387" y="3042941"/>
                </a:lnTo>
                <a:lnTo>
                  <a:pt x="1339545" y="2901862"/>
                </a:lnTo>
                <a:lnTo>
                  <a:pt x="1142571" y="2745547"/>
                </a:lnTo>
                <a:lnTo>
                  <a:pt x="958308" y="2574836"/>
                </a:lnTo>
                <a:lnTo>
                  <a:pt x="787597" y="2390573"/>
                </a:lnTo>
                <a:lnTo>
                  <a:pt x="631281" y="2193600"/>
                </a:lnTo>
                <a:lnTo>
                  <a:pt x="490201" y="1984758"/>
                </a:lnTo>
                <a:lnTo>
                  <a:pt x="365200" y="1764890"/>
                </a:lnTo>
                <a:lnTo>
                  <a:pt x="257120" y="1534837"/>
                </a:lnTo>
                <a:lnTo>
                  <a:pt x="166802" y="1295442"/>
                </a:lnTo>
                <a:lnTo>
                  <a:pt x="95089" y="1047546"/>
                </a:lnTo>
                <a:lnTo>
                  <a:pt x="42823" y="791992"/>
                </a:lnTo>
                <a:lnTo>
                  <a:pt x="10846" y="529622"/>
                </a:lnTo>
                <a:lnTo>
                  <a:pt x="0" y="261277"/>
                </a:lnTo>
                <a:lnTo>
                  <a:pt x="1056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133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323675" y="755794"/>
            <a:ext cx="5490813" cy="265919"/>
          </a:xfrm>
        </p:spPr>
        <p:txBody>
          <a:bodyPr>
            <a:noAutofit/>
          </a:bodyPr>
          <a:lstStyle>
            <a:lvl1pPr marL="0" indent="0">
              <a:buNone/>
              <a:defRPr sz="1600" baseline="0">
                <a:solidFill>
                  <a:schemeClr val="tx1"/>
                </a:solidFill>
              </a:defRPr>
            </a:lvl1pPr>
            <a:lvl2pPr marL="457185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6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5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3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8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7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Kapitel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23675" y="1079999"/>
            <a:ext cx="5490813" cy="2471583"/>
          </a:xfrm>
          <a:prstGeom prst="rect">
            <a:avLst/>
          </a:prstGeom>
        </p:spPr>
        <p:txBody>
          <a:bodyPr anchor="t" anchorCtr="0"/>
          <a:lstStyle>
            <a:lvl1pPr>
              <a:defRPr sz="4267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8543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Unterkapite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230405" y="2332803"/>
            <a:ext cx="4035639" cy="265919"/>
          </a:xfrm>
        </p:spPr>
        <p:txBody>
          <a:bodyPr>
            <a:noAutofit/>
          </a:bodyPr>
          <a:lstStyle>
            <a:lvl1pPr marL="0" indent="0">
              <a:buNone/>
              <a:defRPr sz="1600" baseline="0">
                <a:solidFill>
                  <a:schemeClr val="bg1"/>
                </a:solidFill>
              </a:defRPr>
            </a:lvl1pPr>
            <a:lvl2pPr marL="457185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6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5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3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8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7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Unterkapitel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0403" y="2700000"/>
            <a:ext cx="7368775" cy="1080000"/>
          </a:xfrm>
          <a:prstGeom prst="rect">
            <a:avLst/>
          </a:prstGeom>
        </p:spPr>
        <p:txBody>
          <a:bodyPr anchor="t" anchorCtr="0"/>
          <a:lstStyle>
            <a:lvl1pPr>
              <a:defRPr sz="4267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4560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platzhalter 6"/>
          <p:cNvSpPr>
            <a:spLocks noGrp="1"/>
          </p:cNvSpPr>
          <p:nvPr>
            <p:ph type="title"/>
          </p:nvPr>
        </p:nvSpPr>
        <p:spPr>
          <a:xfrm>
            <a:off x="622303" y="432000"/>
            <a:ext cx="10993967" cy="336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4422" y="1344000"/>
            <a:ext cx="10991849" cy="494184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339200" y="6501601"/>
            <a:ext cx="710400" cy="164148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>
              <a:defRPr lang="en-US" sz="1067" smtClean="0"/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18667" y="6501601"/>
            <a:ext cx="297600" cy="164148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 algn="r">
              <a:defRPr sz="1067">
                <a:solidFill>
                  <a:schemeClr val="tx1"/>
                </a:solidFill>
              </a:defRPr>
            </a:lvl1pPr>
          </a:lstStyle>
          <a:p>
            <a:fld id="{54518C2F-5E54-4CF8-B37A-4631A050CE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4449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</p:sldLayoutIdLst>
  <p:hf hdr="0" dt="0"/>
  <p:txStyles>
    <p:titleStyle>
      <a:lvl1pPr algn="l" defTabSz="914368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2" indent="-228592" algn="l" defTabSz="914368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1pPr>
      <a:lvl2pPr marL="480468" indent="-245525" algn="l" defTabSz="914368" rtl="0" eaLnBrk="1" latinLnBrk="0" hangingPunct="1">
        <a:lnSpc>
          <a:spcPct val="120000"/>
        </a:lnSpc>
        <a:spcBef>
          <a:spcPts val="501"/>
        </a:spcBef>
        <a:buClr>
          <a:schemeClr val="tx1"/>
        </a:buClr>
        <a:buFont typeface="Arial" panose="020B0604020202020204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2pPr>
      <a:lvl3pPr marL="715409" indent="-234943" algn="l" defTabSz="914368" rtl="0" eaLnBrk="1" latinLnBrk="0" hangingPunct="1">
        <a:lnSpc>
          <a:spcPct val="120000"/>
        </a:lnSpc>
        <a:spcBef>
          <a:spcPts val="501"/>
        </a:spcBef>
        <a:buClr>
          <a:schemeClr val="tx1"/>
        </a:buClr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960933" indent="-245525" algn="l" defTabSz="914368" rtl="0" eaLnBrk="1" latinLnBrk="0" hangingPunct="1">
        <a:lnSpc>
          <a:spcPct val="120000"/>
        </a:lnSpc>
        <a:spcBef>
          <a:spcPts val="501"/>
        </a:spcBef>
        <a:buClr>
          <a:schemeClr val="tx1"/>
        </a:buClr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1195875" indent="-234943" algn="l" defTabSz="914368" rtl="0" eaLnBrk="1" latinLnBrk="0" hangingPunct="1">
        <a:lnSpc>
          <a:spcPct val="120000"/>
        </a:lnSpc>
        <a:spcBef>
          <a:spcPts val="501"/>
        </a:spcBef>
        <a:buClr>
          <a:schemeClr val="tx1"/>
        </a:buClr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514512" indent="-228592" algn="l" defTabSz="914368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6" indent="-228592" algn="l" defTabSz="914368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80" indent="-228592" algn="l" defTabSz="914368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4" indent="-228592" algn="l" defTabSz="914368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5" algn="l" defTabSz="9143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8" algn="l" defTabSz="9143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2" algn="l" defTabSz="9143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6" algn="l" defTabSz="9143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20" algn="l" defTabSz="9143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3" algn="l" defTabSz="9143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8" algn="l" defTabSz="9143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73" algn="l" defTabSz="9143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99">
          <p15:clr>
            <a:srgbClr val="F26B43"/>
          </p15:clr>
        </p15:guide>
        <p15:guide id="2" pos="295">
          <p15:clr>
            <a:srgbClr val="F26B43"/>
          </p15:clr>
        </p15:guide>
        <p15:guide id="3" orient="horz" pos="2967">
          <p15:clr>
            <a:srgbClr val="F26B43"/>
          </p15:clr>
        </p15:guide>
        <p15:guide id="4" pos="54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8135100A-C912-484F-95F3-3CB2706AD2F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Institut für Maschinelle Sprachverarbeitung</a:t>
            </a:r>
            <a:endParaRPr lang="en-GB" dirty="0"/>
          </a:p>
        </p:txBody>
      </p:sp>
      <p:pic>
        <p:nvPicPr>
          <p:cNvPr id="15" name="Bildplatzhalter 14">
            <a:extLst>
              <a:ext uri="{FF2B5EF4-FFF2-40B4-BE49-F238E27FC236}">
                <a16:creationId xmlns:a16="http://schemas.microsoft.com/office/drawing/2014/main" id="{C394A4F9-B5CD-4D1A-ACD1-A89D3C51173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28" t="35056" r="-6128" b="6324"/>
          <a:stretch/>
        </p:blipFill>
        <p:spPr>
          <a:xfrm>
            <a:off x="0" y="1689100"/>
            <a:ext cx="8812213" cy="4406900"/>
          </a:xfrm>
        </p:spPr>
      </p:pic>
      <p:sp>
        <p:nvSpPr>
          <p:cNvPr id="4" name="Titel 3">
            <a:extLst>
              <a:ext uri="{FF2B5EF4-FFF2-40B4-BE49-F238E27FC236}">
                <a16:creationId xmlns:a16="http://schemas.microsoft.com/office/drawing/2014/main" id="{0131C18E-9C88-4867-A6ED-6D70AB347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78489" y="814443"/>
            <a:ext cx="5947273" cy="5826102"/>
          </a:xfrm>
        </p:spPr>
        <p:txBody>
          <a:bodyPr/>
          <a:lstStyle/>
          <a:p>
            <a:r>
              <a:rPr lang="de-DE" dirty="0" err="1"/>
              <a:t>Author</a:t>
            </a:r>
            <a:r>
              <a:rPr lang="de-DE" dirty="0"/>
              <a:t> Classification in Poetry</a:t>
            </a:r>
            <a:endParaRPr lang="en-GB" dirty="0"/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60951E65-640C-495F-ACB5-881281CAB2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43711" y="4667411"/>
            <a:ext cx="4016828" cy="740229"/>
          </a:xfrm>
        </p:spPr>
        <p:txBody>
          <a:bodyPr/>
          <a:lstStyle/>
          <a:p>
            <a:r>
              <a:rPr lang="de-DE" dirty="0"/>
              <a:t>Katrin Schmidt &amp; Carlotta Quensel</a:t>
            </a:r>
            <a:endParaRPr lang="en-GB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4C0E5F94-689C-42F3-81C8-73E8D3B31BCF}"/>
              </a:ext>
            </a:extLst>
          </p:cNvPr>
          <p:cNvSpPr txBox="1"/>
          <p:nvPr/>
        </p:nvSpPr>
        <p:spPr>
          <a:xfrm>
            <a:off x="267855" y="6456218"/>
            <a:ext cx="6696363" cy="27571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</a:pPr>
            <a:r>
              <a:rPr lang="de-DE" sz="1600" dirty="0"/>
              <a:t>Team Lab NLP | SS2021 | 14-06-2021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795040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ildplatzhalter 1">
            <a:extLst>
              <a:ext uri="{FF2B5EF4-FFF2-40B4-BE49-F238E27FC236}">
                <a16:creationId xmlns:a16="http://schemas.microsoft.com/office/drawing/2014/main" id="{797EA214-9839-4263-91CF-4625BF62D71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C08E3D3-A7AD-4294-AA40-CA4C7DA2C39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899198" y="3771204"/>
            <a:ext cx="4386739" cy="259200"/>
          </a:xfrm>
        </p:spPr>
        <p:txBody>
          <a:bodyPr/>
          <a:lstStyle/>
          <a:p>
            <a:r>
              <a:rPr lang="de-DE" dirty="0"/>
              <a:t>Carlotta Quensel</a:t>
            </a:r>
            <a:endParaRPr lang="en-GB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5FD6426-7317-4706-B736-0D37EB992BB2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2899197" y="4030404"/>
            <a:ext cx="3900435" cy="288000"/>
          </a:xfrm>
        </p:spPr>
        <p:txBody>
          <a:bodyPr/>
          <a:lstStyle/>
          <a:p>
            <a:r>
              <a:rPr lang="de-DE" dirty="0"/>
              <a:t>carlotta.quensel@ims.uni-stuttgart.de </a:t>
            </a:r>
            <a:endParaRPr lang="en-GB" dirty="0"/>
          </a:p>
        </p:txBody>
      </p:sp>
      <p:sp>
        <p:nvSpPr>
          <p:cNvPr id="15" name="Textplatzhalter 2">
            <a:extLst>
              <a:ext uri="{FF2B5EF4-FFF2-40B4-BE49-F238E27FC236}">
                <a16:creationId xmlns:a16="http://schemas.microsoft.com/office/drawing/2014/main" id="{CDD911A4-8AEF-4096-9178-FC995B4D7315}"/>
              </a:ext>
            </a:extLst>
          </p:cNvPr>
          <p:cNvSpPr txBox="1">
            <a:spLocks/>
          </p:cNvSpPr>
          <p:nvPr/>
        </p:nvSpPr>
        <p:spPr>
          <a:xfrm>
            <a:off x="2899199" y="2790719"/>
            <a:ext cx="3073584" cy="31670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368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80468" indent="-245525" algn="l" defTabSz="914368" rtl="0" eaLnBrk="1" latinLnBrk="0" hangingPunct="1">
              <a:lnSpc>
                <a:spcPct val="120000"/>
              </a:lnSpc>
              <a:spcBef>
                <a:spcPts val="501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133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715409" indent="-234943" algn="l" defTabSz="914368" rtl="0" eaLnBrk="1" latinLnBrk="0" hangingPunct="1">
              <a:lnSpc>
                <a:spcPct val="120000"/>
              </a:lnSpc>
              <a:spcBef>
                <a:spcPts val="501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67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960933" indent="-245525" algn="l" defTabSz="914368" rtl="0" eaLnBrk="1" latinLnBrk="0" hangingPunct="1">
              <a:lnSpc>
                <a:spcPct val="120000"/>
              </a:lnSpc>
              <a:spcBef>
                <a:spcPts val="501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67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195875" indent="-234943" algn="l" defTabSz="914368" rtl="0" eaLnBrk="1" latinLnBrk="0" hangingPunct="1">
              <a:lnSpc>
                <a:spcPct val="120000"/>
              </a:lnSpc>
              <a:spcBef>
                <a:spcPts val="501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67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512" indent="-228592" algn="l" defTabSz="914368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6" indent="-228592" algn="l" defTabSz="914368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80" indent="-228592" algn="l" defTabSz="914368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4" indent="-228592" algn="l" defTabSz="914368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Katrin Schmidt</a:t>
            </a:r>
            <a:endParaRPr lang="en-GB" dirty="0"/>
          </a:p>
        </p:txBody>
      </p:sp>
      <p:sp>
        <p:nvSpPr>
          <p:cNvPr id="16" name="Textplatzhalter 3">
            <a:extLst>
              <a:ext uri="{FF2B5EF4-FFF2-40B4-BE49-F238E27FC236}">
                <a16:creationId xmlns:a16="http://schemas.microsoft.com/office/drawing/2014/main" id="{F2FC0D54-4D68-4B00-BDFA-8B18DE87C546}"/>
              </a:ext>
            </a:extLst>
          </p:cNvPr>
          <p:cNvSpPr txBox="1">
            <a:spLocks/>
          </p:cNvSpPr>
          <p:nvPr/>
        </p:nvSpPr>
        <p:spPr>
          <a:xfrm>
            <a:off x="2899198" y="3049920"/>
            <a:ext cx="3073585" cy="2879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592" indent="-228592" algn="l" defTabSz="914368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FontTx/>
              <a:buNone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80468" indent="-245525" algn="l" defTabSz="914368" rtl="0" eaLnBrk="1" latinLnBrk="0" hangingPunct="1">
              <a:lnSpc>
                <a:spcPct val="120000"/>
              </a:lnSpc>
              <a:spcBef>
                <a:spcPts val="501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5409" indent="-234943" algn="l" defTabSz="914368" rtl="0" eaLnBrk="1" latinLnBrk="0" hangingPunct="1">
              <a:lnSpc>
                <a:spcPct val="120000"/>
              </a:lnSpc>
              <a:spcBef>
                <a:spcPts val="501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933" indent="-245525" algn="l" defTabSz="914368" rtl="0" eaLnBrk="1" latinLnBrk="0" hangingPunct="1">
              <a:lnSpc>
                <a:spcPct val="120000"/>
              </a:lnSpc>
              <a:spcBef>
                <a:spcPts val="501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95875" indent="-234943" algn="l" defTabSz="914368" rtl="0" eaLnBrk="1" latinLnBrk="0" hangingPunct="1">
              <a:lnSpc>
                <a:spcPct val="120000"/>
              </a:lnSpc>
              <a:spcBef>
                <a:spcPts val="501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de-DE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12" indent="-228592" algn="l" defTabSz="914368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6" indent="-228592" algn="l" defTabSz="914368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80" indent="-228592" algn="l" defTabSz="914368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4" indent="-228592" algn="l" defTabSz="914368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katrin.schmidt@ims.uni-stuttgart.de </a:t>
            </a:r>
          </a:p>
        </p:txBody>
      </p:sp>
    </p:spTree>
    <p:extLst>
      <p:ext uri="{BB962C8B-B14F-4D97-AF65-F5344CB8AC3E}">
        <p14:creationId xmlns:p14="http://schemas.microsoft.com/office/powerpoint/2010/main" val="3362486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6F8EE8-2A39-4CDF-A116-618781E90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Author</a:t>
            </a:r>
            <a:r>
              <a:rPr lang="de-DE" dirty="0"/>
              <a:t> </a:t>
            </a:r>
            <a:r>
              <a:rPr lang="de-DE" dirty="0" err="1"/>
              <a:t>classification</a:t>
            </a:r>
            <a:endParaRPr lang="en-GB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3B2028C-EC60-4C2B-9099-1FF7722400F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>
                <a:latin typeface="+mj-lt"/>
              </a:rPr>
              <a:t>Goal</a:t>
            </a:r>
            <a:endParaRPr lang="en-GB" dirty="0">
              <a:latin typeface="+mj-lt"/>
            </a:endParaRP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60F5F6B-D0FF-4670-BF6A-441CCC7966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err="1">
                <a:latin typeface="+mj-lt"/>
              </a:rPr>
              <a:t>Stylometrics</a:t>
            </a:r>
            <a:r>
              <a:rPr lang="en-US" sz="2000" dirty="0">
                <a:latin typeface="+mj-lt"/>
              </a:rPr>
              <a:t>: what age, education, gender, social class has the author</a:t>
            </a:r>
          </a:p>
          <a:p>
            <a:pPr lvl="1"/>
            <a:r>
              <a:rPr lang="en-US" sz="2000" dirty="0">
                <a:latin typeface="+mj-lt"/>
              </a:rPr>
              <a:t>Find specific values for one author</a:t>
            </a:r>
          </a:p>
          <a:p>
            <a:pPr lvl="1"/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Author prediction: classification task with known classes</a:t>
            </a:r>
          </a:p>
          <a:p>
            <a:pPr lvl="1"/>
            <a:r>
              <a:rPr lang="en-US" sz="2000" dirty="0">
                <a:latin typeface="+mj-lt"/>
              </a:rPr>
              <a:t>Which of 5 known authors has written this text</a:t>
            </a:r>
          </a:p>
          <a:p>
            <a:pPr lvl="1"/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Our goal: find a method which works well with poetry</a:t>
            </a:r>
          </a:p>
          <a:p>
            <a:pPr lvl="1"/>
            <a:r>
              <a:rPr lang="en-US" sz="2000" dirty="0">
                <a:latin typeface="+mj-lt"/>
              </a:rPr>
              <a:t>Style choices might reflect the medium more than the author</a:t>
            </a:r>
          </a:p>
          <a:p>
            <a:pPr lvl="1"/>
            <a:r>
              <a:rPr lang="en-US" sz="2000" dirty="0">
                <a:latin typeface="+mj-lt"/>
              </a:rPr>
              <a:t>Special features (number of verses, meter, anaphora, …)</a:t>
            </a:r>
          </a:p>
          <a:p>
            <a:pPr lvl="1"/>
            <a:r>
              <a:rPr lang="en-US" sz="2000" dirty="0">
                <a:latin typeface="+mj-lt"/>
              </a:rPr>
              <a:t>Choice of data is limited</a:t>
            </a:r>
          </a:p>
          <a:p>
            <a:endParaRPr lang="en-US" sz="2000" dirty="0">
              <a:latin typeface="+mj-lt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BC253A5-E14F-434F-9D17-EB9BCB899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18C2F-5E54-4CF8-B37A-4631A050CED9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1CB8639-06F9-4741-AE13-F2FB747C6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Team Lab NLP | Author Classification in Poetry		Katrin Schmidt – Carlotta Quensel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91934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6F8EE8-2A39-4CDF-A116-618781E90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Author</a:t>
            </a:r>
            <a:r>
              <a:rPr lang="de-DE" dirty="0"/>
              <a:t> </a:t>
            </a:r>
            <a:r>
              <a:rPr lang="de-DE" dirty="0" err="1"/>
              <a:t>classification</a:t>
            </a:r>
            <a:endParaRPr lang="en-GB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3B2028C-EC60-4C2B-9099-1FF7722400F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>
                <a:latin typeface="+mj-lt"/>
              </a:rPr>
              <a:t>Data</a:t>
            </a:r>
            <a:endParaRPr lang="en-GB" dirty="0">
              <a:latin typeface="+mj-lt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BC253A5-E14F-434F-9D17-EB9BCB899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18C2F-5E54-4CF8-B37A-4631A050CED9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1CB8639-06F9-4741-AE13-F2FB747C6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Team Lab NLP | Author Classification in Poetry		Katrin Schmidt – Carlotta Quensel</a:t>
            </a:r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3DB071E4-584F-4C72-ABDB-A49F9AC39A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2303" y="1848819"/>
            <a:ext cx="5020296" cy="3385556"/>
          </a:xfrm>
          <a:prstGeom prst="rect">
            <a:avLst/>
          </a:prstGeom>
        </p:spPr>
      </p:pic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4493CD21-1AC3-4006-885D-68F0D4116304}"/>
              </a:ext>
            </a:extLst>
          </p:cNvPr>
          <p:cNvCxnSpPr>
            <a:cxnSpLocks/>
          </p:cNvCxnSpPr>
          <p:nvPr/>
        </p:nvCxnSpPr>
        <p:spPr>
          <a:xfrm>
            <a:off x="2687920" y="1956395"/>
            <a:ext cx="0" cy="2782409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Inhaltsplatzhalter 3">
            <a:extLst>
              <a:ext uri="{FF2B5EF4-FFF2-40B4-BE49-F238E27FC236}">
                <a16:creationId xmlns:a16="http://schemas.microsoft.com/office/drawing/2014/main" id="{B41A9481-F4EB-44A5-867B-D5EB9E1D65C9}"/>
              </a:ext>
            </a:extLst>
          </p:cNvPr>
          <p:cNvSpPr txBox="1">
            <a:spLocks/>
          </p:cNvSpPr>
          <p:nvPr/>
        </p:nvSpPr>
        <p:spPr>
          <a:xfrm>
            <a:off x="6095999" y="1428746"/>
            <a:ext cx="5303119" cy="48570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592" indent="-228592" algn="l" defTabSz="914368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80468" indent="-245525" algn="l" defTabSz="914368" rtl="0" eaLnBrk="1" latinLnBrk="0" hangingPunct="1">
              <a:lnSpc>
                <a:spcPct val="120000"/>
              </a:lnSpc>
              <a:spcBef>
                <a:spcPts val="501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5409" indent="-234943" algn="l" defTabSz="914368" rtl="0" eaLnBrk="1" latinLnBrk="0" hangingPunct="1">
              <a:lnSpc>
                <a:spcPct val="120000"/>
              </a:lnSpc>
              <a:spcBef>
                <a:spcPts val="501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933" indent="-245525" algn="l" defTabSz="914368" rtl="0" eaLnBrk="1" latinLnBrk="0" hangingPunct="1">
              <a:lnSpc>
                <a:spcPct val="120000"/>
              </a:lnSpc>
              <a:spcBef>
                <a:spcPts val="501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95875" indent="-234943" algn="l" defTabSz="914368" rtl="0" eaLnBrk="1" latinLnBrk="0" hangingPunct="1">
              <a:lnSpc>
                <a:spcPct val="120000"/>
              </a:lnSpc>
              <a:spcBef>
                <a:spcPts val="501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12" indent="-228592" algn="l" defTabSz="914368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6" indent="-228592" algn="l" defTabSz="914368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80" indent="-228592" algn="l" defTabSz="914368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4" indent="-228592" algn="l" defTabSz="914368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000" dirty="0">
                <a:latin typeface="+mj-lt"/>
              </a:rPr>
              <a:t>Poetry Foundation (founded in 2003)</a:t>
            </a:r>
          </a:p>
          <a:p>
            <a:r>
              <a:rPr lang="en-GB" sz="2000" dirty="0">
                <a:latin typeface="+mj-lt"/>
              </a:rPr>
              <a:t>3 309 authors</a:t>
            </a:r>
          </a:p>
          <a:p>
            <a:r>
              <a:rPr lang="en-GB" sz="2000" dirty="0">
                <a:latin typeface="+mj-lt"/>
              </a:rPr>
              <a:t>15 567 poems</a:t>
            </a:r>
          </a:p>
          <a:p>
            <a:endParaRPr lang="en-GB" sz="2000" dirty="0">
              <a:latin typeface="+mj-lt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+mj-lt"/>
              </a:rPr>
              <a:t>We decided on the 30 most prolific authors</a:t>
            </a:r>
          </a:p>
          <a:p>
            <a:r>
              <a:rPr lang="en-GB" sz="2000" dirty="0">
                <a:latin typeface="+mj-lt"/>
              </a:rPr>
              <a:t>More datapoints per class</a:t>
            </a:r>
          </a:p>
          <a:p>
            <a:r>
              <a:rPr lang="en-GB" sz="2000" dirty="0">
                <a:latin typeface="+mj-lt"/>
              </a:rPr>
              <a:t>Lower computational effort</a:t>
            </a:r>
          </a:p>
          <a:p>
            <a:r>
              <a:rPr lang="en-GB" sz="2000" dirty="0">
                <a:latin typeface="+mj-lt"/>
              </a:rPr>
              <a:t>1 569 poems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0CE7D3BA-E8F3-4253-B963-A70045E95B54}"/>
              </a:ext>
            </a:extLst>
          </p:cNvPr>
          <p:cNvSpPr txBox="1"/>
          <p:nvPr/>
        </p:nvSpPr>
        <p:spPr>
          <a:xfrm>
            <a:off x="1210235" y="5234375"/>
            <a:ext cx="4303058" cy="27571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</a:pPr>
            <a:r>
              <a:rPr lang="de-DE" sz="1600" b="1" i="1" dirty="0"/>
              <a:t>Fig 1</a:t>
            </a:r>
            <a:r>
              <a:rPr lang="de-DE" sz="1600" i="1" dirty="0"/>
              <a:t> – Poem </a:t>
            </a:r>
            <a:r>
              <a:rPr lang="de-DE" sz="1600" i="1" dirty="0" err="1"/>
              <a:t>distribution</a:t>
            </a:r>
            <a:r>
              <a:rPr lang="de-DE" sz="1600" i="1" dirty="0"/>
              <a:t> per </a:t>
            </a:r>
            <a:r>
              <a:rPr lang="de-DE" sz="1600" i="1" dirty="0" err="1"/>
              <a:t>author</a:t>
            </a:r>
            <a:endParaRPr lang="en-GB" sz="1600" i="1" dirty="0"/>
          </a:p>
        </p:txBody>
      </p:sp>
    </p:spTree>
    <p:extLst>
      <p:ext uri="{BB962C8B-B14F-4D97-AF65-F5344CB8AC3E}">
        <p14:creationId xmlns:p14="http://schemas.microsoft.com/office/powerpoint/2010/main" val="46108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6F8EE8-2A39-4CDF-A116-618781E90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Author</a:t>
            </a:r>
            <a:r>
              <a:rPr lang="de-DE" dirty="0"/>
              <a:t> </a:t>
            </a:r>
            <a:r>
              <a:rPr lang="de-DE" dirty="0" err="1"/>
              <a:t>classification</a:t>
            </a:r>
            <a:endParaRPr lang="en-GB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3B2028C-EC60-4C2B-9099-1FF7722400F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>
                <a:latin typeface="+mj-lt"/>
              </a:rPr>
              <a:t>Data</a:t>
            </a:r>
            <a:endParaRPr lang="en-GB" dirty="0">
              <a:latin typeface="+mj-lt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BC253A5-E14F-434F-9D17-EB9BCB899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18C2F-5E54-4CF8-B37A-4631A050CED9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1CB8639-06F9-4741-AE13-F2FB747C6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Team Lab NLP | Author Classification in Poetry		Katrin Schmidt – Carlotta Quensel</a:t>
            </a:r>
            <a:endParaRPr lang="de-DE" dirty="0"/>
          </a:p>
        </p:txBody>
      </p:sp>
      <p:pic>
        <p:nvPicPr>
          <p:cNvPr id="10" name="Grafik 9" descr="Ein Bild, das Text enthält.&#10;&#10;Automatisch generierte Beschreibung">
            <a:extLst>
              <a:ext uri="{FF2B5EF4-FFF2-40B4-BE49-F238E27FC236}">
                <a16:creationId xmlns:a16="http://schemas.microsoft.com/office/drawing/2014/main" id="{8DCD2960-7D43-48B6-8DC6-52AC384A1D3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666" b="24239"/>
          <a:stretch/>
        </p:blipFill>
        <p:spPr>
          <a:xfrm>
            <a:off x="622303" y="2122429"/>
            <a:ext cx="3577432" cy="337005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1" name="Ellipse 10">
            <a:extLst>
              <a:ext uri="{FF2B5EF4-FFF2-40B4-BE49-F238E27FC236}">
                <a16:creationId xmlns:a16="http://schemas.microsoft.com/office/drawing/2014/main" id="{76CA0D42-9443-41BC-86EF-4461A69B6FCC}"/>
              </a:ext>
            </a:extLst>
          </p:cNvPr>
          <p:cNvSpPr/>
          <p:nvPr/>
        </p:nvSpPr>
        <p:spPr>
          <a:xfrm>
            <a:off x="3275213" y="2122428"/>
            <a:ext cx="375227" cy="278541"/>
          </a:xfrm>
          <a:prstGeom prst="ellipse">
            <a:avLst/>
          </a:prstGeom>
          <a:solidFill>
            <a:srgbClr val="FFFF00">
              <a:alpha val="36000"/>
            </a:srgb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/>
          </a:p>
        </p:txBody>
      </p:sp>
      <p:pic>
        <p:nvPicPr>
          <p:cNvPr id="15" name="Grafik 14" descr="Ein Bild, das Text enthält.&#10;&#10;Automatisch generierte Beschreibung">
            <a:extLst>
              <a:ext uri="{FF2B5EF4-FFF2-40B4-BE49-F238E27FC236}">
                <a16:creationId xmlns:a16="http://schemas.microsoft.com/office/drawing/2014/main" id="{9FDF66E0-3A8F-43A7-91E1-9D09BEA54C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2185" y="1640106"/>
            <a:ext cx="5537511" cy="147747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6" name="Ellipse 15">
            <a:extLst>
              <a:ext uri="{FF2B5EF4-FFF2-40B4-BE49-F238E27FC236}">
                <a16:creationId xmlns:a16="http://schemas.microsoft.com/office/drawing/2014/main" id="{7AE9244B-79CB-46E7-8594-34F9E35D0670}"/>
              </a:ext>
            </a:extLst>
          </p:cNvPr>
          <p:cNvSpPr/>
          <p:nvPr/>
        </p:nvSpPr>
        <p:spPr>
          <a:xfrm>
            <a:off x="8852830" y="2914156"/>
            <a:ext cx="375227" cy="278541"/>
          </a:xfrm>
          <a:prstGeom prst="ellipse">
            <a:avLst/>
          </a:prstGeom>
          <a:solidFill>
            <a:srgbClr val="FFFF00">
              <a:alpha val="36000"/>
            </a:srgb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177272DF-0E16-4C16-B714-BD322E322C24}"/>
              </a:ext>
            </a:extLst>
          </p:cNvPr>
          <p:cNvSpPr txBox="1"/>
          <p:nvPr/>
        </p:nvSpPr>
        <p:spPr>
          <a:xfrm>
            <a:off x="6712299" y="3956039"/>
            <a:ext cx="4857397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750"/>
              </a:spcBef>
              <a:buClr>
                <a:schemeClr val="accent1"/>
              </a:buClr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GB" sz="1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'Sir  Thomas Wyatt'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: [[‘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tagus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', ',', 'farewell', '!', 'that', 'westward', ',', 'with', 'thy', 'streams', ',', ‘turns', 'up', 'the', 'grains', 'of', 'gold', 'already', 'tried', ',', ‘with', 'spur', 'and', 'sail', 'for', ‘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', 'go', 'seek', 'the', ‘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thames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', ',', ‘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gainward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', 'the', 'sun', 'that', 'show', "'", …]}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873F7464-0FE1-49F8-947C-A00953D203C8}"/>
              </a:ext>
            </a:extLst>
          </p:cNvPr>
          <p:cNvSpPr txBox="1"/>
          <p:nvPr/>
        </p:nvSpPr>
        <p:spPr>
          <a:xfrm>
            <a:off x="4543450" y="5914928"/>
            <a:ext cx="7026247" cy="2831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</a:pP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((0,0,0,1,0,0,1,1,0,0,0,1,0,0,1, …), 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'Sir Thomas Wyatt')</a:t>
            </a:r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079D4C08-B9C4-4354-81D8-33A7AFEA0E36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8800941" y="3117576"/>
            <a:ext cx="0" cy="8173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F018F2C7-E2A9-4BD2-AB9A-F61AA4897CF5}"/>
              </a:ext>
            </a:extLst>
          </p:cNvPr>
          <p:cNvCxnSpPr>
            <a:cxnSpLocks/>
          </p:cNvCxnSpPr>
          <p:nvPr/>
        </p:nvCxnSpPr>
        <p:spPr>
          <a:xfrm>
            <a:off x="8838000" y="4879369"/>
            <a:ext cx="0" cy="10355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3A251339-5ADA-47D8-B4F1-C3AF7783BDB3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4199735" y="2378841"/>
            <a:ext cx="183245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>
            <a:extLst>
              <a:ext uri="{FF2B5EF4-FFF2-40B4-BE49-F238E27FC236}">
                <a16:creationId xmlns:a16="http://schemas.microsoft.com/office/drawing/2014/main" id="{A95DC27D-2695-41D7-971E-1D22F10E702A}"/>
              </a:ext>
            </a:extLst>
          </p:cNvPr>
          <p:cNvSpPr txBox="1"/>
          <p:nvPr/>
        </p:nvSpPr>
        <p:spPr>
          <a:xfrm>
            <a:off x="4390838" y="2348753"/>
            <a:ext cx="1346587" cy="27571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</a:pPr>
            <a:r>
              <a:rPr lang="de-DE" sz="1600" dirty="0">
                <a:latin typeface="+mj-lt"/>
              </a:rPr>
              <a:t>CSV </a:t>
            </a:r>
            <a:r>
              <a:rPr lang="de-DE" sz="1600" dirty="0" err="1">
                <a:latin typeface="+mj-lt"/>
              </a:rPr>
              <a:t>from</a:t>
            </a:r>
            <a:r>
              <a:rPr lang="de-DE" sz="1600" dirty="0">
                <a:latin typeface="+mj-lt"/>
              </a:rPr>
              <a:t> </a:t>
            </a:r>
            <a:r>
              <a:rPr lang="de-DE" sz="1600" dirty="0" err="1">
                <a:latin typeface="+mj-lt"/>
              </a:rPr>
              <a:t>kaggle</a:t>
            </a:r>
            <a:endParaRPr lang="en-GB" sz="1600" dirty="0">
              <a:latin typeface="+mj-lt"/>
            </a:endParaRP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6855676A-6AD4-42E2-819A-BA31C17E3118}"/>
              </a:ext>
            </a:extLst>
          </p:cNvPr>
          <p:cNvSpPr txBox="1"/>
          <p:nvPr/>
        </p:nvSpPr>
        <p:spPr>
          <a:xfrm>
            <a:off x="8882980" y="3425351"/>
            <a:ext cx="1883464" cy="27571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</a:pPr>
            <a:r>
              <a:rPr lang="de-DE" sz="1600" dirty="0" err="1">
                <a:latin typeface="+mj-lt"/>
              </a:rPr>
              <a:t>Tokenization</a:t>
            </a:r>
            <a:r>
              <a:rPr lang="de-DE" sz="1600" dirty="0">
                <a:latin typeface="+mj-lt"/>
              </a:rPr>
              <a:t> </a:t>
            </a:r>
            <a:r>
              <a:rPr lang="de-DE" sz="1600" dirty="0" err="1">
                <a:latin typeface="+mj-lt"/>
              </a:rPr>
              <a:t>with</a:t>
            </a:r>
            <a:r>
              <a:rPr lang="de-DE" sz="1600" dirty="0">
                <a:latin typeface="+mj-lt"/>
              </a:rPr>
              <a:t> NLTK</a:t>
            </a:r>
            <a:endParaRPr lang="en-GB" sz="1600" dirty="0">
              <a:latin typeface="+mj-lt"/>
            </a:endParaRP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B9C88058-73DF-44B6-86D7-FF2D33A8C4B6}"/>
              </a:ext>
            </a:extLst>
          </p:cNvPr>
          <p:cNvSpPr txBox="1"/>
          <p:nvPr/>
        </p:nvSpPr>
        <p:spPr>
          <a:xfrm>
            <a:off x="8882980" y="5384240"/>
            <a:ext cx="1740669" cy="27571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</a:pPr>
            <a:r>
              <a:rPr lang="de-DE" sz="1600" dirty="0">
                <a:latin typeface="+mj-lt"/>
              </a:rPr>
              <a:t>Bag-</a:t>
            </a:r>
            <a:r>
              <a:rPr lang="de-DE" sz="1600" dirty="0" err="1">
                <a:latin typeface="+mj-lt"/>
              </a:rPr>
              <a:t>of</a:t>
            </a:r>
            <a:r>
              <a:rPr lang="de-DE" sz="1600" dirty="0">
                <a:latin typeface="+mj-lt"/>
              </a:rPr>
              <a:t>-</a:t>
            </a:r>
            <a:r>
              <a:rPr lang="de-DE" sz="1600" dirty="0" err="1">
                <a:latin typeface="+mj-lt"/>
              </a:rPr>
              <a:t>words</a:t>
            </a:r>
            <a:r>
              <a:rPr lang="de-DE" sz="1600" dirty="0">
                <a:latin typeface="+mj-lt"/>
              </a:rPr>
              <a:t> </a:t>
            </a:r>
            <a:r>
              <a:rPr lang="de-DE" sz="1600" dirty="0" err="1">
                <a:latin typeface="+mj-lt"/>
              </a:rPr>
              <a:t>vectors</a:t>
            </a:r>
            <a:endParaRPr lang="en-GB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68318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6" grpId="0" animBg="1"/>
      <p:bldP spid="17" grpId="0" animBg="1"/>
      <p:bldP spid="18" grpId="0" animBg="1"/>
      <p:bldP spid="29" grpId="0"/>
      <p:bldP spid="30" grpId="0"/>
      <p:bldP spid="3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Inhaltsplatzhalter 3">
                <a:extLst>
                  <a:ext uri="{FF2B5EF4-FFF2-40B4-BE49-F238E27FC236}">
                    <a16:creationId xmlns:a16="http://schemas.microsoft.com/office/drawing/2014/main" id="{C13F0CCD-E58F-4E53-A61C-D7F519E057E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>
                    <a:latin typeface="+mj-lt"/>
                  </a:rPr>
                  <a:t>Maximum Entropy Classifier</a:t>
                </a:r>
              </a:p>
              <a:p>
                <a:endParaRPr lang="en-GB" dirty="0">
                  <a:latin typeface="+mj-lt"/>
                </a:endParaRPr>
              </a:p>
              <a:p>
                <a:endParaRPr lang="en-GB" dirty="0">
                  <a:latin typeface="+mj-lt"/>
                </a:endParaRPr>
              </a:p>
              <a:p>
                <a:pPr lvl="1"/>
                <a:r>
                  <a:rPr lang="en-GB" dirty="0">
                    <a:latin typeface="+mj-lt"/>
                  </a:rPr>
                  <a:t>Feature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dirty="0">
                    <a:latin typeface="+mj-lt"/>
                  </a:rPr>
                  <a:t>: data properties paired with a label</a:t>
                </a:r>
              </a:p>
              <a:p>
                <a:pPr lvl="2"/>
                <a:r>
                  <a:rPr lang="en-GB" sz="2000" dirty="0">
                    <a:latin typeface="+mj-lt"/>
                  </a:rPr>
                  <a:t>e.g.: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GB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̅"/>
                            <m:ctrlPr>
                              <a:rPr lang="de-DE" sz="1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</m:d>
                    <m:r>
                      <a:rPr lang="en-GB" sz="180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GB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GB" sz="180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de-DE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GB" sz="180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</m:e>
                          <m:e>
                            <m:r>
                              <a:rPr lang="de-DE" sz="1800" b="0" i="1" smtClean="0">
                                <a:latin typeface="Cambria Math" panose="02040503050406030204" pitchFamily="18" charset="0"/>
                              </a:rPr>
                              <m:t>0,</m:t>
                            </m:r>
                            <m:r>
                              <a:rPr lang="en-GB" sz="180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eqArr>
                        <m:f>
                          <m:fPr>
                            <m:type m:val="noBar"/>
                            <m:ctrlPr>
                              <a:rPr lang="en-GB" sz="18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sz="180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de-DE" sz="18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de-DE" sz="180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de-DE" sz="18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de-DE" sz="1800" i="0" smtClean="0">
                                <a:latin typeface="+mj-lt"/>
                              </a:rPr>
                              <m:t>Shakespeare</m:t>
                            </m:r>
                            <m:r>
                              <a:rPr lang="de-DE" sz="18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de-DE" sz="1800" i="1" smtClean="0">
                                <a:latin typeface="Cambria Math" panose="02040503050406030204" pitchFamily="18" charset="0"/>
                              </a:rPr>
                              <m:t>∧</m:t>
                            </m:r>
                            <m:r>
                              <a:rPr lang="de-DE" sz="18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de-DE" sz="1800" i="0" smtClean="0">
                                <a:latin typeface="+mj-lt"/>
                              </a:rPr>
                              <m:t>thou</m:t>
                            </m:r>
                            <m:r>
                              <a:rPr lang="de-DE" sz="18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de-DE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de-DE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acc>
                              <m:accPr>
                                <m:chr m:val="̅"/>
                                <m:ctrlPr>
                                  <a:rPr lang="de-DE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de-DE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num>
                          <m:den>
                            <m:r>
                              <m:rPr>
                                <m:nor/>
                              </m:rPr>
                              <a:rPr lang="de-DE" sz="1800" b="0" i="0" smtClean="0">
                                <a:latin typeface="+mj-lt"/>
                              </a:rPr>
                              <m:t>otherwise</m:t>
                            </m:r>
                          </m:den>
                        </m:f>
                      </m:e>
                    </m:d>
                  </m:oMath>
                </a14:m>
                <a:endParaRPr lang="en-GB" sz="2000" dirty="0">
                  <a:latin typeface="+mj-lt"/>
                </a:endParaRPr>
              </a:p>
              <a:p>
                <a:pPr lvl="1"/>
                <a:r>
                  <a:rPr lang="en-GB" dirty="0">
                    <a:latin typeface="+mj-lt"/>
                  </a:rPr>
                  <a:t>Weight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dirty="0">
                    <a:latin typeface="+mj-lt"/>
                  </a:rPr>
                  <a:t> for each feature to represent the importance of the feature</a:t>
                </a:r>
              </a:p>
              <a:p>
                <a:pPr lvl="1"/>
                <a:endParaRPr lang="en-GB" dirty="0">
                  <a:latin typeface="+mj-lt"/>
                </a:endParaRPr>
              </a:p>
              <a:p>
                <a:pPr>
                  <a:buFont typeface="Wingdings" panose="05000000000000000000" pitchFamily="2" charset="2"/>
                  <a:buChar char=""/>
                </a:pPr>
                <a:r>
                  <a:rPr lang="en-GB" dirty="0">
                    <a:latin typeface="+mj-lt"/>
                  </a:rPr>
                  <a:t>Training by optimizing the weights</a:t>
                </a:r>
              </a:p>
            </p:txBody>
          </p:sp>
        </mc:Choice>
        <mc:Fallback>
          <p:sp>
            <p:nvSpPr>
              <p:cNvPr id="4" name="Inhaltsplatzhalter 3">
                <a:extLst>
                  <a:ext uri="{FF2B5EF4-FFF2-40B4-BE49-F238E27FC236}">
                    <a16:creationId xmlns:a16="http://schemas.microsoft.com/office/drawing/2014/main" id="{C13F0CCD-E58F-4E53-A61C-D7F519E057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86" t="-87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BCEF89A-7CA8-4797-B6AA-902EC78AE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18C2F-5E54-4CF8-B37A-4631A050CED9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8EB7B29-C378-48C3-934B-489353BDB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Team Lab NLP | Author Classification in Poetry		Katrin Schmidt – Carlotta Quensel</a:t>
            </a:r>
            <a:endParaRPr lang="de-DE" dirty="0"/>
          </a:p>
        </p:txBody>
      </p:sp>
      <p:sp>
        <p:nvSpPr>
          <p:cNvPr id="11" name="Titel 1">
            <a:extLst>
              <a:ext uri="{FF2B5EF4-FFF2-40B4-BE49-F238E27FC236}">
                <a16:creationId xmlns:a16="http://schemas.microsoft.com/office/drawing/2014/main" id="{86AA7317-9ADE-4B96-86C6-D3339D1C6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303" y="432000"/>
            <a:ext cx="10993967" cy="336000"/>
          </a:xfrm>
        </p:spPr>
        <p:txBody>
          <a:bodyPr/>
          <a:lstStyle/>
          <a:p>
            <a:r>
              <a:rPr lang="de-DE" dirty="0"/>
              <a:t>Approach</a:t>
            </a:r>
            <a:endParaRPr lang="en-GB" dirty="0"/>
          </a:p>
        </p:txBody>
      </p:sp>
      <p:sp>
        <p:nvSpPr>
          <p:cNvPr id="12" name="Textplatzhalter 2">
            <a:extLst>
              <a:ext uri="{FF2B5EF4-FFF2-40B4-BE49-F238E27FC236}">
                <a16:creationId xmlns:a16="http://schemas.microsoft.com/office/drawing/2014/main" id="{418EA6CA-4816-4626-BC40-226AA92211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4000" y="768000"/>
            <a:ext cx="10992267" cy="369600"/>
          </a:xfrm>
        </p:spPr>
        <p:txBody>
          <a:bodyPr/>
          <a:lstStyle/>
          <a:p>
            <a:r>
              <a:rPr lang="de-DE" dirty="0">
                <a:latin typeface="+mj-lt"/>
              </a:rPr>
              <a:t>Baseline </a:t>
            </a:r>
            <a:r>
              <a:rPr lang="de-DE" dirty="0" err="1">
                <a:latin typeface="+mj-lt"/>
              </a:rPr>
              <a:t>method</a:t>
            </a:r>
            <a:endParaRPr lang="en-GB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BD328409-9864-4509-A787-3DCB79C1E12C}"/>
                  </a:ext>
                </a:extLst>
              </p:cNvPr>
              <p:cNvSpPr txBox="1"/>
              <p:nvPr/>
            </p:nvSpPr>
            <p:spPr>
              <a:xfrm>
                <a:off x="4259109" y="1800576"/>
                <a:ext cx="3720353" cy="852926"/>
              </a:xfrm>
              <a:prstGeom prst="rect">
                <a:avLst/>
              </a:prstGeom>
              <a:noFill/>
              <a:ln w="12700">
                <a:solidFill>
                  <a:schemeClr val="accent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20000"/>
                  </a:lnSpc>
                  <a:spcBef>
                    <a:spcPts val="750"/>
                  </a:spcBef>
                  <a:buClr>
                    <a:schemeClr val="accent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sub>
                      </m:sSub>
                      <m:d>
                        <m:dPr>
                          <m:ctrlPr>
                            <a:rPr lang="de-DE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e>
                          <m:acc>
                            <m:accPr>
                              <m:chr m:val="̅"/>
                              <m:ctrlPr>
                                <a:rPr lang="de-DE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</m:d>
                      <m:r>
                        <a:rPr lang="de-DE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de-DE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de-DE" sz="2000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de-DE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de-DE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de-DE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2000" b="0" i="1" smtClean="0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de-DE" sz="20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de-DE" sz="2000" b="0" i="1" smtClean="0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sSub>
                                    <m:sSubPr>
                                      <m:ctrlPr>
                                        <a:rPr lang="de-DE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2000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de-DE" sz="20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de-DE" sz="20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sz="20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de-DE" sz="20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</m:e>
                              </m:nary>
                            </m:e>
                          </m:func>
                          <m:acc>
                            <m:accPr>
                              <m:chr m:val="̅"/>
                              <m:ctrlPr>
                                <a:rPr lang="de-DE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de-DE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de-DE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20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de-DE" sz="20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  <m:sup/>
                            <m:e>
                              <m:r>
                                <m:rPr>
                                  <m:sty m:val="p"/>
                                </m:rPr>
                                <a:rPr lang="de-DE" sz="2000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</a:rPr>
                                <m:t>⁡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de-DE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de-DE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de-DE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2000" b="0" i="1" smtClean="0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de-DE" sz="20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de-DE" sz="2000" b="0" i="1" smtClean="0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sSub>
                                    <m:sSubPr>
                                      <m:ctrlPr>
                                        <a:rPr lang="de-DE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2000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de-DE" sz="20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de-DE" sz="20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p>
                                    <m:sSupPr>
                                      <m:ctrlPr>
                                        <a:rPr lang="de-DE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DE" sz="20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de-DE" sz="2000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de-DE" sz="20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de-DE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de-DE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</m:nary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GB" sz="2000" dirty="0">
                  <a:latin typeface="+mj-lt"/>
                </a:endParaRPr>
              </a:p>
            </p:txBody>
          </p:sp>
        </mc:Choice>
        <mc:Fallback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BD328409-9864-4509-A787-3DCB79C1E1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9109" y="1800576"/>
                <a:ext cx="3720353" cy="85292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2052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949E24-7A9D-47B2-A263-C1CC5FE8B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Approach</a:t>
            </a:r>
            <a:endParaRPr lang="en-GB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697FC03-7E16-465A-AD46-C65DC30903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>
                <a:latin typeface="+mj-lt"/>
              </a:rPr>
              <a:t>Baseline </a:t>
            </a:r>
            <a:r>
              <a:rPr lang="de-DE" dirty="0" err="1">
                <a:latin typeface="+mj-lt"/>
              </a:rPr>
              <a:t>method</a:t>
            </a:r>
            <a:endParaRPr lang="en-GB" dirty="0">
              <a:latin typeface="+mj-lt"/>
            </a:endParaRPr>
          </a:p>
        </p:txBody>
      </p:sp>
      <p:graphicFrame>
        <p:nvGraphicFramePr>
          <p:cNvPr id="7" name="Inhaltsplatzhalter 6">
            <a:extLst>
              <a:ext uri="{FF2B5EF4-FFF2-40B4-BE49-F238E27FC236}">
                <a16:creationId xmlns:a16="http://schemas.microsoft.com/office/drawing/2014/main" id="{AFB231D7-4FCB-4303-A054-9D2FE56148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4702332"/>
              </p:ext>
            </p:extLst>
          </p:nvPr>
        </p:nvGraphicFramePr>
        <p:xfrm>
          <a:off x="624422" y="1430977"/>
          <a:ext cx="10991849" cy="34919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BCEF89A-7CA8-4797-B6AA-902EC78AE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18C2F-5E54-4CF8-B37A-4631A050CED9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8EB7B29-C378-48C3-934B-489353BDB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Team Lab NLP | Author Classification in Poetry		Katrin Schmidt – Carlotta Quensel</a:t>
            </a:r>
            <a:endParaRPr lang="de-DE" dirty="0"/>
          </a:p>
        </p:txBody>
      </p:sp>
      <p:sp>
        <p:nvSpPr>
          <p:cNvPr id="8" name="Pfeil: nach oben gekrümmt 7">
            <a:extLst>
              <a:ext uri="{FF2B5EF4-FFF2-40B4-BE49-F238E27FC236}">
                <a16:creationId xmlns:a16="http://schemas.microsoft.com/office/drawing/2014/main" id="{90D95888-F343-4779-A9D5-3C1318B8CA0B}"/>
              </a:ext>
            </a:extLst>
          </p:cNvPr>
          <p:cNvSpPr/>
          <p:nvPr/>
        </p:nvSpPr>
        <p:spPr>
          <a:xfrm rot="10800000">
            <a:off x="6248400" y="1597052"/>
            <a:ext cx="2088776" cy="630906"/>
          </a:xfrm>
          <a:prstGeom prst="curvedUp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9" name="Pfeil: nach oben gekrümmt 8">
            <a:extLst>
              <a:ext uri="{FF2B5EF4-FFF2-40B4-BE49-F238E27FC236}">
                <a16:creationId xmlns:a16="http://schemas.microsoft.com/office/drawing/2014/main" id="{70A5BEF3-300F-4781-B06E-9879C8D13BAA}"/>
              </a:ext>
            </a:extLst>
          </p:cNvPr>
          <p:cNvSpPr/>
          <p:nvPr/>
        </p:nvSpPr>
        <p:spPr>
          <a:xfrm>
            <a:off x="6243925" y="4145944"/>
            <a:ext cx="2088776" cy="630906"/>
          </a:xfrm>
          <a:prstGeom prst="curvedUp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tx1"/>
              </a:solidFill>
            </a:endParaRPr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8EF0F0B8-64AB-4A5C-BCEC-804DCE21B298}"/>
              </a:ext>
            </a:extLst>
          </p:cNvPr>
          <p:cNvGrpSpPr/>
          <p:nvPr/>
        </p:nvGrpSpPr>
        <p:grpSpPr>
          <a:xfrm>
            <a:off x="790675" y="4954644"/>
            <a:ext cx="1763824" cy="1082561"/>
            <a:chOff x="173278" y="1893163"/>
            <a:chExt cx="1763824" cy="1082561"/>
          </a:xfrm>
        </p:grpSpPr>
        <p:sp>
          <p:nvSpPr>
            <p:cNvPr id="11" name="Rechteck: abgerundete Ecken 10">
              <a:extLst>
                <a:ext uri="{FF2B5EF4-FFF2-40B4-BE49-F238E27FC236}">
                  <a16:creationId xmlns:a16="http://schemas.microsoft.com/office/drawing/2014/main" id="{3CFDCFB7-2DBA-4088-BC05-2FFDB3F976BF}"/>
                </a:ext>
              </a:extLst>
            </p:cNvPr>
            <p:cNvSpPr/>
            <p:nvPr/>
          </p:nvSpPr>
          <p:spPr>
            <a:xfrm>
              <a:off x="173278" y="1893163"/>
              <a:ext cx="1763824" cy="1082561"/>
            </a:xfrm>
            <a:prstGeom prst="roundRect">
              <a:avLst>
                <a:gd name="adj" fmla="val 10000"/>
              </a:avLst>
            </a:prstGeom>
            <a:ln>
              <a:solidFill>
                <a:schemeClr val="accent2"/>
              </a:solidFill>
            </a:ln>
          </p:spPr>
          <p:style>
            <a:lnRef idx="2">
              <a:scrgbClr r="0" g="0" b="0"/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Rechteck: abgerundete Ecken 4">
              <a:extLst>
                <a:ext uri="{FF2B5EF4-FFF2-40B4-BE49-F238E27FC236}">
                  <a16:creationId xmlns:a16="http://schemas.microsoft.com/office/drawing/2014/main" id="{601E511C-1D8E-4DB8-9CF0-56B3038E4D6E}"/>
                </a:ext>
              </a:extLst>
            </p:cNvPr>
            <p:cNvSpPr txBox="1"/>
            <p:nvPr/>
          </p:nvSpPr>
          <p:spPr>
            <a:xfrm>
              <a:off x="204985" y="1924870"/>
              <a:ext cx="1700410" cy="101914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9568" tIns="99568" rIns="99568" bIns="99568" numCol="1" spcCol="1270" anchor="t" anchorCtr="0">
              <a:noAutofit/>
            </a:bodyPr>
            <a:lstStyle/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400" kern="1200" noProof="0" dirty="0"/>
                <a:t>Pointwise mutual information</a:t>
              </a:r>
            </a:p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400" kern="1200" noProof="0" dirty="0"/>
                <a:t>30 features per author</a:t>
              </a:r>
            </a:p>
          </p:txBody>
        </p:sp>
      </p:grp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559B9075-15A4-4A3C-8C81-18A7EA3821F7}"/>
              </a:ext>
            </a:extLst>
          </p:cNvPr>
          <p:cNvGrpSpPr/>
          <p:nvPr/>
        </p:nvGrpSpPr>
        <p:grpSpPr>
          <a:xfrm>
            <a:off x="3057398" y="4954644"/>
            <a:ext cx="1581403" cy="1082561"/>
            <a:chOff x="2581114" y="1893159"/>
            <a:chExt cx="1581403" cy="1090636"/>
          </a:xfrm>
        </p:grpSpPr>
        <p:sp>
          <p:nvSpPr>
            <p:cNvPr id="14" name="Rechteck: abgerundete Ecken 13">
              <a:extLst>
                <a:ext uri="{FF2B5EF4-FFF2-40B4-BE49-F238E27FC236}">
                  <a16:creationId xmlns:a16="http://schemas.microsoft.com/office/drawing/2014/main" id="{DF9D51CA-E60E-4FF3-BA62-9BB9BAF89A0B}"/>
                </a:ext>
              </a:extLst>
            </p:cNvPr>
            <p:cNvSpPr/>
            <p:nvPr/>
          </p:nvSpPr>
          <p:spPr>
            <a:xfrm>
              <a:off x="2581114" y="1893159"/>
              <a:ext cx="1581403" cy="1090636"/>
            </a:xfrm>
            <a:prstGeom prst="roundRect">
              <a:avLst>
                <a:gd name="adj" fmla="val 10000"/>
              </a:avLst>
            </a:prstGeom>
            <a:ln>
              <a:solidFill>
                <a:srgbClr val="0070C0"/>
              </a:solidFill>
            </a:ln>
          </p:spPr>
          <p:style>
            <a:lnRef idx="2">
              <a:scrgbClr r="0" g="0" b="0"/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Rechteck: abgerundete Ecken 4">
              <a:extLst>
                <a:ext uri="{FF2B5EF4-FFF2-40B4-BE49-F238E27FC236}">
                  <a16:creationId xmlns:a16="http://schemas.microsoft.com/office/drawing/2014/main" id="{C5287219-4CA7-4AC0-9030-2CF752302A2C}"/>
                </a:ext>
              </a:extLst>
            </p:cNvPr>
            <p:cNvSpPr txBox="1"/>
            <p:nvPr/>
          </p:nvSpPr>
          <p:spPr>
            <a:xfrm>
              <a:off x="2613058" y="1925103"/>
              <a:ext cx="1517515" cy="102674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9568" tIns="99568" rIns="99568" bIns="99568" numCol="1" spcCol="1270" anchor="t" anchorCtr="0">
              <a:noAutofit/>
            </a:bodyPr>
            <a:lstStyle/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400" kern="1200" noProof="0" dirty="0"/>
                <a:t>Randomized between -10 and 10</a:t>
              </a:r>
            </a:p>
          </p:txBody>
        </p:sp>
      </p:grp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51DFF105-2380-4C8A-A445-F88AC87D30E3}"/>
              </a:ext>
            </a:extLst>
          </p:cNvPr>
          <p:cNvGrpSpPr/>
          <p:nvPr/>
        </p:nvGrpSpPr>
        <p:grpSpPr>
          <a:xfrm>
            <a:off x="5252532" y="4954644"/>
            <a:ext cx="1581403" cy="1082561"/>
            <a:chOff x="4823294" y="1893163"/>
            <a:chExt cx="1581403" cy="1181282"/>
          </a:xfrm>
        </p:grpSpPr>
        <p:sp>
          <p:nvSpPr>
            <p:cNvPr id="17" name="Rechteck: abgerundete Ecken 16">
              <a:extLst>
                <a:ext uri="{FF2B5EF4-FFF2-40B4-BE49-F238E27FC236}">
                  <a16:creationId xmlns:a16="http://schemas.microsoft.com/office/drawing/2014/main" id="{EE1B2C3D-677C-4F25-BF0F-130C27B77859}"/>
                </a:ext>
              </a:extLst>
            </p:cNvPr>
            <p:cNvSpPr/>
            <p:nvPr/>
          </p:nvSpPr>
          <p:spPr>
            <a:xfrm>
              <a:off x="4823294" y="1893163"/>
              <a:ext cx="1581403" cy="118128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shade val="80000"/>
                <a:hueOff val="263049"/>
                <a:satOff val="0"/>
                <a:lumOff val="16938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8" name="Rechteck: abgerundete Ecken 4">
              <a:extLst>
                <a:ext uri="{FF2B5EF4-FFF2-40B4-BE49-F238E27FC236}">
                  <a16:creationId xmlns:a16="http://schemas.microsoft.com/office/drawing/2014/main" id="{B4E19BC5-2311-4C6A-8B58-A96C5531AAB2}"/>
                </a:ext>
              </a:extLst>
            </p:cNvPr>
            <p:cNvSpPr txBox="1"/>
            <p:nvPr/>
          </p:nvSpPr>
          <p:spPr>
            <a:xfrm>
              <a:off x="4857893" y="1927762"/>
              <a:ext cx="1512205" cy="111208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9568" tIns="99568" rIns="99568" bIns="99568" numCol="1" spcCol="1270" anchor="t" anchorCtr="0">
              <a:noAutofit/>
            </a:bodyPr>
            <a:lstStyle/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400" kern="1200" noProof="0" dirty="0"/>
                <a:t>Count correct classifications with current weights</a:t>
              </a:r>
            </a:p>
          </p:txBody>
        </p:sp>
      </p:grp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11F3A751-AADE-4090-A4F2-A912F0B88D84}"/>
              </a:ext>
            </a:extLst>
          </p:cNvPr>
          <p:cNvGrpSpPr/>
          <p:nvPr/>
        </p:nvGrpSpPr>
        <p:grpSpPr>
          <a:xfrm>
            <a:off x="7542000" y="4954613"/>
            <a:ext cx="1581403" cy="1082561"/>
            <a:chOff x="7098239" y="1893163"/>
            <a:chExt cx="1581403" cy="1345008"/>
          </a:xfrm>
        </p:grpSpPr>
        <p:sp>
          <p:nvSpPr>
            <p:cNvPr id="20" name="Rechteck: abgerundete Ecken 19">
              <a:extLst>
                <a:ext uri="{FF2B5EF4-FFF2-40B4-BE49-F238E27FC236}">
                  <a16:creationId xmlns:a16="http://schemas.microsoft.com/office/drawing/2014/main" id="{F7F55E4E-F4F8-47C3-A94D-6CC0A5231EE6}"/>
                </a:ext>
              </a:extLst>
            </p:cNvPr>
            <p:cNvSpPr/>
            <p:nvPr/>
          </p:nvSpPr>
          <p:spPr>
            <a:xfrm>
              <a:off x="7098239" y="1893163"/>
              <a:ext cx="1581403" cy="1345008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shade val="80000"/>
                <a:hueOff val="394574"/>
                <a:satOff val="0"/>
                <a:lumOff val="25406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Rechteck: abgerundete Ecken 4">
              <a:extLst>
                <a:ext uri="{FF2B5EF4-FFF2-40B4-BE49-F238E27FC236}">
                  <a16:creationId xmlns:a16="http://schemas.microsoft.com/office/drawing/2014/main" id="{22E187E0-5E1C-4B75-B246-056FFFB8B71F}"/>
                </a:ext>
              </a:extLst>
            </p:cNvPr>
            <p:cNvSpPr txBox="1"/>
            <p:nvPr/>
          </p:nvSpPr>
          <p:spPr>
            <a:xfrm>
              <a:off x="7137633" y="1932557"/>
              <a:ext cx="1502615" cy="126622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9568" tIns="99568" rIns="99568" bIns="99568" numCol="1" spcCol="1270" anchor="t" anchorCtr="0">
              <a:noAutofit/>
            </a:bodyPr>
            <a:lstStyle/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400" kern="1200" noProof="0" dirty="0"/>
                <a:t>Update weights by adding the gradient</a:t>
              </a:r>
            </a:p>
          </p:txBody>
        </p:sp>
      </p:grp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91795A9D-DC4B-4EEE-9413-D88A5FFD7347}"/>
              </a:ext>
            </a:extLst>
          </p:cNvPr>
          <p:cNvGrpSpPr/>
          <p:nvPr/>
        </p:nvGrpSpPr>
        <p:grpSpPr>
          <a:xfrm>
            <a:off x="9788215" y="4954613"/>
            <a:ext cx="1581403" cy="1082561"/>
            <a:chOff x="9410445" y="1909937"/>
            <a:chExt cx="1581403" cy="1685812"/>
          </a:xfrm>
        </p:grpSpPr>
        <p:sp>
          <p:nvSpPr>
            <p:cNvPr id="23" name="Rechteck: abgerundete Ecken 22">
              <a:extLst>
                <a:ext uri="{FF2B5EF4-FFF2-40B4-BE49-F238E27FC236}">
                  <a16:creationId xmlns:a16="http://schemas.microsoft.com/office/drawing/2014/main" id="{772F7902-527F-427C-B0A1-D44B2B50C5B6}"/>
                </a:ext>
              </a:extLst>
            </p:cNvPr>
            <p:cNvSpPr/>
            <p:nvPr/>
          </p:nvSpPr>
          <p:spPr>
            <a:xfrm>
              <a:off x="9410445" y="1909937"/>
              <a:ext cx="1581403" cy="1685812"/>
            </a:xfrm>
            <a:prstGeom prst="roundRect">
              <a:avLst>
                <a:gd name="adj" fmla="val 10000"/>
              </a:avLst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rgbClr r="0" g="0" b="0"/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Rechteck: abgerundete Ecken 4">
                  <a:extLst>
                    <a:ext uri="{FF2B5EF4-FFF2-40B4-BE49-F238E27FC236}">
                      <a16:creationId xmlns:a16="http://schemas.microsoft.com/office/drawing/2014/main" id="{E5C0649D-2E2B-416D-9119-FE7C4F6D0455}"/>
                    </a:ext>
                  </a:extLst>
                </p:cNvPr>
                <p:cNvSpPr txBox="1"/>
                <p:nvPr/>
              </p:nvSpPr>
              <p:spPr>
                <a:xfrm>
                  <a:off x="9456763" y="1956255"/>
                  <a:ext cx="1488767" cy="1593176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99568" tIns="99568" rIns="99568" bIns="99568" numCol="1" spcCol="1270" anchor="t" anchorCtr="0">
                  <a:noAutofit/>
                </a:bodyPr>
                <a:lstStyle/>
                <a:p>
                  <a:pPr marL="114300" lvl="1" indent="-114300" algn="l" defTabSz="6223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15000"/>
                    </a:spcAft>
                    <a:buChar char="•"/>
                  </a:pPr>
                  <a:r>
                    <a:rPr lang="en-US" sz="1400" kern="1200" noProof="0" dirty="0"/>
                    <a:t>Choose </a:t>
                  </a:r>
                  <a:r>
                    <a:rPr lang="en-US" sz="1400" kern="1200" noProof="0" dirty="0" err="1"/>
                    <a:t>labe</a:t>
                  </a:r>
                  <a:r>
                    <a:rPr lang="en-US" sz="1400" dirty="0"/>
                    <a:t>l with highest</a:t>
                  </a:r>
                  <a:r>
                    <a:rPr lang="en-US" sz="1400" kern="1200" noProof="0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b="0" i="1" kern="1200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kern="1200" noProof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400" b="0" i="1" kern="1200" noProof="0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sub>
                      </m:sSub>
                      <m:r>
                        <a:rPr lang="en-US" sz="1400" b="0" i="1" kern="1200" noProof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400" b="0" i="1" kern="1200" noProof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400" b="0" i="1" kern="1200" noProof="0" smtClean="0">
                          <a:latin typeface="Cambria Math" panose="02040503050406030204" pitchFamily="18" charset="0"/>
                        </a:rPr>
                        <m:t>|</m:t>
                      </m:r>
                      <m:acc>
                        <m:accPr>
                          <m:chr m:val="̅"/>
                          <m:ctrlPr>
                            <a:rPr lang="en-US" sz="1400" b="0" i="1" kern="1200" noProof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b="0" i="1" kern="1200" noProof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sz="1400" b="0" i="1" kern="1200" noProof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sz="1400" kern="1200" noProof="0" dirty="0"/>
                    <a:t> for each label</a:t>
                  </a:r>
                </a:p>
              </p:txBody>
            </p:sp>
          </mc:Choice>
          <mc:Fallback>
            <p:sp>
              <p:nvSpPr>
                <p:cNvPr id="24" name="Rechteck: abgerundete Ecken 4">
                  <a:extLst>
                    <a:ext uri="{FF2B5EF4-FFF2-40B4-BE49-F238E27FC236}">
                      <a16:creationId xmlns:a16="http://schemas.microsoft.com/office/drawing/2014/main" id="{E5C0649D-2E2B-416D-9119-FE7C4F6D04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56763" y="1956255"/>
                  <a:ext cx="1488767" cy="1593176"/>
                </a:xfrm>
                <a:prstGeom prst="rect">
                  <a:avLst/>
                </a:prstGeom>
                <a:blipFill>
                  <a:blip r:embed="rId7"/>
                  <a:stretch>
                    <a:fillRect l="-82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417434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CEE31A-91AB-49FD-AC6A-B96124427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Evaluation</a:t>
            </a:r>
            <a:endParaRPr lang="en-GB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A0AB0FC-9646-4FE5-AF7D-9A1EB4DBDDD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>
                <a:latin typeface="+mj-lt"/>
              </a:rPr>
              <a:t>Quantitative</a:t>
            </a:r>
            <a:endParaRPr lang="en-GB" dirty="0">
              <a:latin typeface="+mj-lt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A95AC79-56F5-42C6-B760-FAEFB0281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18C2F-5E54-4CF8-B37A-4631A050CED9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48912F1-D610-4729-AEEE-9675D89A0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Team Lab NLP | Author Classification in Poetry		Katrin Schmidt – Carlotta Quensel</a:t>
            </a:r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721E3FA9-98E1-49F0-A2E3-D0E604DFB0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03" y="1738223"/>
            <a:ext cx="7902709" cy="3607759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30E0B655-6DF1-4262-9A52-66BDE890DBA3}"/>
              </a:ext>
            </a:extLst>
          </p:cNvPr>
          <p:cNvSpPr txBox="1"/>
          <p:nvPr/>
        </p:nvSpPr>
        <p:spPr>
          <a:xfrm>
            <a:off x="622303" y="5345982"/>
            <a:ext cx="6887633" cy="27571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</a:pPr>
            <a:r>
              <a:rPr lang="de-DE" sz="1600" b="1" i="1" dirty="0"/>
              <a:t>Fig 2</a:t>
            </a:r>
            <a:r>
              <a:rPr lang="de-DE" sz="1600" i="1" dirty="0"/>
              <a:t> – Evaluation on </a:t>
            </a:r>
            <a:r>
              <a:rPr lang="de-DE" sz="1600" i="1" dirty="0" err="1"/>
              <a:t>test</a:t>
            </a:r>
            <a:r>
              <a:rPr lang="de-DE" sz="1600" i="1" dirty="0"/>
              <a:t> </a:t>
            </a:r>
            <a:r>
              <a:rPr lang="de-DE" sz="1600" i="1" dirty="0" err="1"/>
              <a:t>data</a:t>
            </a:r>
            <a:r>
              <a:rPr lang="de-DE" sz="1600" i="1" dirty="0"/>
              <a:t> (338 </a:t>
            </a:r>
            <a:r>
              <a:rPr lang="de-DE" sz="1600" i="1" dirty="0" err="1"/>
              <a:t>poems</a:t>
            </a:r>
            <a:r>
              <a:rPr lang="de-DE" sz="1600" i="1" dirty="0"/>
              <a:t>) </a:t>
            </a:r>
            <a:r>
              <a:rPr lang="de-DE" sz="1600" i="1" dirty="0" err="1"/>
              <a:t>for</a:t>
            </a:r>
            <a:r>
              <a:rPr lang="de-DE" sz="1600" i="1" dirty="0"/>
              <a:t> 30 </a:t>
            </a:r>
            <a:r>
              <a:rPr lang="de-DE" sz="1600" i="1" dirty="0" err="1"/>
              <a:t>authors</a:t>
            </a:r>
            <a:r>
              <a:rPr lang="de-DE" sz="1600" i="1" dirty="0"/>
              <a:t>, </a:t>
            </a:r>
            <a:r>
              <a:rPr lang="de-DE" sz="1600" i="1" dirty="0" err="1"/>
              <a:t>trained</a:t>
            </a:r>
            <a:r>
              <a:rPr lang="de-DE" sz="1600" i="1" dirty="0"/>
              <a:t> on 959 </a:t>
            </a:r>
            <a:r>
              <a:rPr lang="de-DE" sz="1600" i="1" dirty="0" err="1"/>
              <a:t>poems</a:t>
            </a:r>
            <a:endParaRPr lang="en-GB" sz="1600" i="1" dirty="0"/>
          </a:p>
        </p:txBody>
      </p:sp>
      <p:sp>
        <p:nvSpPr>
          <p:cNvPr id="10" name="Inhaltsplatzhalter 3">
            <a:extLst>
              <a:ext uri="{FF2B5EF4-FFF2-40B4-BE49-F238E27FC236}">
                <a16:creationId xmlns:a16="http://schemas.microsoft.com/office/drawing/2014/main" id="{1B3DA8F1-918E-4C39-9B86-81DB2B40D1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20244" y="1736042"/>
            <a:ext cx="2896023" cy="4854869"/>
          </a:xfrm>
        </p:spPr>
        <p:txBody>
          <a:bodyPr/>
          <a:lstStyle/>
          <a:p>
            <a:r>
              <a:rPr lang="en-US" sz="2000" dirty="0">
                <a:latin typeface="+mj-lt"/>
              </a:rPr>
              <a:t>Accuracy much worse on the test data </a:t>
            </a:r>
          </a:p>
          <a:p>
            <a:pPr lvl="1"/>
            <a:r>
              <a:rPr lang="en-US" sz="2000" dirty="0">
                <a:latin typeface="+mj-lt"/>
              </a:rPr>
              <a:t>test: 0.11 </a:t>
            </a:r>
          </a:p>
          <a:p>
            <a:pPr lvl="1"/>
            <a:r>
              <a:rPr lang="en-US" sz="2000" dirty="0">
                <a:latin typeface="+mj-lt"/>
              </a:rPr>
              <a:t>training: 0.49</a:t>
            </a:r>
          </a:p>
          <a:p>
            <a:pPr lvl="1"/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Many authors never predicted</a:t>
            </a:r>
          </a:p>
        </p:txBody>
      </p:sp>
    </p:spTree>
    <p:extLst>
      <p:ext uri="{BB962C8B-B14F-4D97-AF65-F5344CB8AC3E}">
        <p14:creationId xmlns:p14="http://schemas.microsoft.com/office/powerpoint/2010/main" val="2266496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CEE31A-91AB-49FD-AC6A-B96124427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Evaluation</a:t>
            </a:r>
            <a:endParaRPr lang="en-GB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A0AB0FC-9646-4FE5-AF7D-9A1EB4DBDDD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>
                <a:latin typeface="+mj-lt"/>
              </a:rPr>
              <a:t>Qualitative</a:t>
            </a:r>
            <a:endParaRPr lang="en-GB" dirty="0">
              <a:latin typeface="+mj-lt"/>
            </a:endParaRP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8487C19-84C0-4653-BDF8-C7E6064750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latin typeface="+mj-lt"/>
              </a:rPr>
              <a:t>Many authors never predicted</a:t>
            </a:r>
          </a:p>
          <a:p>
            <a:pPr lvl="1">
              <a:buFont typeface="Webdings" panose="05030102010509060703" pitchFamily="18" charset="2"/>
              <a:buChar char=""/>
            </a:pPr>
            <a:r>
              <a:rPr lang="en-US" sz="2000" dirty="0">
                <a:latin typeface="+mj-lt"/>
              </a:rPr>
              <a:t>Bad features for this author</a:t>
            </a:r>
          </a:p>
          <a:p>
            <a:pPr lvl="1">
              <a:buFont typeface="Webdings" panose="05030102010509060703" pitchFamily="18" charset="2"/>
              <a:buChar char=""/>
            </a:pPr>
            <a:r>
              <a:rPr lang="en-US" sz="2000" dirty="0">
                <a:latin typeface="+mj-lt"/>
              </a:rPr>
              <a:t>Data not evenly distributed</a:t>
            </a:r>
          </a:p>
          <a:p>
            <a:pPr lvl="1">
              <a:buFont typeface="Webdings" panose="05030102010509060703" pitchFamily="18" charset="2"/>
              <a:buChar char=""/>
            </a:pPr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Features are equally important (random weights approximate each other)</a:t>
            </a:r>
          </a:p>
          <a:p>
            <a:pPr lvl="1">
              <a:buFont typeface="Webdings" panose="05030102010509060703" pitchFamily="18" charset="2"/>
              <a:buChar char=""/>
            </a:pPr>
            <a:r>
              <a:rPr lang="en-US" sz="2000" dirty="0">
                <a:latin typeface="+mj-lt"/>
              </a:rPr>
              <a:t>Different model or feature selection</a:t>
            </a:r>
          </a:p>
          <a:p>
            <a:pPr lvl="1">
              <a:buFont typeface="Webdings" panose="05030102010509060703" pitchFamily="18" charset="2"/>
              <a:buChar char=""/>
            </a:pPr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The alphabetically first author is chosen too often</a:t>
            </a:r>
          </a:p>
          <a:p>
            <a:pPr lvl="1"/>
            <a:r>
              <a:rPr lang="en-US" sz="2000" dirty="0">
                <a:latin typeface="+mj-lt"/>
              </a:rPr>
              <a:t>Every author has the same probability</a:t>
            </a:r>
          </a:p>
          <a:p>
            <a:pPr lvl="1">
              <a:buFont typeface="Webdings" panose="05030102010509060703" pitchFamily="18" charset="2"/>
              <a:buChar char="s"/>
            </a:pPr>
            <a:r>
              <a:rPr lang="en-US" sz="2000" dirty="0">
                <a:latin typeface="+mj-lt"/>
              </a:rPr>
              <a:t>Choose most prolific author instead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A95AC79-56F5-42C6-B760-FAEFB0281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18C2F-5E54-4CF8-B37A-4631A050CED9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48912F1-D610-4729-AEEE-9675D89A0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Team Lab NLP | Author Classification in Poetry		Katrin Schmidt – Carlotta Quensel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99207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CEE31A-91AB-49FD-AC6A-B96124427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Next </a:t>
            </a:r>
            <a:r>
              <a:rPr lang="de-DE" dirty="0" err="1"/>
              <a:t>steps</a:t>
            </a:r>
            <a:endParaRPr lang="en-GB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A0AB0FC-9646-4FE5-AF7D-9A1EB4DBDDD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8487C19-84C0-4653-BDF8-C7E6064750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latin typeface="+mj-lt"/>
              </a:rPr>
              <a:t>Goal</a:t>
            </a:r>
            <a:endParaRPr lang="en-GB" dirty="0">
              <a:latin typeface="+mj-lt"/>
            </a:endParaRPr>
          </a:p>
          <a:p>
            <a:pPr lvl="1"/>
            <a:r>
              <a:rPr lang="en-GB" dirty="0">
                <a:latin typeface="+mj-lt"/>
              </a:rPr>
              <a:t>Classifier that is especially good for poems</a:t>
            </a:r>
          </a:p>
          <a:p>
            <a:pPr marL="234943" lvl="1" indent="0">
              <a:buNone/>
            </a:pPr>
            <a:endParaRPr lang="en-GB" dirty="0">
              <a:latin typeface="+mj-lt"/>
            </a:endParaRPr>
          </a:p>
          <a:p>
            <a:r>
              <a:rPr lang="en-GB" dirty="0">
                <a:latin typeface="+mj-lt"/>
              </a:rPr>
              <a:t>Approaches</a:t>
            </a:r>
          </a:p>
          <a:p>
            <a:pPr lvl="1"/>
            <a:r>
              <a:rPr lang="en-GB" dirty="0">
                <a:latin typeface="+mj-lt"/>
              </a:rPr>
              <a:t>Architecture (</a:t>
            </a:r>
            <a:r>
              <a:rPr lang="en-GB" dirty="0" err="1">
                <a:latin typeface="+mj-lt"/>
              </a:rPr>
              <a:t>MaxEnt</a:t>
            </a:r>
            <a:r>
              <a:rPr lang="en-GB" dirty="0">
                <a:latin typeface="+mj-lt"/>
              </a:rPr>
              <a:t> vs. NN vs. ...) </a:t>
            </a:r>
          </a:p>
          <a:p>
            <a:pPr lvl="1"/>
            <a:r>
              <a:rPr lang="en-GB" dirty="0">
                <a:latin typeface="+mj-lt"/>
              </a:rPr>
              <a:t>Features (stanzas/verses/rhymes/...)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A95AC79-56F5-42C6-B760-FAEFB0281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18C2F-5E54-4CF8-B37A-4631A050CED9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48912F1-D610-4729-AEEE-9675D89A0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Team Lab NLP | Author Classification in Poetry		Katrin Schmidt – Carlotta Quensel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16307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Uni_Stuttgart">
  <a:themeElements>
    <a:clrScheme name="UNI COLOUR">
      <a:dk1>
        <a:srgbClr val="3E444C"/>
      </a:dk1>
      <a:lt1>
        <a:sysClr val="window" lastClr="FFFFFF"/>
      </a:lt1>
      <a:dk2>
        <a:srgbClr val="000000"/>
      </a:dk2>
      <a:lt2>
        <a:srgbClr val="9F9998"/>
      </a:lt2>
      <a:accent1>
        <a:srgbClr val="00BEFF"/>
      </a:accent1>
      <a:accent2>
        <a:srgbClr val="00519E"/>
      </a:accent2>
      <a:accent3>
        <a:srgbClr val="3E444C"/>
      </a:accent3>
      <a:accent4>
        <a:srgbClr val="7DC6EA"/>
      </a:accent4>
      <a:accent5>
        <a:srgbClr val="9F9998"/>
      </a:accent5>
      <a:accent6>
        <a:srgbClr val="FFD500"/>
      </a:accent6>
      <a:hlink>
        <a:srgbClr val="00BEFF"/>
      </a:hlink>
      <a:folHlink>
        <a:srgbClr val="3E444C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6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179388" indent="-179388">
          <a:lnSpc>
            <a:spcPct val="120000"/>
          </a:lnSpc>
          <a:spcBef>
            <a:spcPts val="750"/>
          </a:spcBef>
          <a:buClr>
            <a:schemeClr val="accent1"/>
          </a:buClr>
          <a:buFont typeface="Arial" panose="020B0604020202020204" pitchFamily="34" charset="0"/>
          <a:buChar char="•"/>
          <a:defRPr sz="16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Uni Master D_16zu10 Institute.potx" id="{C3B3A38B-0338-49FB-B231-116B7D339AEF}" vid="{AA825256-4409-4510-8B2A-E00170960EB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wegge_3531576_assignment1</Template>
  <TotalTime>0</TotalTime>
  <Words>727</Words>
  <Application>Microsoft Office PowerPoint</Application>
  <PresentationFormat>Breitbild</PresentationFormat>
  <Paragraphs>123</Paragraphs>
  <Slides>10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Courier New</vt:lpstr>
      <vt:lpstr>Webdings</vt:lpstr>
      <vt:lpstr>Wingdings</vt:lpstr>
      <vt:lpstr>Uni_Stuttgart</vt:lpstr>
      <vt:lpstr>Author Classification in Poetry</vt:lpstr>
      <vt:lpstr>Author classification</vt:lpstr>
      <vt:lpstr>Author classification</vt:lpstr>
      <vt:lpstr>Author classification</vt:lpstr>
      <vt:lpstr>Approach</vt:lpstr>
      <vt:lpstr>Approach</vt:lpstr>
      <vt:lpstr>Evaluation</vt:lpstr>
      <vt:lpstr>Evaluation</vt:lpstr>
      <vt:lpstr>Next steps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Maximilian Wegge</dc:creator>
  <cp:lastModifiedBy>Carlotta Quensel</cp:lastModifiedBy>
  <cp:revision>268</cp:revision>
  <dcterms:created xsi:type="dcterms:W3CDTF">2020-11-27T16:00:59Z</dcterms:created>
  <dcterms:modified xsi:type="dcterms:W3CDTF">2021-06-06T17:40:06Z</dcterms:modified>
</cp:coreProperties>
</file>