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37" r:id="rId2"/>
    <p:sldId id="350" r:id="rId3"/>
    <p:sldId id="351" r:id="rId4"/>
    <p:sldId id="353" r:id="rId5"/>
    <p:sldId id="346" r:id="rId6"/>
    <p:sldId id="356" r:id="rId7"/>
    <p:sldId id="358" r:id="rId8"/>
    <p:sldId id="359" r:id="rId9"/>
    <p:sldId id="349" r:id="rId10"/>
    <p:sldId id="341" r:id="rId11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56"/>
            <p14:sldId id="358"/>
            <p14:sldId id="359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Features (PMI)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 custLinFactNeighborX="-2191" custLinFactNeighborY="-677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 custLinFactNeighborX="-2191" custLinFactNeighborY="-677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349196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0" y="1038131"/>
          <a:ext cx="2068242" cy="1396784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Features (PMI)</a:t>
          </a:r>
        </a:p>
      </dsp:txBody>
      <dsp:txXfrm>
        <a:off x="68185" y="1106316"/>
        <a:ext cx="1931872" cy="1260414"/>
      </dsp:txXfrm>
    </dsp:sp>
    <dsp:sp modelId="{D32E0720-53AB-4145-A51D-41E01835EA93}">
      <dsp:nvSpPr>
        <dsp:cNvPr id="0" name=""/>
        <dsp:cNvSpPr/>
      </dsp:nvSpPr>
      <dsp:spPr>
        <a:xfrm>
          <a:off x="2228196" y="1038131"/>
          <a:ext cx="2068242" cy="139678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Initial weights</a:t>
          </a:r>
        </a:p>
      </dsp:txBody>
      <dsp:txXfrm>
        <a:off x="2296381" y="1106316"/>
        <a:ext cx="1931872" cy="1260414"/>
      </dsp:txXfrm>
    </dsp:sp>
    <dsp:sp modelId="{67BD481C-8763-4E32-B86B-901FBCEA1853}">
      <dsp:nvSpPr>
        <dsp:cNvPr id="0" name=""/>
        <dsp:cNvSpPr/>
      </dsp:nvSpPr>
      <dsp:spPr>
        <a:xfrm>
          <a:off x="4461803" y="1047588"/>
          <a:ext cx="2068242" cy="139678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Accuracy</a:t>
          </a:r>
        </a:p>
      </dsp:txBody>
      <dsp:txXfrm>
        <a:off x="4529988" y="1115773"/>
        <a:ext cx="1931872" cy="1260414"/>
      </dsp:txXfrm>
    </dsp:sp>
    <dsp:sp modelId="{568963F3-D3F9-4067-8746-431C461C493B}">
      <dsp:nvSpPr>
        <dsp:cNvPr id="0" name=""/>
        <dsp:cNvSpPr/>
      </dsp:nvSpPr>
      <dsp:spPr>
        <a:xfrm>
          <a:off x="6691864" y="1047588"/>
          <a:ext cx="2068242" cy="13967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Iterative optimization</a:t>
          </a:r>
        </a:p>
      </dsp:txBody>
      <dsp:txXfrm>
        <a:off x="6760049" y="1115773"/>
        <a:ext cx="1931872" cy="1260414"/>
      </dsp:txXfrm>
    </dsp:sp>
    <dsp:sp modelId="{8314F0BD-9D87-4D81-AFB1-F63440BD8FF1}">
      <dsp:nvSpPr>
        <dsp:cNvPr id="0" name=""/>
        <dsp:cNvSpPr/>
      </dsp:nvSpPr>
      <dsp:spPr>
        <a:xfrm>
          <a:off x="8921925" y="1047588"/>
          <a:ext cx="2068242" cy="139678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</a:t>
          </a:r>
        </a:p>
      </dsp:txBody>
      <dsp:txXfrm>
        <a:off x="8990110" y="1115773"/>
        <a:ext cx="1931872" cy="126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-&gt;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stats</a:t>
            </a:r>
            <a:r>
              <a:rPr lang="de-DE" dirty="0"/>
              <a:t>: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prolific</a:t>
            </a:r>
            <a:r>
              <a:rPr lang="de-DE" dirty="0"/>
              <a:t> </a:t>
            </a:r>
            <a:r>
              <a:rPr lang="de-DE" dirty="0" err="1"/>
              <a:t>authors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datapoint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a </a:t>
            </a:r>
            <a:r>
              <a:rPr lang="de-DE" dirty="0" err="1"/>
              <a:t>premade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kaggle.com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title and </a:t>
            </a:r>
            <a:r>
              <a:rPr lang="de-DE" dirty="0" err="1"/>
              <a:t>its</a:t>
            </a:r>
            <a:r>
              <a:rPr lang="de-DE" dirty="0"/>
              <a:t> Poetry-</a:t>
            </a:r>
            <a:r>
              <a:rPr lang="de-DE" dirty="0" err="1"/>
              <a:t>Foundation</a:t>
            </a:r>
            <a:r>
              <a:rPr lang="de-DE" dirty="0"/>
              <a:t>-ID (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author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Final </a:t>
            </a: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and a </a:t>
            </a:r>
            <a:r>
              <a:rPr lang="de-DE" dirty="0" err="1"/>
              <a:t>label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maximum </a:t>
            </a:r>
            <a:r>
              <a:rPr lang="de-DE" dirty="0" err="1"/>
              <a:t>entropy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partial derivative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iteratively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9198" y="3771204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99197" y="4030404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5 known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03" y="1848819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2687920" y="1956395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6095999" y="1428746"/>
            <a:ext cx="5303119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+mj-lt"/>
              </a:rPr>
              <a:t>Poetry Foundation (founded in 2003)</a:t>
            </a:r>
          </a:p>
          <a:p>
            <a:r>
              <a:rPr lang="en-GB" sz="2000" dirty="0">
                <a:latin typeface="+mj-lt"/>
              </a:rPr>
              <a:t>3 309 authors</a:t>
            </a:r>
          </a:p>
          <a:p>
            <a:r>
              <a:rPr lang="en-GB" sz="2000" dirty="0">
                <a:latin typeface="+mj-lt"/>
              </a:rPr>
              <a:t>15 567 poems</a:t>
            </a:r>
          </a:p>
          <a:p>
            <a:endParaRPr lang="en-GB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1 569 poems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E7D3BA-E8F3-4253-B963-A70045E95B54}"/>
              </a:ext>
            </a:extLst>
          </p:cNvPr>
          <p:cNvSpPr txBox="1"/>
          <p:nvPr/>
        </p:nvSpPr>
        <p:spPr>
          <a:xfrm>
            <a:off x="1210235" y="5234375"/>
            <a:ext cx="4303058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1</a:t>
            </a:r>
            <a:r>
              <a:rPr lang="de-DE" sz="1600" i="1" dirty="0"/>
              <a:t> – Poem </a:t>
            </a:r>
            <a:r>
              <a:rPr lang="de-DE" sz="1600" i="1" dirty="0" err="1"/>
              <a:t>distribution</a:t>
            </a:r>
            <a:r>
              <a:rPr lang="de-DE" sz="1600" i="1" dirty="0"/>
              <a:t> per </a:t>
            </a:r>
            <a:r>
              <a:rPr lang="de-DE" sz="1600" i="1" dirty="0" err="1"/>
              <a:t>author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tagus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'farewell', '!', 'that', 'westward', ',', 'with', 'thy', 'streams', ',', ‘turns', 'up', 'the', 'grains', 'of', 'gold', 'already', 'tried', ',', ‘with', 'spur', 'and', 'sail', 'for',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'go', 'seek', 'the',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838000" y="4879369"/>
            <a:ext cx="0" cy="1035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99735" y="2378841"/>
            <a:ext cx="18324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390838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882980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"/>
                </a:pPr>
                <a:r>
                  <a:rPr lang="en-GB" dirty="0">
                    <a:latin typeface="+mj-lt"/>
                  </a:rPr>
                  <a:t>Training by optimizing the weights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/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func>
                          <m:acc>
                            <m:accPr>
                              <m:chr m:val="̅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2332"/>
              </p:ext>
            </p:extLst>
          </p:nvPr>
        </p:nvGraphicFramePr>
        <p:xfrm>
          <a:off x="624422" y="1430977"/>
          <a:ext cx="10991849" cy="349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1597052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3925" y="4145944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F0F0B8-64AB-4A5C-BCEC-804DCE21B298}"/>
              </a:ext>
            </a:extLst>
          </p:cNvPr>
          <p:cNvGrpSpPr/>
          <p:nvPr/>
        </p:nvGrpSpPr>
        <p:grpSpPr>
          <a:xfrm>
            <a:off x="790675" y="4954644"/>
            <a:ext cx="1763824" cy="1082561"/>
            <a:chOff x="173278" y="1893163"/>
            <a:chExt cx="1763824" cy="108256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CFDCFB7-2DBA-4088-BC05-2FFDB3F976BF}"/>
                </a:ext>
              </a:extLst>
            </p:cNvPr>
            <p:cNvSpPr/>
            <p:nvPr/>
          </p:nvSpPr>
          <p:spPr>
            <a:xfrm>
              <a:off x="173278" y="1893163"/>
              <a:ext cx="1763824" cy="108256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601E511C-1D8E-4DB8-9CF0-56B3038E4D6E}"/>
                </a:ext>
              </a:extLst>
            </p:cNvPr>
            <p:cNvSpPr txBox="1"/>
            <p:nvPr/>
          </p:nvSpPr>
          <p:spPr>
            <a:xfrm>
              <a:off x="204985" y="1924870"/>
              <a:ext cx="1700410" cy="1019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Pointwise mutual information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30 features per author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59B9075-15A4-4A3C-8C81-18A7EA3821F7}"/>
              </a:ext>
            </a:extLst>
          </p:cNvPr>
          <p:cNvGrpSpPr/>
          <p:nvPr/>
        </p:nvGrpSpPr>
        <p:grpSpPr>
          <a:xfrm>
            <a:off x="3057398" y="4954644"/>
            <a:ext cx="1581403" cy="1082561"/>
            <a:chOff x="2581114" y="1893159"/>
            <a:chExt cx="1581403" cy="1090636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F9D51CA-E60E-4FF3-BA62-9BB9BAF89A0B}"/>
                </a:ext>
              </a:extLst>
            </p:cNvPr>
            <p:cNvSpPr/>
            <p:nvPr/>
          </p:nvSpPr>
          <p:spPr>
            <a:xfrm>
              <a:off x="2581114" y="1893159"/>
              <a:ext cx="1581403" cy="1090636"/>
            </a:xfrm>
            <a:prstGeom prst="roundRect">
              <a:avLst>
                <a:gd name="adj" fmla="val 1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C5287219-4CA7-4AC0-9030-2CF752302A2C}"/>
                </a:ext>
              </a:extLst>
            </p:cNvPr>
            <p:cNvSpPr txBox="1"/>
            <p:nvPr/>
          </p:nvSpPr>
          <p:spPr>
            <a:xfrm>
              <a:off x="2613058" y="1925103"/>
              <a:ext cx="1517515" cy="1026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Randomized between -10 and 10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1DFF105-2380-4C8A-A445-F88AC87D30E3}"/>
              </a:ext>
            </a:extLst>
          </p:cNvPr>
          <p:cNvGrpSpPr/>
          <p:nvPr/>
        </p:nvGrpSpPr>
        <p:grpSpPr>
          <a:xfrm>
            <a:off x="5252532" y="4954644"/>
            <a:ext cx="1581403" cy="1082561"/>
            <a:chOff x="4823294" y="1893163"/>
            <a:chExt cx="1581403" cy="118128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EE1B2C3D-677C-4F25-BF0F-130C27B77859}"/>
                </a:ext>
              </a:extLst>
            </p:cNvPr>
            <p:cNvSpPr/>
            <p:nvPr/>
          </p:nvSpPr>
          <p:spPr>
            <a:xfrm>
              <a:off x="4823294" y="1893163"/>
              <a:ext cx="1581403" cy="1181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263049"/>
                <a:satOff val="0"/>
                <a:lumOff val="1693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B4E19BC5-2311-4C6A-8B58-A96C5531AAB2}"/>
                </a:ext>
              </a:extLst>
            </p:cNvPr>
            <p:cNvSpPr txBox="1"/>
            <p:nvPr/>
          </p:nvSpPr>
          <p:spPr>
            <a:xfrm>
              <a:off x="4857893" y="1927762"/>
              <a:ext cx="1512205" cy="1112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Count correct classifications with current weights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1F3A751-AADE-4090-A4F2-A912F0B88D84}"/>
              </a:ext>
            </a:extLst>
          </p:cNvPr>
          <p:cNvGrpSpPr/>
          <p:nvPr/>
        </p:nvGrpSpPr>
        <p:grpSpPr>
          <a:xfrm>
            <a:off x="7542000" y="4954613"/>
            <a:ext cx="1581403" cy="1082561"/>
            <a:chOff x="7098239" y="1893163"/>
            <a:chExt cx="1581403" cy="1345008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7F55E4E-F4F8-47C3-A94D-6CC0A5231EE6}"/>
                </a:ext>
              </a:extLst>
            </p:cNvPr>
            <p:cNvSpPr/>
            <p:nvPr/>
          </p:nvSpPr>
          <p:spPr>
            <a:xfrm>
              <a:off x="7098239" y="1893163"/>
              <a:ext cx="1581403" cy="1345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394574"/>
                <a:satOff val="0"/>
                <a:lumOff val="254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22E187E0-5E1C-4B75-B246-056FFFB8B71F}"/>
                </a:ext>
              </a:extLst>
            </p:cNvPr>
            <p:cNvSpPr txBox="1"/>
            <p:nvPr/>
          </p:nvSpPr>
          <p:spPr>
            <a:xfrm>
              <a:off x="7137633" y="1932557"/>
              <a:ext cx="1502615" cy="1266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Update weights by adding the gradient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1795A9D-DC4B-4EEE-9413-D88A5FFD7347}"/>
              </a:ext>
            </a:extLst>
          </p:cNvPr>
          <p:cNvGrpSpPr/>
          <p:nvPr/>
        </p:nvGrpSpPr>
        <p:grpSpPr>
          <a:xfrm>
            <a:off x="9788215" y="4954613"/>
            <a:ext cx="1581403" cy="1082561"/>
            <a:chOff x="9410445" y="1909937"/>
            <a:chExt cx="1581403" cy="168581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72F7902-527F-427C-B0A1-D44B2B50C5B6}"/>
                </a:ext>
              </a:extLst>
            </p:cNvPr>
            <p:cNvSpPr/>
            <p:nvPr/>
          </p:nvSpPr>
          <p:spPr>
            <a:xfrm>
              <a:off x="9410445" y="1909937"/>
              <a:ext cx="1581403" cy="168581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/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t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noProof="0" dirty="0"/>
                    <a:t>Choose </a:t>
                  </a:r>
                  <a:r>
                    <a:rPr lang="en-US" sz="1400" kern="1200" noProof="0" dirty="0" err="1"/>
                    <a:t>labe</a:t>
                  </a:r>
                  <a:r>
                    <a:rPr lang="en-US" sz="1400" dirty="0"/>
                    <a:t>l with highest</a:t>
                  </a:r>
                  <a:r>
                    <a:rPr lang="en-US" sz="1400" kern="1200" noProof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kern="1200" noProof="0" dirty="0"/>
                    <a:t> for each label</a:t>
                  </a:r>
                </a:p>
              </p:txBody>
            </p:sp>
          </mc:Choice>
          <mc:Fallback xmlns="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  <a:blipFill>
                  <a:blip r:embed="rId8"/>
                  <a:stretch>
                    <a:fillRect l="-8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4174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Quantitative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1E3FA9-98E1-49F0-A2E3-D0E604DF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" y="1738223"/>
            <a:ext cx="7902709" cy="36077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0E0B655-6DF1-4262-9A52-66BDE890DBA3}"/>
              </a:ext>
            </a:extLst>
          </p:cNvPr>
          <p:cNvSpPr txBox="1"/>
          <p:nvPr/>
        </p:nvSpPr>
        <p:spPr>
          <a:xfrm>
            <a:off x="622303" y="5345982"/>
            <a:ext cx="688763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2</a:t>
            </a:r>
            <a:r>
              <a:rPr lang="de-DE" sz="1600" i="1" dirty="0"/>
              <a:t> – Evaluation on </a:t>
            </a:r>
            <a:r>
              <a:rPr lang="de-DE" sz="1600" i="1" dirty="0" err="1"/>
              <a:t>test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(338 </a:t>
            </a:r>
            <a:r>
              <a:rPr lang="de-DE" sz="1600" i="1" dirty="0" err="1"/>
              <a:t>poems</a:t>
            </a:r>
            <a:r>
              <a:rPr lang="de-DE" sz="1600" i="1" dirty="0"/>
              <a:t>) </a:t>
            </a:r>
            <a:r>
              <a:rPr lang="de-DE" sz="1600" i="1" dirty="0" err="1"/>
              <a:t>for</a:t>
            </a:r>
            <a:r>
              <a:rPr lang="de-DE" sz="1600" i="1" dirty="0"/>
              <a:t> 30 </a:t>
            </a:r>
            <a:r>
              <a:rPr lang="de-DE" sz="1600" i="1" dirty="0" err="1"/>
              <a:t>authors</a:t>
            </a:r>
            <a:r>
              <a:rPr lang="de-DE" sz="1600" i="1" dirty="0"/>
              <a:t>, </a:t>
            </a:r>
            <a:r>
              <a:rPr lang="de-DE" sz="1600" i="1" dirty="0" err="1"/>
              <a:t>trained</a:t>
            </a:r>
            <a:r>
              <a:rPr lang="de-DE" sz="1600" i="1" dirty="0"/>
              <a:t> on 959 </a:t>
            </a:r>
            <a:r>
              <a:rPr lang="de-DE" sz="1600" i="1" dirty="0" err="1"/>
              <a:t>poems</a:t>
            </a:r>
            <a:endParaRPr lang="en-GB" sz="1600" i="1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B3DA8F1-918E-4C39-9B86-81DB2B40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244" y="1736042"/>
            <a:ext cx="2896023" cy="4854869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Accuracy much worse on the test data </a:t>
            </a:r>
          </a:p>
          <a:p>
            <a:pPr lvl="1"/>
            <a:r>
              <a:rPr lang="en-US" sz="2000" dirty="0">
                <a:latin typeface="+mj-lt"/>
              </a:rPr>
              <a:t>test: 0.11 </a:t>
            </a:r>
          </a:p>
          <a:p>
            <a:pPr lvl="1"/>
            <a:r>
              <a:rPr lang="en-US" sz="2000" dirty="0">
                <a:latin typeface="+mj-lt"/>
              </a:rPr>
              <a:t>training: 0.49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Many authors never predicted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4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Qualitative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Many authors never predicted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Bad features for this author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Data not evenly distributed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Features are equally important (random weights approximate each other)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Different model or feature selection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alphabetically first author is chosen too often</a:t>
            </a:r>
          </a:p>
          <a:p>
            <a:pPr lvl="1"/>
            <a:r>
              <a:rPr lang="en-US" sz="2000" dirty="0">
                <a:latin typeface="+mj-lt"/>
              </a:rPr>
              <a:t>Every author has the same probability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en-US" sz="2000" dirty="0">
                <a:latin typeface="+mj-lt"/>
              </a:rPr>
              <a:t>Choose most prolific author instead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2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|2.5|2.3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2.6|1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0.7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727</Words>
  <Application>Microsoft Office PowerPoint</Application>
  <PresentationFormat>Breitbild</PresentationFormat>
  <Paragraphs>123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Webdings</vt:lpstr>
      <vt:lpstr>Wingdings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Evaluation</vt:lpstr>
      <vt:lpstr>Evaluation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271</cp:revision>
  <dcterms:created xsi:type="dcterms:W3CDTF">2020-11-27T16:00:59Z</dcterms:created>
  <dcterms:modified xsi:type="dcterms:W3CDTF">2021-06-07T06:50:49Z</dcterms:modified>
</cp:coreProperties>
</file>