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37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41" r:id="rId10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43"/>
            <p14:sldId id="344"/>
            <p14:sldId id="345"/>
            <p14:sldId id="346"/>
            <p14:sldId id="347"/>
            <p14:sldId id="348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3896" autoAdjust="0"/>
  </p:normalViewPr>
  <p:slideViewPr>
    <p:cSldViewPr snapToGrid="0">
      <p:cViewPr>
        <p:scale>
          <a:sx n="62" d="100"/>
          <a:sy n="62" d="100"/>
        </p:scale>
        <p:origin x="5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39803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39803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1072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110720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271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2719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8855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Outline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73600"/>
            <a:ext cx="10991849" cy="4812245"/>
          </a:xfrm>
        </p:spPr>
        <p:txBody>
          <a:bodyPr/>
          <a:lstStyle/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de-DE" dirty="0"/>
              <a:t>Task </a:t>
            </a:r>
            <a:r>
              <a:rPr lang="de-DE" dirty="0" err="1"/>
              <a:t>description</a:t>
            </a:r>
            <a:endParaRPr lang="de-DE" dirty="0"/>
          </a:p>
          <a:p>
            <a:pPr marL="709076" lvl="1" indent="-457200">
              <a:buClr>
                <a:schemeClr val="accent2"/>
              </a:buClr>
              <a:buSzPct val="100000"/>
            </a:pPr>
            <a:r>
              <a:rPr lang="en-GB" dirty="0"/>
              <a:t>Goal</a:t>
            </a:r>
          </a:p>
          <a:p>
            <a:pPr marL="709076" lvl="1" indent="-457200">
              <a:buClr>
                <a:schemeClr val="accent2"/>
              </a:buClr>
              <a:buSzPct val="100000"/>
            </a:pPr>
            <a:r>
              <a:rPr lang="en-GB" dirty="0"/>
              <a:t>Data and </a:t>
            </a:r>
            <a:r>
              <a:rPr lang="en-GB" dirty="0" err="1"/>
              <a:t>preprocessing</a:t>
            </a:r>
            <a:endParaRPr lang="en-GB" dirty="0"/>
          </a:p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en-GB" dirty="0"/>
              <a:t>Baseline model (Approach/Method/Architecture?)</a:t>
            </a:r>
          </a:p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en-GB" dirty="0"/>
              <a:t>Results</a:t>
            </a:r>
          </a:p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en-GB" dirty="0"/>
              <a:t>Next steps: advanced method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6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1. Task </a:t>
            </a:r>
            <a:r>
              <a:rPr lang="de-DE" b="0" dirty="0" err="1">
                <a:latin typeface="+mn-lt"/>
              </a:rPr>
              <a:t>description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73600"/>
            <a:ext cx="10991849" cy="4812245"/>
          </a:xfrm>
        </p:spPr>
        <p:txBody>
          <a:bodyPr/>
          <a:lstStyle/>
          <a:p>
            <a:r>
              <a:rPr lang="en-GB" dirty="0"/>
              <a:t>Develop a classifier to identify the author given a document</a:t>
            </a:r>
          </a:p>
          <a:p>
            <a:r>
              <a:rPr lang="en-GB" dirty="0"/>
              <a:t>Program should be able to assign a document an author from its set</a:t>
            </a:r>
          </a:p>
          <a:p>
            <a:pPr lvl="1"/>
            <a:r>
              <a:rPr lang="en-GB" dirty="0"/>
              <a:t>based on training data</a:t>
            </a:r>
          </a:p>
          <a:p>
            <a:pPr lvl="1"/>
            <a:r>
              <a:rPr lang="en-GB" dirty="0"/>
              <a:t>authors have been already seen (no zero shot learning)</a:t>
            </a:r>
          </a:p>
          <a:p>
            <a:pPr marL="234943" lvl="1" indent="0">
              <a:buNone/>
            </a:pPr>
            <a:endParaRPr lang="en-GB" dirty="0"/>
          </a:p>
          <a:p>
            <a:r>
              <a:rPr lang="en-GB" dirty="0"/>
              <a:t>How does the composition of a poem represent the author?</a:t>
            </a:r>
          </a:p>
          <a:p>
            <a:pPr lvl="1"/>
            <a:r>
              <a:rPr lang="en-GB" dirty="0"/>
              <a:t>Used words (word vectors)</a:t>
            </a:r>
          </a:p>
          <a:p>
            <a:pPr lvl="1"/>
            <a:r>
              <a:rPr lang="en-GB" dirty="0"/>
              <a:t>Length (number of verses, stanzas)</a:t>
            </a:r>
          </a:p>
          <a:p>
            <a:pPr lvl="1"/>
            <a:r>
              <a:rPr lang="en-GB" dirty="0"/>
              <a:t>Literary devices (rhyming, metre, anaphora)</a:t>
            </a:r>
          </a:p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7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1. Task </a:t>
            </a:r>
            <a:r>
              <a:rPr lang="de-DE" b="0" dirty="0" err="1">
                <a:latin typeface="+mn-lt"/>
              </a:rPr>
              <a:t>description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Data and </a:t>
            </a:r>
            <a:r>
              <a:rPr lang="de-DE" dirty="0" err="1"/>
              <a:t>preprocessing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73600"/>
            <a:ext cx="10991849" cy="4812245"/>
          </a:xfrm>
        </p:spPr>
        <p:txBody>
          <a:bodyPr/>
          <a:lstStyle/>
          <a:p>
            <a:r>
              <a:rPr lang="en-GB" dirty="0"/>
              <a:t>Data sourced from the </a:t>
            </a:r>
            <a:r>
              <a:rPr lang="en-GB" i="1" dirty="0"/>
              <a:t>Poetry Foundation</a:t>
            </a:r>
            <a:r>
              <a:rPr lang="en-GB" dirty="0"/>
              <a:t> (founded in 2003), </a:t>
            </a:r>
            <a:br>
              <a:rPr lang="en-GB" dirty="0"/>
            </a:br>
            <a:r>
              <a:rPr lang="en-GB" dirty="0"/>
              <a:t>downloaded as finished dataset (csv file) from kaggle.com</a:t>
            </a:r>
          </a:p>
          <a:p>
            <a:r>
              <a:rPr lang="en-GB" dirty="0"/>
              <a:t>Data statistics: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Most prolific authors </a:t>
            </a:r>
            <a:r>
              <a:rPr lang="en-GB" dirty="0">
                <a:sym typeface="Wingdings" panose="05000000000000000000" pitchFamily="2" charset="2"/>
              </a:rPr>
              <a:t> more datapoints per author</a:t>
            </a:r>
            <a:endParaRPr lang="en-GB" dirty="0"/>
          </a:p>
          <a:p>
            <a:pPr lvl="1"/>
            <a:r>
              <a:rPr lang="en-GB" dirty="0"/>
              <a:t>39 authors = 39 labels, lower computational power than with 800 labels</a:t>
            </a:r>
          </a:p>
          <a:p>
            <a:pPr lvl="1"/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3B19D25C-0B42-45F0-8BCC-E3AE171B4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734940"/>
                  </p:ext>
                </p:extLst>
              </p:nvPr>
            </p:nvGraphicFramePr>
            <p:xfrm>
              <a:off x="1392225" y="2753785"/>
              <a:ext cx="4306047" cy="148336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199341">
                      <a:extLst>
                        <a:ext uri="{9D8B030D-6E8A-4147-A177-3AD203B41FA5}">
                          <a16:colId xmlns:a16="http://schemas.microsoft.com/office/drawing/2014/main" val="3903601129"/>
                        </a:ext>
                      </a:extLst>
                    </a:gridCol>
                    <a:gridCol w="1093694">
                      <a:extLst>
                        <a:ext uri="{9D8B030D-6E8A-4147-A177-3AD203B41FA5}">
                          <a16:colId xmlns:a16="http://schemas.microsoft.com/office/drawing/2014/main" val="2835747656"/>
                        </a:ext>
                      </a:extLst>
                    </a:gridCol>
                    <a:gridCol w="1013012">
                      <a:extLst>
                        <a:ext uri="{9D8B030D-6E8A-4147-A177-3AD203B41FA5}">
                          <a16:colId xmlns:a16="http://schemas.microsoft.com/office/drawing/2014/main" val="3887916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#authors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#poems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Total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3309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15567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002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Authors</a:t>
                          </a: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/>
                                <m:t>&gt;</m:t>
                              </m:r>
                            </m:oMath>
                          </a14:m>
                          <a:r>
                            <a:rPr lang="de-DE" dirty="0"/>
                            <a:t> 5 </a:t>
                          </a:r>
                          <a:r>
                            <a:rPr lang="de-DE" dirty="0" err="1"/>
                            <a:t>poems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852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10580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885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Authors </a:t>
                          </a:r>
                          <a14:m>
                            <m:oMath xmlns:m="http://schemas.openxmlformats.org/officeDocument/2006/math">
                              <m:r>
                                <a:rPr lang="de-DE" b="0" smtClean="0"/>
                                <m:t>≥</m:t>
                              </m:r>
                            </m:oMath>
                          </a14:m>
                          <a:r>
                            <a:rPr lang="de-DE" dirty="0"/>
                            <a:t> 30 </a:t>
                          </a:r>
                          <a:r>
                            <a:rPr lang="de-DE" dirty="0" err="1"/>
                            <a:t>poems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1269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593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3B19D25C-0B42-45F0-8BCC-E3AE171B4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734940"/>
                  </p:ext>
                </p:extLst>
              </p:nvPr>
            </p:nvGraphicFramePr>
            <p:xfrm>
              <a:off x="1392225" y="2753785"/>
              <a:ext cx="4306047" cy="148336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199341">
                      <a:extLst>
                        <a:ext uri="{9D8B030D-6E8A-4147-A177-3AD203B41FA5}">
                          <a16:colId xmlns:a16="http://schemas.microsoft.com/office/drawing/2014/main" val="3903601129"/>
                        </a:ext>
                      </a:extLst>
                    </a:gridCol>
                    <a:gridCol w="1093694">
                      <a:extLst>
                        <a:ext uri="{9D8B030D-6E8A-4147-A177-3AD203B41FA5}">
                          <a16:colId xmlns:a16="http://schemas.microsoft.com/office/drawing/2014/main" val="2835747656"/>
                        </a:ext>
                      </a:extLst>
                    </a:gridCol>
                    <a:gridCol w="1013012">
                      <a:extLst>
                        <a:ext uri="{9D8B030D-6E8A-4147-A177-3AD203B41FA5}">
                          <a16:colId xmlns:a16="http://schemas.microsoft.com/office/drawing/2014/main" val="3887916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#authors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#poems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Total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3309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15567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2002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9836" r="-963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852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10580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885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9836" r="-963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1269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5932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5C5C624E-D294-4662-B0F6-C20DA9516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074" y="2319785"/>
            <a:ext cx="4306047" cy="29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2. Baseline </a:t>
            </a:r>
            <a:r>
              <a:rPr lang="de-DE" b="0" dirty="0" err="1">
                <a:latin typeface="+mn-lt"/>
              </a:rPr>
              <a:t>model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Maximum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Maximum Entropy Classifier vs. Naive Bayes?</a:t>
                </a:r>
              </a:p>
              <a:p>
                <a:pPr lvl="1"/>
                <a:r>
                  <a:rPr lang="en-GB" dirty="0"/>
                  <a:t>give each feature a weight to represent the importance of the feature</a:t>
                </a:r>
              </a:p>
              <a:p>
                <a:pPr lvl="1"/>
                <a:r>
                  <a:rPr lang="en-GB" dirty="0"/>
                  <a:t>p</a:t>
                </a:r>
                <a14:m>
                  <m:oMath xmlns:m="http://schemas.openxmlformats.org/officeDocument/2006/math">
                    <m:r>
                      <a:rPr lang="en-GB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</m:t>
                            </m:r>
                          </m:sup>
                        </m:sSup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/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What is a feature?</a:t>
                </a:r>
              </a:p>
              <a:p>
                <a:pPr lvl="1"/>
                <a:r>
                  <a:rPr lang="en-GB" dirty="0"/>
                  <a:t>document property paired with a label</a:t>
                </a:r>
              </a:p>
              <a:p>
                <a:pPr lvl="1"/>
                <a:r>
                  <a:rPr lang="en-GB" dirty="0"/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Shakespeare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thou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Training by stochastic gradient descent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 t="-740" b="-2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2. Baseline </a:t>
            </a:r>
            <a:r>
              <a:rPr lang="de-DE" b="0" dirty="0" err="1">
                <a:latin typeface="+mn-lt"/>
              </a:rPr>
              <a:t>model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Documents as 0/1 word vectors built from the vocabulary of the training data</a:t>
            </a:r>
          </a:p>
          <a:p>
            <a:r>
              <a:rPr lang="en-GB" dirty="0"/>
              <a:t>Features have a label string and the index of a word as the document property</a:t>
            </a:r>
          </a:p>
          <a:p>
            <a:pPr lvl="1"/>
            <a:r>
              <a:rPr lang="en-GB" dirty="0"/>
              <a:t>Learned from the training data as pointwise mutual information</a:t>
            </a:r>
          </a:p>
          <a:p>
            <a:r>
              <a:rPr lang="en-GB" dirty="0"/>
              <a:t>Program: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Learn 50 features for each label in the training data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Assign a random weight to each feature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Calculate the classifier’s accuracy with these weights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Improve them through iterative optimization with stochastic gradient descent:</a:t>
            </a:r>
          </a:p>
          <a:p>
            <a:pPr lvl="2"/>
            <a:r>
              <a:rPr lang="en-GB" dirty="0"/>
              <a:t>calculate the </a:t>
            </a:r>
            <a:r>
              <a:rPr lang="en-GB" b="1" dirty="0"/>
              <a:t>derivative of the function F (conditional log likelihood)</a:t>
            </a:r>
          </a:p>
          <a:p>
            <a:pPr lvl="2"/>
            <a:r>
              <a:rPr lang="en-GB" dirty="0" err="1"/>
              <a:t>new_weight</a:t>
            </a:r>
            <a:r>
              <a:rPr lang="en-GB" dirty="0"/>
              <a:t> = </a:t>
            </a:r>
            <a:r>
              <a:rPr lang="en-GB" dirty="0" err="1"/>
              <a:t>old_weight</a:t>
            </a:r>
            <a:r>
              <a:rPr lang="en-GB" dirty="0"/>
              <a:t> - derivative 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Classify by computing the p(</a:t>
            </a:r>
            <a:r>
              <a:rPr lang="en-GB" dirty="0" err="1"/>
              <a:t>label|doc</a:t>
            </a:r>
            <a:r>
              <a:rPr lang="en-GB" dirty="0"/>
              <a:t>) and choosing the label with the highest probability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521</Words>
  <Application>Microsoft Office PowerPoint</Application>
  <PresentationFormat>Breitbild</PresentationFormat>
  <Paragraphs>92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Uni_Stuttgart</vt:lpstr>
      <vt:lpstr>Author Classification in Poetry</vt:lpstr>
      <vt:lpstr>Outline</vt:lpstr>
      <vt:lpstr>1. Task description</vt:lpstr>
      <vt:lpstr>1. Task description</vt:lpstr>
      <vt:lpstr>2. Baseline model</vt:lpstr>
      <vt:lpstr>2. Baseline model</vt:lpstr>
      <vt:lpstr>3. Results</vt:lpstr>
      <vt:lpstr>4. 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228</cp:revision>
  <dcterms:created xsi:type="dcterms:W3CDTF">2020-11-27T16:00:59Z</dcterms:created>
  <dcterms:modified xsi:type="dcterms:W3CDTF">2021-05-31T07:18:25Z</dcterms:modified>
</cp:coreProperties>
</file>