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7" r:id="rId2"/>
    <p:sldId id="350" r:id="rId3"/>
    <p:sldId id="351" r:id="rId4"/>
    <p:sldId id="353" r:id="rId5"/>
    <p:sldId id="346" r:id="rId6"/>
    <p:sldId id="347" r:id="rId7"/>
    <p:sldId id="348" r:id="rId8"/>
    <p:sldId id="354" r:id="rId9"/>
    <p:sldId id="349" r:id="rId10"/>
    <p:sldId id="341" r:id="rId11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48"/>
            <p14:sldId id="354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>
        <p:scale>
          <a:sx n="80" d="100"/>
          <a:sy n="80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/>
      <dgm:t>
        <a:bodyPr/>
        <a:lstStyle/>
        <a:p>
          <a:r>
            <a:rPr lang="en-GB" dirty="0"/>
            <a:t>Features learned with PMI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/>
      <dgm:t>
        <a:bodyPr/>
        <a:lstStyle/>
        <a:p>
          <a:r>
            <a:rPr lang="en-GB" dirty="0"/>
            <a:t>Random weight for each feature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/>
      <dgm:t>
        <a:bodyPr/>
        <a:lstStyle/>
        <a:p>
          <a:r>
            <a:rPr lang="en-GB" dirty="0"/>
            <a:t>Accuracy with these weights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/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/>
      <dgm:t>
        <a:bodyPr/>
        <a:lstStyle/>
        <a:p>
          <a:r>
            <a:rPr lang="en-GB" dirty="0"/>
            <a:t>Classify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/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48548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4830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Features learned with PMI</a:t>
          </a:r>
        </a:p>
      </dsp:txBody>
      <dsp:txXfrm>
        <a:off x="99628" y="1551258"/>
        <a:ext cx="1922363" cy="1752351"/>
      </dsp:txXfrm>
    </dsp:sp>
    <dsp:sp modelId="{D32E0720-53AB-4145-A51D-41E01835EA93}">
      <dsp:nvSpPr>
        <dsp:cNvPr id="0" name=""/>
        <dsp:cNvSpPr/>
      </dsp:nvSpPr>
      <dsp:spPr>
        <a:xfrm>
          <a:off x="2222387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Random weight for each feature</a:t>
          </a:r>
        </a:p>
      </dsp:txBody>
      <dsp:txXfrm>
        <a:off x="2317185" y="1551258"/>
        <a:ext cx="1922363" cy="1752351"/>
      </dsp:txXfrm>
    </dsp:sp>
    <dsp:sp modelId="{67BD481C-8763-4E32-B86B-901FBCEA1853}">
      <dsp:nvSpPr>
        <dsp:cNvPr id="0" name=""/>
        <dsp:cNvSpPr/>
      </dsp:nvSpPr>
      <dsp:spPr>
        <a:xfrm>
          <a:off x="4439944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Accuracy with these weights</a:t>
          </a:r>
        </a:p>
      </dsp:txBody>
      <dsp:txXfrm>
        <a:off x="4534742" y="1551258"/>
        <a:ext cx="1922363" cy="1752351"/>
      </dsp:txXfrm>
    </dsp:sp>
    <dsp:sp modelId="{568963F3-D3F9-4067-8746-431C461C493B}">
      <dsp:nvSpPr>
        <dsp:cNvPr id="0" name=""/>
        <dsp:cNvSpPr/>
      </dsp:nvSpPr>
      <dsp:spPr>
        <a:xfrm>
          <a:off x="6657502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Iterative optimization</a:t>
          </a:r>
        </a:p>
      </dsp:txBody>
      <dsp:txXfrm>
        <a:off x="6752300" y="1551258"/>
        <a:ext cx="1922363" cy="1752351"/>
      </dsp:txXfrm>
    </dsp:sp>
    <dsp:sp modelId="{8314F0BD-9D87-4D81-AFB1-F63440BD8FF1}">
      <dsp:nvSpPr>
        <dsp:cNvPr id="0" name=""/>
        <dsp:cNvSpPr/>
      </dsp:nvSpPr>
      <dsp:spPr>
        <a:xfrm>
          <a:off x="8875059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Classify</a:t>
          </a:r>
        </a:p>
      </dsp:txBody>
      <dsp:txXfrm>
        <a:off x="8969857" y="1551258"/>
        <a:ext cx="1922363" cy="175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3 309 authors</a:t>
            </a:r>
          </a:p>
          <a:p>
            <a:r>
              <a:rPr lang="en-US" sz="2000" dirty="0">
                <a:latin typeface="+mj-lt"/>
              </a:rPr>
              <a:t>15 567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[['Tagus', ',', 'farewell', '!', 'that', 'westward', ',', 'with', 'thy', 'streams', ',', 'Turns', 'up', 'the', 'grains', 'of', 'gold', 'already', 'tried', ',', 'With', 'spur', 'and', 'sail', 'for', 'I', 'go', 'seek', 'the', 'Thames', ',',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593527" y="5187145"/>
            <a:ext cx="0" cy="72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671966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pPr lvl="1"/>
                <a:r>
                  <a:rPr lang="en-GB" dirty="0">
                    <a:latin typeface="+mj-lt"/>
                  </a:rPr>
                  <a:t>Features: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 lvl="1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Training by stochastic gradient descent</a:t>
                </a:r>
              </a:p>
              <a:p>
                <a:pPr lvl="1"/>
                <a:r>
                  <a:rPr lang="en-GB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+mj-lt"/>
                  </a:rPr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latin typeface="+mj-lt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implementation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02684"/>
              </p:ext>
            </p:extLst>
          </p:nvPr>
        </p:nvGraphicFramePr>
        <p:xfrm>
          <a:off x="624422" y="1430976"/>
          <a:ext cx="10991849" cy="48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224338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8400" y="494851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Are bag-of-word features enough?</a:t>
            </a:r>
          </a:p>
          <a:p>
            <a:r>
              <a:rPr lang="en-US" dirty="0">
                <a:latin typeface="+mj-lt"/>
              </a:rPr>
              <a:t>Experimental design:</a:t>
            </a:r>
          </a:p>
          <a:p>
            <a:pPr lvl="1"/>
            <a:r>
              <a:rPr lang="en-US" dirty="0">
                <a:latin typeface="+mj-lt"/>
              </a:rPr>
              <a:t>30 authors</a:t>
            </a:r>
          </a:p>
          <a:p>
            <a:pPr lvl="1"/>
            <a:r>
              <a:rPr lang="en-US" dirty="0">
                <a:latin typeface="+mj-lt"/>
              </a:rPr>
              <a:t>10-50 features per label (only bag-of-words)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Evaluation:</a:t>
            </a:r>
          </a:p>
          <a:p>
            <a:pPr lvl="1"/>
            <a:r>
              <a:rPr lang="en-US" dirty="0">
                <a:latin typeface="+mj-lt"/>
              </a:rPr>
              <a:t>The classifier doesn’t learn yet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Features too uninformative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Always predicts the same class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Are bag-of-word features enough?</a:t>
            </a:r>
          </a:p>
          <a:p>
            <a:r>
              <a:rPr lang="en-US" dirty="0">
                <a:latin typeface="+mj-lt"/>
              </a:rPr>
              <a:t>Experimental design:</a:t>
            </a:r>
          </a:p>
          <a:p>
            <a:pPr lvl="1"/>
            <a:r>
              <a:rPr lang="en-US" dirty="0">
                <a:latin typeface="+mj-lt"/>
              </a:rPr>
              <a:t>39 authors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(vs. 15 authors)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50 features per label (only bag-of-words)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F1 – overview</a:t>
            </a:r>
          </a:p>
          <a:p>
            <a:r>
              <a:rPr lang="en-US" dirty="0">
                <a:highlight>
                  <a:srgbClr val="FFFF00"/>
                </a:highlight>
                <a:latin typeface="+mj-lt"/>
              </a:rPr>
              <a:t>Confusion matrix (if time + interesting)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6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Division</a:t>
            </a:r>
          </a:p>
          <a:p>
            <a:pPr lvl="1"/>
            <a:r>
              <a:rPr lang="en-GB" dirty="0">
                <a:latin typeface="+mj-lt"/>
              </a:rPr>
              <a:t>Kati experiments with NN</a:t>
            </a:r>
          </a:p>
          <a:p>
            <a:pPr lvl="1"/>
            <a:r>
              <a:rPr lang="en-GB" dirty="0">
                <a:latin typeface="+mj-lt"/>
              </a:rPr>
              <a:t>Carlotta searches for poetry-specific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704</Words>
  <Application>Microsoft Office PowerPoint</Application>
  <PresentationFormat>Breitbild</PresentationFormat>
  <Paragraphs>121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Webdings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Results</vt:lpstr>
      <vt:lpstr>Results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249</cp:revision>
  <dcterms:created xsi:type="dcterms:W3CDTF">2020-11-27T16:00:59Z</dcterms:created>
  <dcterms:modified xsi:type="dcterms:W3CDTF">2021-06-05T10:15:02Z</dcterms:modified>
</cp:coreProperties>
</file>