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337" r:id="rId2"/>
    <p:sldId id="343" r:id="rId3"/>
    <p:sldId id="344" r:id="rId4"/>
    <p:sldId id="345" r:id="rId5"/>
    <p:sldId id="346" r:id="rId6"/>
    <p:sldId id="347" r:id="rId7"/>
    <p:sldId id="341" r:id="rId8"/>
  </p:sldIdLst>
  <p:sldSz cx="12192000" cy="6858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DDDE1B-7C92-402C-BA77-BBBCB7E41B81}">
          <p14:sldIdLst>
            <p14:sldId id="337"/>
            <p14:sldId id="343"/>
            <p14:sldId id="344"/>
            <p14:sldId id="345"/>
            <p14:sldId id="346"/>
            <p14:sldId id="347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59BDFF"/>
    <a:srgbClr val="0089E0"/>
    <a:srgbClr val="FF54FF"/>
    <a:srgbClr val="F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/>
    <p:restoredTop sz="93896" autoAdjust="0"/>
  </p:normalViewPr>
  <p:slideViewPr>
    <p:cSldViewPr snapToGrid="0">
      <p:cViewPr varScale="1">
        <p:scale>
          <a:sx n="119" d="100"/>
          <a:sy n="119" d="100"/>
        </p:scale>
        <p:origin x="5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CBE9C-AAEB-46BF-9047-18B3831519BE}" type="datetimeFigureOut">
              <a:rPr lang="de-DE" smtClean="0"/>
              <a:t>30.05.21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D79F-5F1C-4022-A95E-5F41D14F0F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8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D79F-5F1C-4022-A95E-5F41D14F0F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84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421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9008" y="-1"/>
            <a:ext cx="10456385" cy="5645695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600288" y="3459029"/>
            <a:ext cx="2732193" cy="27312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872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2" t="52913" r="38079" b="30629"/>
          <a:stretch/>
        </p:blipFill>
        <p:spPr>
          <a:xfrm>
            <a:off x="8051982" y="4185595"/>
            <a:ext cx="1646636" cy="1298604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60800" y="861391"/>
            <a:ext cx="6446168" cy="2484540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267" b="1" baseline="0">
                <a:solidFill>
                  <a:schemeClr val="bg1"/>
                </a:solidFill>
              </a:defRPr>
            </a:lvl1pPr>
            <a:lvl2pPr>
              <a:defRPr sz="4533" b="1">
                <a:solidFill>
                  <a:schemeClr val="bg1"/>
                </a:solidFill>
              </a:defRPr>
            </a:lvl2pPr>
            <a:lvl3pPr>
              <a:defRPr sz="4533" b="1">
                <a:solidFill>
                  <a:schemeClr val="bg1"/>
                </a:solidFill>
              </a:defRPr>
            </a:lvl3pPr>
            <a:lvl4pPr>
              <a:defRPr sz="4533" b="1">
                <a:solidFill>
                  <a:schemeClr val="bg1"/>
                </a:solidFill>
              </a:defRPr>
            </a:lvl4pPr>
            <a:lvl5pPr>
              <a:defRPr sz="45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260805" y="3628802"/>
            <a:ext cx="5074295" cy="55679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869493-CBF5-49FC-8C2C-F088FDB3279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3D101E-C4C8-4D1C-9980-D58481AC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CA44AE5-1555-430B-AC8D-536B885D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7782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20207FBC-8A4D-415F-97CA-F473902ED8C0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B1F166C-D6EA-4AE5-AA75-C4A0A42482B9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267" y="1344000"/>
            <a:ext cx="5280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FE8559-A6DA-4E2D-9F29-CEC7E733620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0B33DA6C-313E-463A-858E-EEB57215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7E4240F2-61FE-46B8-9AD7-1DE8DB1E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83981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EE18FCB-C085-4FB4-9389-043C1C55D5B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B633C1B-265E-408F-ABAD-76A5E08EC315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000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000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336267" y="1344001"/>
            <a:ext cx="5280000" cy="286977"/>
          </a:xfrm>
        </p:spPr>
        <p:txBody>
          <a:bodyPr anchor="b"/>
          <a:lstStyle>
            <a:lvl1pPr marL="0" indent="0">
              <a:buNone/>
              <a:defRPr sz="1867" b="0" cap="all" baseline="0">
                <a:solidFill>
                  <a:schemeClr val="accent1"/>
                </a:solidFill>
              </a:defRPr>
            </a:lvl1pPr>
            <a:lvl2pPr marL="457185" indent="0">
              <a:buNone/>
              <a:defRPr sz="2000" b="1"/>
            </a:lvl2pPr>
            <a:lvl3pPr marL="914368" indent="0">
              <a:buNone/>
              <a:defRPr sz="1800" b="1"/>
            </a:lvl3pPr>
            <a:lvl4pPr marL="1371552" indent="0">
              <a:buNone/>
              <a:defRPr sz="1600" b="1"/>
            </a:lvl4pPr>
            <a:lvl5pPr marL="1828736" indent="0">
              <a:buNone/>
              <a:defRPr sz="1600" b="1"/>
            </a:lvl5pPr>
            <a:lvl6pPr marL="2285920" indent="0">
              <a:buNone/>
              <a:defRPr sz="1600" b="1"/>
            </a:lvl6pPr>
            <a:lvl7pPr marL="2743103" indent="0">
              <a:buNone/>
              <a:defRPr sz="1600" b="1"/>
            </a:lvl7pPr>
            <a:lvl8pPr marL="3200288" indent="0">
              <a:buNone/>
              <a:defRPr sz="1600" b="1"/>
            </a:lvl8pPr>
            <a:lvl9pPr marL="3657473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6336267" y="1728000"/>
            <a:ext cx="5280000" cy="45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44797BA-FBDD-4FB7-9EF2-9F4F382E1018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92E96D1-272F-42FA-BCA1-FA40450E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Fußzeilenplatzhalter 5">
            <a:extLst>
              <a:ext uri="{FF2B5EF4-FFF2-40B4-BE49-F238E27FC236}">
                <a16:creationId xmlns:a16="http://schemas.microsoft.com/office/drawing/2014/main" id="{67275D55-420C-4ACE-8218-9A72D31B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14760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A541AA8-6F44-48FA-BC1E-C521A3EB3954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C334A4-FE89-4729-A325-10833E489AE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8000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23871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6527584" y="3818384"/>
            <a:ext cx="5088683" cy="2462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F1F4E7-B76E-4666-8DD3-DD240D8A550E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3BC3B66A-F698-4BF9-8E24-E1B2FB3C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31BC304A-6FE4-47EB-AF77-A1F84E4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73135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C892A1F-CD88-4E86-85E2-7592AA39B32A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6C3065-DF86-4B6A-A546-E09508219AB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000" y="1344000"/>
            <a:ext cx="5569147" cy="494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6527584" y="1344000"/>
            <a:ext cx="5088683" cy="4944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C242516-CC7A-4BD3-B96F-1A3A3CFF2A2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2C6ADEA8-02F5-4545-B5F5-0C8C920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F6788E79-3F60-479F-B91D-1D7A1FB2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8130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FCA6A24-B868-45C9-95B5-3240E6017341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3F14FB5-ABBE-48E3-BA73-CB9BB4443A8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470501"/>
            <a:ext cx="4320000" cy="25630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320005" y="1470501"/>
            <a:ext cx="4319999" cy="256303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320000" y="4051496"/>
            <a:ext cx="4320000" cy="28065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8640000" y="1470501"/>
            <a:ext cx="3552000" cy="538750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5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3EA79FF-432E-403D-BB6E-A2B4776CDD9B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D9505A3-2FE6-4211-A7FE-BE3B0F992EDF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642968" y="1398038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424000" y="1398038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642968" y="311072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2424000" y="3110720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642968" y="481447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333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2424000" y="4814471"/>
            <a:ext cx="9192267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82FAABE-55DB-4CD3-BE26-774ED4AFCBA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654B294-19E2-4F14-A0CE-5D2F77CC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CC016A17-C1A8-4C90-A5DC-600437C4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07084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82A49F4F-7709-437E-9499-908F0B3D7D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31F73F8-E1E0-4BB6-A731-C72F0112D49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35000" y="142271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858814" y="1422719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35000" y="3128855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858814" y="3128855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35000" y="4840788"/>
            <a:ext cx="192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858814" y="4840788"/>
            <a:ext cx="8757453" cy="1440000"/>
          </a:xfrm>
        </p:spPr>
        <p:txBody>
          <a:bodyPr anchor="ctr"/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D6A945E-340C-4A59-8D90-9168839B4683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4E0DA9A4-D254-4B7A-9E07-E4DE2057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Fußzeilenplatzhalter 5">
            <a:extLst>
              <a:ext uri="{FF2B5EF4-FFF2-40B4-BE49-F238E27FC236}">
                <a16:creationId xmlns:a16="http://schemas.microsoft.com/office/drawing/2014/main" id="{7AB829AB-171D-43B4-A419-70A7031B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432360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9FE4AE3-8342-42D4-91B8-DD905C42DE2F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4BE1B87-0668-4F13-AD4A-D0F4E86AFD29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92812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008837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419149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2419149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4455" y="2712174"/>
            <a:ext cx="3752052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570480" y="1623676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6971484" y="3764488"/>
            <a:ext cx="3120387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71484" y="4226730"/>
            <a:ext cx="3120387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59AC47-7A4F-49F8-B9DC-DE905D7DEDEC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B2C3272-1FFC-4B98-8079-83C04162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Fußzeilenplatzhalter 5">
            <a:extLst>
              <a:ext uri="{FF2B5EF4-FFF2-40B4-BE49-F238E27FC236}">
                <a16:creationId xmlns:a16="http://schemas.microsoft.com/office/drawing/2014/main" id="{466868E0-030D-4FCC-8EB1-2F83F6E3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106731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6D57CB6D-E38F-4D99-BBC7-9870D1E69347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DE89D9C-A830-4A60-8A05-442A3592B471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61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53661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0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60000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127" y="2778942"/>
            <a:ext cx="3360000" cy="3501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167127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768812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768812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0592" y="2778940"/>
            <a:ext cx="3360000" cy="35018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8980592" y="1716948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577624" y="3857760"/>
            <a:ext cx="2880000" cy="3024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8577624" y="4320002"/>
            <a:ext cx="2880000" cy="1507740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76543E6-1AEA-4968-8D8D-A6118DC9A0E1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0141E64A-EABA-4265-AF92-28A87093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ußzeilenplatzhalter 5">
            <a:extLst>
              <a:ext uri="{FF2B5EF4-FFF2-40B4-BE49-F238E27FC236}">
                <a16:creationId xmlns:a16="http://schemas.microsoft.com/office/drawing/2014/main" id="{4922657F-D572-43F1-B750-19327BE9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9409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FA95F8-4C38-47AD-B78D-922128FF9B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1F45CE-77AB-42E5-9FEE-A248E037CC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22301" y="6501601"/>
            <a:ext cx="8084668" cy="164148"/>
          </a:xfrm>
          <a:prstGeom prst="rect">
            <a:avLst/>
          </a:prstGeom>
        </p:spPr>
        <p:txBody>
          <a:bodyPr/>
          <a:lstStyle/>
          <a:p>
            <a:r>
              <a:rPr lang="de-DE"/>
              <a:t>Emotion Analysis | Corpus Creation    Felix Bühler | Max Wegge | Carlotta Quensel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C077CA-E2B0-4D08-9AC5-928BCCA05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401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009F5C45-1641-4AA5-ABB8-83F7ADC59E48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D9A1708-A593-4824-89A9-4B6FFA34E432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5" y="2778942"/>
            <a:ext cx="2708668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10237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93308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93308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8840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886440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669511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669511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4708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6652308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5379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5379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40576" y="2778942"/>
            <a:ext cx="2688000" cy="35012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72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418176" y="1716948"/>
            <a:ext cx="1732800" cy="1732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201247" y="3671197"/>
            <a:ext cx="2166659" cy="489331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201247" y="4385165"/>
            <a:ext cx="2166659" cy="1724087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00F38B9-B17E-421C-8180-2F74CCC37992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0" name="Foliennummernplatzhalter 5">
            <a:extLst>
              <a:ext uri="{FF2B5EF4-FFF2-40B4-BE49-F238E27FC236}">
                <a16:creationId xmlns:a16="http://schemas.microsoft.com/office/drawing/2014/main" id="{62D8C288-03E2-4565-AA5D-9EB4EA9A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Fußzeilenplatzhalter 5">
            <a:extLst>
              <a:ext uri="{FF2B5EF4-FFF2-40B4-BE49-F238E27FC236}">
                <a16:creationId xmlns:a16="http://schemas.microsoft.com/office/drawing/2014/main" id="{39A11194-FEC9-40D7-ABF5-29C9D18D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260067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04CE999-AB95-4589-AEA5-E8FD3350A003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F6FB9A4-A971-4286-8BA2-83E809EC7A39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5A4B01DD-4639-417E-B971-D0C3B895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A409A22-A14F-4B7D-BF39-93954B9E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6407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3D13158-2335-44BD-9F31-A41E3EBB7F75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C637E26-3F2A-4031-A152-8564628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1D48F7A2-7D51-4B33-944F-393CC09F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86628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24518583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A65769C-F1B2-46A8-BE29-7BDA29263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336D8DB-9367-4FF1-A5AE-E9BB1F8D0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>
              <a:buNone/>
              <a:tabLst>
                <a:tab pos="717533" algn="l"/>
              </a:tabLst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1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145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B752999-B480-46AD-86AB-B98CEC62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EA94CF37-DF83-4EB6-B7FC-3A54F0E0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9201" y="875213"/>
            <a:ext cx="2171295" cy="224468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9649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000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1775667-CF64-48AD-BB4D-F55AF1DD9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tx1"/>
                </a:solidFill>
              </a:rPr>
              <a:t>Thank</a:t>
            </a:r>
            <a:r>
              <a:rPr lang="de-DE" sz="2667" b="1" dirty="0">
                <a:solidFill>
                  <a:schemeClr val="tx1"/>
                </a:solidFill>
              </a:rPr>
              <a:t> </a:t>
            </a:r>
            <a:r>
              <a:rPr lang="de-DE" sz="2667" b="1" dirty="0" err="1">
                <a:solidFill>
                  <a:schemeClr val="tx1"/>
                </a:solidFill>
              </a:rPr>
              <a:t>you</a:t>
            </a:r>
            <a:r>
              <a:rPr lang="de-DE" sz="2667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9F03756C-F8E1-41A9-9E8F-8F8808524C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16E0C391-6D81-4638-AEFC-89677A952E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962EF95F-DFF9-42AD-846E-88B8E1EACB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9201" y="3737491"/>
            <a:ext cx="2327908" cy="327715"/>
          </a:xfrm>
        </p:spPr>
        <p:txBody>
          <a:bodyPr wrap="none"/>
          <a:lstStyle>
            <a:lvl1pPr marL="0" indent="0" defTabSz="717533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51DB8C5B-BB3C-4960-B1FA-19ECA6C9B7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49C9DA9F-B659-4D05-AF78-F90AE17CE3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C4D8FC5-457E-4A8D-8556-21F9679D91E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83E91CC7-0E6F-4BB9-B42C-DCE91142E9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1D7FCBA3-310D-4C4F-B627-581B3FB01F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3734D7D9-80A3-43EF-A48F-5C4CFE547D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20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E346FCD1-C77C-481D-AFE7-B381E785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0" y="459372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9396F62-FEBC-4F38-A2F8-B90611FD8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2001" y="866101"/>
            <a:ext cx="4749217" cy="644564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28000" y="1814400"/>
            <a:ext cx="28800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67"/>
              </a:spcBef>
              <a:spcAft>
                <a:spcPts val="0"/>
              </a:spcAft>
              <a:tabLst>
                <a:tab pos="721758" algn="l"/>
              </a:tabLst>
            </a:pPr>
            <a:r>
              <a:rPr lang="de-DE" sz="2667" b="1" dirty="0" err="1">
                <a:solidFill>
                  <a:schemeClr val="bg1"/>
                </a:solidFill>
              </a:rPr>
              <a:t>Thank</a:t>
            </a:r>
            <a:r>
              <a:rPr lang="de-DE" sz="2667" b="1" dirty="0">
                <a:solidFill>
                  <a:schemeClr val="bg1"/>
                </a:solidFill>
              </a:rPr>
              <a:t> </a:t>
            </a:r>
            <a:r>
              <a:rPr lang="de-DE" sz="2667" b="1" dirty="0" err="1">
                <a:solidFill>
                  <a:schemeClr val="bg1"/>
                </a:solidFill>
              </a:rPr>
              <a:t>you</a:t>
            </a:r>
            <a:r>
              <a:rPr lang="de-DE" sz="2667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7200" y="2548800"/>
            <a:ext cx="1920000" cy="192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899200" y="2790720"/>
            <a:ext cx="4386739" cy="25920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DCA0F4E3-1440-45FD-9AD3-AC60C7275A7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99200" y="3429000"/>
            <a:ext cx="723528" cy="288643"/>
          </a:xfrm>
        </p:spPr>
        <p:txBody>
          <a:bodyPr/>
          <a:lstStyle>
            <a:lvl1pPr>
              <a:buFontTx/>
              <a:buNone/>
              <a:defRPr lang="de-DE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8AFB8D7-22AC-4F06-9D32-AF7F36CC69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2729" y="3429000"/>
            <a:ext cx="3663212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7" name="Durchwahl">
            <a:extLst>
              <a:ext uri="{FF2B5EF4-FFF2-40B4-BE49-F238E27FC236}">
                <a16:creationId xmlns:a16="http://schemas.microsoft.com/office/drawing/2014/main" id="{185017B9-74A5-4F34-B4F0-E3B0154A9FD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899201" y="3737492"/>
            <a:ext cx="2327908" cy="327715"/>
          </a:xfrm>
        </p:spPr>
        <p:txBody>
          <a:bodyPr/>
          <a:lstStyle>
            <a:lvl1pPr marL="0" indent="0" defTabSz="717533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Phone	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01FBFF05-552E-459B-91AE-83CAFE128C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48649" y="3737492"/>
            <a:ext cx="865689" cy="327715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67CA897D-892F-4CE9-B942-3B8DA0BA2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99201" y="4085054"/>
            <a:ext cx="486408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2BEFE346-3B3E-4B37-B098-AEC82CBD8C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85612" y="4085054"/>
            <a:ext cx="2451097" cy="317772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1170A3D9-2665-43AC-B8CF-228214AB45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99200" y="4677646"/>
            <a:ext cx="3333349" cy="29158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761920" rtl="0" eaLnBrk="1" latinLnBrk="0" hangingPunct="1">
              <a:lnSpc>
                <a:spcPct val="120000"/>
              </a:lnSpc>
              <a:spcBef>
                <a:spcPts val="833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721766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E7568E75-9942-41F4-B0BF-B47296C812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99200" y="4996239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4CC9AD5A-92CF-494C-BE6A-00BD7C60B5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9200" y="5311244"/>
            <a:ext cx="4386739" cy="28800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81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8916216-B032-4200-99C8-5BA3A21F8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2007CB-CD36-48DD-9918-1BFC87D15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3" t="1" b="-1"/>
          <a:stretch/>
        </p:blipFill>
        <p:spPr>
          <a:xfrm>
            <a:off x="1214118" y="774451"/>
            <a:ext cx="2171295" cy="22446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64013" y="4794480"/>
            <a:ext cx="1699200" cy="16992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98555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A70C5C8-1CB6-4CC4-A9D8-081FC52E5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516887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029" y="599281"/>
            <a:ext cx="5520000" cy="552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7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41030" y="3951514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399213" y="4612080"/>
            <a:ext cx="2064000" cy="2064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12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89422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0BE638A-719E-41CB-B435-44353E555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18" y="358611"/>
            <a:ext cx="2848095" cy="575997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69940" y="790873"/>
            <a:ext cx="4749217" cy="58010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6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689121"/>
            <a:ext cx="12192000" cy="44064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2012" y="651579"/>
            <a:ext cx="5217600" cy="52176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3333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78489" y="3842658"/>
            <a:ext cx="4016828" cy="74022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185" indent="0" algn="ctr">
              <a:buNone/>
              <a:defRPr sz="2000"/>
            </a:lvl2pPr>
            <a:lvl3pPr marL="914368" indent="0" algn="ctr">
              <a:buNone/>
              <a:defRPr sz="1800"/>
            </a:lvl3pPr>
            <a:lvl4pPr marL="1371552" indent="0" algn="ctr">
              <a:buNone/>
              <a:defRPr sz="1600"/>
            </a:lvl4pPr>
            <a:lvl5pPr marL="1828736" indent="0" algn="ctr">
              <a:buNone/>
              <a:defRPr sz="1600"/>
            </a:lvl5pPr>
            <a:lvl6pPr marL="2285920" indent="0" algn="ctr">
              <a:buNone/>
              <a:defRPr sz="1600"/>
            </a:lvl6pPr>
            <a:lvl7pPr marL="2743103" indent="0" algn="ctr">
              <a:buNone/>
              <a:defRPr sz="1600"/>
            </a:lvl7pPr>
            <a:lvl8pPr marL="3200288" indent="0" algn="ctr">
              <a:buNone/>
              <a:defRPr sz="1600"/>
            </a:lvl8pPr>
            <a:lvl9pPr marL="3657473" indent="0" algn="ctr">
              <a:buNone/>
              <a:defRPr sz="16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9731507" y="6259680"/>
            <a:ext cx="1887880" cy="440640"/>
          </a:xfrm>
        </p:spPr>
        <p:txBody>
          <a:bodyPr/>
          <a:lstStyle>
            <a:lvl1pPr marL="0" indent="0">
              <a:buFontTx/>
              <a:buNone/>
              <a:defRPr sz="146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987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BC63BD3-E76E-4A84-A053-C0674C51B506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38B306A-C308-4442-A47C-0B905B6F608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1383C6-1CE5-4D78-9AE7-E1AD068F7A1D}"/>
              </a:ext>
            </a:extLst>
          </p:cNvPr>
          <p:cNvSpPr/>
          <p:nvPr userDrawn="1"/>
        </p:nvSpPr>
        <p:spPr>
          <a:xfrm>
            <a:off x="0" y="654469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FB5FBB7-6EE2-493E-9592-606A2FBA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7C93490B-4097-46E2-880C-2BFE3B3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863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838D7C8-2F85-4FF7-944B-D48B4EC79EC5}"/>
              </a:ext>
            </a:extLst>
          </p:cNvPr>
          <p:cNvSpPr/>
          <p:nvPr userDrawn="1"/>
        </p:nvSpPr>
        <p:spPr>
          <a:xfrm>
            <a:off x="0" y="0"/>
            <a:ext cx="12192000" cy="10518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3AC11E0-0E5B-491D-A939-AF49C16978D4}"/>
              </a:ext>
            </a:extLst>
          </p:cNvPr>
          <p:cNvSpPr/>
          <p:nvPr userDrawn="1"/>
        </p:nvSpPr>
        <p:spPr>
          <a:xfrm>
            <a:off x="-597159" y="-1138335"/>
            <a:ext cx="7399175" cy="2523095"/>
          </a:xfrm>
          <a:custGeom>
            <a:avLst/>
            <a:gdLst>
              <a:gd name="connsiteX0" fmla="*/ 0 w 7399175"/>
              <a:gd name="connsiteY0" fmla="*/ 1261548 h 2523095"/>
              <a:gd name="connsiteX1" fmla="*/ 3699588 w 7399175"/>
              <a:gd name="connsiteY1" fmla="*/ 0 h 2523095"/>
              <a:gd name="connsiteX2" fmla="*/ 7399176 w 7399175"/>
              <a:gd name="connsiteY2" fmla="*/ 1261548 h 2523095"/>
              <a:gd name="connsiteX3" fmla="*/ 3699588 w 7399175"/>
              <a:gd name="connsiteY3" fmla="*/ 2523096 h 2523095"/>
              <a:gd name="connsiteX4" fmla="*/ 0 w 7399175"/>
              <a:gd name="connsiteY4" fmla="*/ 1261548 h 25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9175" h="2523095" fill="none" extrusionOk="0">
                <a:moveTo>
                  <a:pt x="0" y="1261548"/>
                </a:moveTo>
                <a:cubicBezTo>
                  <a:pt x="-4435" y="490348"/>
                  <a:pt x="2046785" y="-181862"/>
                  <a:pt x="3699588" y="0"/>
                </a:cubicBezTo>
                <a:cubicBezTo>
                  <a:pt x="5678361" y="-20965"/>
                  <a:pt x="7301632" y="542338"/>
                  <a:pt x="7399176" y="1261548"/>
                </a:cubicBezTo>
                <a:cubicBezTo>
                  <a:pt x="7061947" y="1809832"/>
                  <a:pt x="5397617" y="2419020"/>
                  <a:pt x="3699588" y="2523096"/>
                </a:cubicBezTo>
                <a:cubicBezTo>
                  <a:pt x="1595773" y="2567705"/>
                  <a:pt x="-66274" y="2075413"/>
                  <a:pt x="0" y="1261548"/>
                </a:cubicBezTo>
                <a:close/>
              </a:path>
              <a:path w="7399175" h="2523095" stroke="0" extrusionOk="0">
                <a:moveTo>
                  <a:pt x="0" y="1261548"/>
                </a:moveTo>
                <a:cubicBezTo>
                  <a:pt x="-215930" y="710675"/>
                  <a:pt x="1907507" y="134633"/>
                  <a:pt x="3699588" y="0"/>
                </a:cubicBezTo>
                <a:cubicBezTo>
                  <a:pt x="5747088" y="36401"/>
                  <a:pt x="7296404" y="617845"/>
                  <a:pt x="7399176" y="1261548"/>
                </a:cubicBezTo>
                <a:cubicBezTo>
                  <a:pt x="7432986" y="1940796"/>
                  <a:pt x="5718260" y="2404577"/>
                  <a:pt x="3699588" y="2523096"/>
                </a:cubicBezTo>
                <a:cubicBezTo>
                  <a:pt x="1612151" y="2525781"/>
                  <a:pt x="-33188" y="1919126"/>
                  <a:pt x="0" y="1261548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55888113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0" y="768000"/>
            <a:ext cx="10992267" cy="369600"/>
          </a:xfrm>
        </p:spPr>
        <p:txBody>
          <a:bodyPr lIns="0" tIns="0" rIns="0" bIns="0"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2" y="1344000"/>
            <a:ext cx="10991849" cy="49418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7629DA9-6315-49E9-8668-E92D0D92FBD5}"/>
              </a:ext>
            </a:extLst>
          </p:cNvPr>
          <p:cNvSpPr/>
          <p:nvPr userDrawn="1"/>
        </p:nvSpPr>
        <p:spPr>
          <a:xfrm>
            <a:off x="0" y="6546925"/>
            <a:ext cx="12192000" cy="313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E942A012-9A70-4E8D-A4BC-371E7F47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0916" y="6621535"/>
            <a:ext cx="297600" cy="1641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518C2F-5E54-4CF8-B37A-4631A050CED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F6CA1573-5B83-4929-B256-50CF2DE6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2303" y="6590911"/>
            <a:ext cx="7100358" cy="225331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Team Lab NLP | </a:t>
            </a:r>
            <a:r>
              <a:rPr lang="de-DE" dirty="0" err="1"/>
              <a:t>Author</a:t>
            </a:r>
            <a:r>
              <a:rPr lang="de-DE" dirty="0"/>
              <a:t> Classification in Poetry		Katrin Schmidt – Carlotta Quensel</a:t>
            </a:r>
          </a:p>
        </p:txBody>
      </p:sp>
    </p:spTree>
    <p:extLst>
      <p:ext uri="{BB962C8B-B14F-4D97-AF65-F5344CB8AC3E}">
        <p14:creationId xmlns:p14="http://schemas.microsoft.com/office/powerpoint/2010/main" val="358979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6599" y="0"/>
            <a:ext cx="8724967" cy="4710853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33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323675" y="755794"/>
            <a:ext cx="5490813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675" y="1079999"/>
            <a:ext cx="5490813" cy="2471583"/>
          </a:xfrm>
          <a:prstGeom prst="rect">
            <a:avLst/>
          </a:prstGeom>
        </p:spPr>
        <p:txBody>
          <a:bodyPr anchor="t" anchorCtr="0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30405" y="2332803"/>
            <a:ext cx="4035639" cy="265919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1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0403" y="2700000"/>
            <a:ext cx="7368775" cy="1080000"/>
          </a:xfrm>
          <a:prstGeom prst="rect">
            <a:avLst/>
          </a:prstGeom>
        </p:spPr>
        <p:txBody>
          <a:bodyPr anchor="t" anchorCtr="0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5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22303" y="432000"/>
            <a:ext cx="10993967" cy="33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22" y="1344000"/>
            <a:ext cx="10991849" cy="4941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39200" y="6501601"/>
            <a:ext cx="7104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1067" smtClean="0"/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667" y="6501601"/>
            <a:ext cx="297600" cy="16414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54518C2F-5E54-4CF8-B37A-4631A050C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44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l" defTabSz="91436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2" indent="-228592" algn="l" defTabSz="914368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80468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715409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960933" indent="-245525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95875" indent="-234943" algn="l" defTabSz="914368" rtl="0" eaLnBrk="1" latinLnBrk="0" hangingPunct="1">
        <a:lnSpc>
          <a:spcPct val="120000"/>
        </a:lnSpc>
        <a:spcBef>
          <a:spcPts val="501"/>
        </a:spcBef>
        <a:buClr>
          <a:schemeClr val="tx1"/>
        </a:buClr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12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6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80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4" indent="-228592" algn="l" defTabSz="914368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2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6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0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8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73" algn="l" defTabSz="91436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2967">
          <p15:clr>
            <a:srgbClr val="F26B43"/>
          </p15:clr>
        </p15:guide>
        <p15:guide id="4" pos="5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35100A-C912-484F-95F3-3CB2706AD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Maschinelle Sprachverarbeitung</a:t>
            </a:r>
            <a:endParaRPr lang="en-GB" dirty="0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C394A4F9-B5CD-4D1A-ACD1-A89D3C5117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35056" r="-6128" b="6324"/>
          <a:stretch/>
        </p:blipFill>
        <p:spPr>
          <a:xfrm>
            <a:off x="0" y="1689100"/>
            <a:ext cx="8812213" cy="4406900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131C18E-9C88-4867-A6ED-6D70AB34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489" y="814443"/>
            <a:ext cx="5947273" cy="5826102"/>
          </a:xfrm>
        </p:spPr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Poetry</a:t>
            </a:r>
            <a:endParaRPr lang="en-GB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0951E65-640C-495F-ACB5-881281CAB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3711" y="4667411"/>
            <a:ext cx="4016828" cy="740229"/>
          </a:xfrm>
        </p:spPr>
        <p:txBody>
          <a:bodyPr/>
          <a:lstStyle/>
          <a:p>
            <a:r>
              <a:rPr lang="de-DE" dirty="0"/>
              <a:t>Katrin Schmidt &amp; Carlotta Quensel</a:t>
            </a:r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0E5F94-689C-42F3-81C8-73E8D3B31BCF}"/>
              </a:ext>
            </a:extLst>
          </p:cNvPr>
          <p:cNvSpPr txBox="1"/>
          <p:nvPr/>
        </p:nvSpPr>
        <p:spPr>
          <a:xfrm>
            <a:off x="267855" y="6456218"/>
            <a:ext cx="6696363" cy="2757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Team Lab NLP | SS2021 | 14-06-2021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950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latin typeface="+mn-lt"/>
              </a:rPr>
              <a:t>Outline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F0CCD-E58F-4E53-A61C-D7F519E0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de-DE" dirty="0"/>
              <a:t>Task </a:t>
            </a:r>
            <a:r>
              <a:rPr lang="de-DE" dirty="0" err="1"/>
              <a:t>description</a:t>
            </a:r>
            <a:endParaRPr lang="de-DE" dirty="0"/>
          </a:p>
          <a:p>
            <a:pPr marL="457200" indent="-457200"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en-GB" dirty="0"/>
              <a:t>Data and </a:t>
            </a:r>
            <a:r>
              <a:rPr lang="en-GB" dirty="0" err="1"/>
              <a:t>preprocessing</a:t>
            </a:r>
            <a:endParaRPr lang="en-GB" dirty="0"/>
          </a:p>
          <a:p>
            <a:pPr marL="457200" indent="-457200"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en-GB" dirty="0"/>
              <a:t>Baseline model</a:t>
            </a:r>
          </a:p>
          <a:p>
            <a:pPr marL="457200" indent="-457200"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en-GB" dirty="0"/>
              <a:t>First evaluation</a:t>
            </a:r>
          </a:p>
          <a:p>
            <a:pPr marL="457200" indent="-457200">
              <a:buClr>
                <a:schemeClr val="accent2"/>
              </a:buClr>
              <a:buSzPct val="100000"/>
              <a:buFont typeface="+mj-lt"/>
              <a:buAutoNum type="arabicPeriod"/>
            </a:pPr>
            <a:r>
              <a:rPr lang="en-GB" dirty="0"/>
              <a:t>Outlook: advanced method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63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latin typeface="+mn-lt"/>
              </a:rPr>
              <a:t>1. Task </a:t>
            </a:r>
            <a:r>
              <a:rPr lang="de-DE" b="0" dirty="0" err="1">
                <a:latin typeface="+mn-lt"/>
              </a:rPr>
              <a:t>description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F0CCD-E58F-4E53-A61C-D7F519E0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Goal: </a:t>
            </a:r>
            <a:r>
              <a:rPr lang="en-GB" dirty="0"/>
              <a:t>develop a classifier to identify the author given a document</a:t>
            </a:r>
          </a:p>
          <a:p>
            <a:r>
              <a:rPr lang="en-GB" dirty="0"/>
              <a:t>Program should be able to read in a document and classify it by an author </a:t>
            </a:r>
          </a:p>
          <a:p>
            <a:pPr lvl="1"/>
            <a:r>
              <a:rPr lang="en-GB" dirty="0"/>
              <a:t>based on training data</a:t>
            </a:r>
          </a:p>
          <a:p>
            <a:pPr lvl="1"/>
            <a:r>
              <a:rPr lang="en-GB" dirty="0"/>
              <a:t>authors have been already seen (no zero shot learning)</a:t>
            </a:r>
          </a:p>
          <a:p>
            <a:pPr marL="234943" lvl="1" indent="0">
              <a:buNone/>
            </a:pPr>
            <a:endParaRPr lang="en-GB" dirty="0"/>
          </a:p>
          <a:p>
            <a:r>
              <a:rPr lang="en-GB" dirty="0"/>
              <a:t>How does the vocabulary of a poem determine its author?</a:t>
            </a:r>
          </a:p>
          <a:p>
            <a:pPr lvl="1"/>
            <a:r>
              <a:rPr lang="en-GB" dirty="0"/>
              <a:t>representation of the data: word vectors</a:t>
            </a:r>
          </a:p>
          <a:p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377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latin typeface="+mn-lt"/>
              </a:rPr>
              <a:t>2. Data </a:t>
            </a:r>
            <a:r>
              <a:rPr lang="de-DE" b="0" dirty="0" err="1">
                <a:latin typeface="+mn-lt"/>
              </a:rPr>
              <a:t>and</a:t>
            </a:r>
            <a:r>
              <a:rPr lang="de-DE" b="0" dirty="0">
                <a:latin typeface="+mn-lt"/>
              </a:rPr>
              <a:t> </a:t>
            </a:r>
            <a:r>
              <a:rPr lang="de-DE" b="0" dirty="0" err="1">
                <a:latin typeface="+mn-lt"/>
              </a:rPr>
              <a:t>preprocessing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F0CCD-E58F-4E53-A61C-D7F519E0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Corpus sourced from “The Poetry Foundation” (founded in 2003), </a:t>
            </a:r>
            <a:br>
              <a:rPr lang="en-GB" dirty="0"/>
            </a:br>
            <a:r>
              <a:rPr lang="en-GB" dirty="0"/>
              <a:t>downloaded as finished dataset (csv file) from </a:t>
            </a:r>
            <a:r>
              <a:rPr lang="en-GB" dirty="0" err="1"/>
              <a:t>kaggle.com</a:t>
            </a:r>
            <a:endParaRPr lang="en-GB" dirty="0"/>
          </a:p>
          <a:p>
            <a:r>
              <a:rPr lang="en-GB" dirty="0"/>
              <a:t>Data statistics:</a:t>
            </a:r>
          </a:p>
          <a:p>
            <a:pPr lvl="1"/>
            <a:r>
              <a:rPr lang="en-GB" dirty="0"/>
              <a:t>Total number: 			3.309 authors - 15.567 poems</a:t>
            </a:r>
          </a:p>
          <a:p>
            <a:pPr lvl="1"/>
            <a:r>
              <a:rPr lang="en-GB" dirty="0"/>
              <a:t>Number of authors with &gt; 5 poems: 	852 authors - 10.580 poems</a:t>
            </a:r>
          </a:p>
          <a:p>
            <a:pPr lvl="1"/>
            <a:r>
              <a:rPr lang="en-GB" dirty="0"/>
              <a:t>We chose:				30 authors - 1297 poems (without "Anonymous”)</a:t>
            </a:r>
            <a:br>
              <a:rPr lang="en-GB" dirty="0"/>
            </a:br>
            <a:endParaRPr lang="en-GB" dirty="0"/>
          </a:p>
          <a:p>
            <a:r>
              <a:rPr lang="en-GB" dirty="0"/>
              <a:t>Why?</a:t>
            </a:r>
          </a:p>
          <a:p>
            <a:pPr lvl="1"/>
            <a:r>
              <a:rPr lang="en-GB" dirty="0"/>
              <a:t>30 authors with the most frequent poems</a:t>
            </a:r>
          </a:p>
          <a:p>
            <a:pPr lvl="1"/>
            <a:r>
              <a:rPr lang="en-GB" dirty="0"/>
              <a:t>30 authors = 30 labels, lower computational power than with 800 labels</a:t>
            </a:r>
          </a:p>
          <a:p>
            <a:pPr lvl="1"/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8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latin typeface="+mn-lt"/>
              </a:rPr>
              <a:t>3. Baseline </a:t>
            </a:r>
            <a:r>
              <a:rPr lang="de-DE" b="0" dirty="0" err="1">
                <a:latin typeface="+mn-lt"/>
              </a:rPr>
              <a:t>model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Maximum Entropy Classifier vs. Naive Bayes?</a:t>
                </a:r>
              </a:p>
              <a:p>
                <a:pPr lvl="1"/>
                <a:r>
                  <a:rPr lang="en-GB" dirty="0"/>
                  <a:t>give each feature a weight to represent the importance of the feature</a:t>
                </a:r>
              </a:p>
              <a:p>
                <a:pPr lvl="1"/>
                <a:r>
                  <a:rPr lang="en-GB" dirty="0"/>
                  <a:t>p</a:t>
                </a:r>
                <a14:m>
                  <m:oMath xmlns:m="http://schemas.openxmlformats.org/officeDocument/2006/math">
                    <m:r>
                      <a:rPr lang="en-GB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(y | 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 </m:t>
                            </m:r>
                          </m:sup>
                        </m:sSup>
                        <m:func>
                          <m:func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GB" dirty="0"/>
                  <a:t>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𝑐𝑜𝑟𝑒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𝑠𝑐𝑜𝑟𝑒𝑠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𝑐𝑙𝑎𝑠𝑠𝑒𝑠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What is a feature?</a:t>
                </a:r>
              </a:p>
              <a:p>
                <a:pPr lvl="1"/>
                <a:r>
                  <a:rPr lang="en-GB" dirty="0"/>
                  <a:t>f</a:t>
                </a:r>
                <a:r>
                  <a:rPr lang="en-GB" baseline="-25000" dirty="0"/>
                  <a:t>i</a:t>
                </a:r>
                <a:r>
                  <a:rPr lang="en-GB" dirty="0"/>
                  <a:t> (y, </a:t>
                </a:r>
                <a:r>
                  <a:rPr lang="en-GB" b="1" dirty="0"/>
                  <a:t>x</a:t>
                </a:r>
                <a:r>
                  <a:rPr lang="en-GB" dirty="0"/>
                  <a:t>) with y = author, </a:t>
                </a:r>
                <a:r>
                  <a:rPr lang="en-GB" b="1" dirty="0"/>
                  <a:t>x</a:t>
                </a:r>
                <a:r>
                  <a:rPr lang="en-GB" dirty="0"/>
                  <a:t> = word vector</a:t>
                </a:r>
              </a:p>
              <a:p>
                <a:pPr lvl="1"/>
                <a:r>
                  <a:rPr lang="en-GB" dirty="0"/>
                  <a:t>e.g.: f</a:t>
                </a:r>
                <a:r>
                  <a:rPr lang="en-GB" baseline="-25000" dirty="0"/>
                  <a:t>1</a:t>
                </a:r>
                <a:r>
                  <a:rPr lang="en-GB" dirty="0"/>
                  <a:t>(“Shakespeare”, “thou”)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C13F0CCD-E58F-4E53-A61C-D7F519E05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4" t="-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205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9E24-7A9D-47B2-A263-C1CC5FE8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latin typeface="+mn-lt"/>
              </a:rPr>
              <a:t>3. Baseline </a:t>
            </a:r>
            <a:r>
              <a:rPr lang="de-DE" b="0" dirty="0" err="1">
                <a:latin typeface="+mn-lt"/>
              </a:rPr>
              <a:t>model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97FC03-7E16-465A-AD46-C65DC3090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3F0CCD-E58F-4E53-A61C-D7F519E0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Maximum Entropy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Start with least informative weights (choose them random)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Calculate accuracy of classification with these weights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Improve them through iterative optimization:</a:t>
            </a:r>
          </a:p>
          <a:p>
            <a:pPr lvl="1"/>
            <a:r>
              <a:rPr lang="en-GB" dirty="0"/>
              <a:t>calculate the </a:t>
            </a:r>
            <a:r>
              <a:rPr lang="en-GB" b="1" dirty="0"/>
              <a:t>derivative of the function F (conditional log likelihood)</a:t>
            </a:r>
          </a:p>
          <a:p>
            <a:pPr lvl="1"/>
            <a:r>
              <a:rPr lang="en-GB" dirty="0" err="1"/>
              <a:t>new_weight</a:t>
            </a:r>
            <a:r>
              <a:rPr lang="en-GB" dirty="0"/>
              <a:t> = </a:t>
            </a:r>
            <a:r>
              <a:rPr lang="en-GB" dirty="0" err="1"/>
              <a:t>old_weight</a:t>
            </a:r>
            <a:r>
              <a:rPr lang="en-GB" dirty="0"/>
              <a:t> - derivative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Find the best weight for each feature (by approaching good accuracy)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CEF89A-7CA8-4797-B6AA-902EC78A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C2F-5E54-4CF8-B37A-4631A050CED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B7B29-C378-48C3-934B-489353BD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Lab NLP | Author Classification in Poetry		Katrin Schmidt – Carlotta Quensel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2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97EA214-9839-4263-91CF-4625BF62D7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8E3D3-A7AD-4294-AA40-CA4C7DA2C3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9220" y="2790720"/>
            <a:ext cx="4386739" cy="259200"/>
          </a:xfrm>
        </p:spPr>
        <p:txBody>
          <a:bodyPr/>
          <a:lstStyle/>
          <a:p>
            <a:r>
              <a:rPr lang="de-DE" dirty="0"/>
              <a:t>Carlotta Quensel</a:t>
            </a:r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D6426-7317-4706-B736-0D37EB992B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9219" y="3049920"/>
            <a:ext cx="3900435" cy="288000"/>
          </a:xfrm>
        </p:spPr>
        <p:txBody>
          <a:bodyPr/>
          <a:lstStyle/>
          <a:p>
            <a:r>
              <a:rPr lang="de-DE" dirty="0"/>
              <a:t>carlotta.quensel@ims.uni-stuttgart.de </a:t>
            </a:r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2073EF8-70E9-442E-A2B0-9FE5B05418A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899200" y="4677646"/>
            <a:ext cx="6219748" cy="288000"/>
          </a:xfrm>
        </p:spPr>
        <p:txBody>
          <a:bodyPr/>
          <a:lstStyle/>
          <a:p>
            <a:r>
              <a:rPr lang="en-GB" dirty="0"/>
              <a:t>source2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490C48-77AA-4F0D-B6B9-1DC43C37E75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source3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19E8E7F-F1B8-4ABB-95CD-2933F38CD3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99199" y="4389646"/>
            <a:ext cx="5359583" cy="288000"/>
          </a:xfrm>
        </p:spPr>
        <p:txBody>
          <a:bodyPr/>
          <a:lstStyle/>
          <a:p>
            <a:r>
              <a:rPr lang="de-DE" dirty="0"/>
              <a:t>source1</a:t>
            </a:r>
            <a:endParaRPr lang="en-GB" i="1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9089140B-1560-4E8A-A637-FC56BFD23338}"/>
              </a:ext>
            </a:extLst>
          </p:cNvPr>
          <p:cNvSpPr txBox="1">
            <a:spLocks/>
          </p:cNvSpPr>
          <p:nvPr/>
        </p:nvSpPr>
        <p:spPr>
          <a:xfrm>
            <a:off x="2899199" y="5284239"/>
            <a:ext cx="4386739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C6816D5B-ACB6-4517-A10C-0204A42D225D}"/>
              </a:ext>
            </a:extLst>
          </p:cNvPr>
          <p:cNvSpPr txBox="1">
            <a:spLocks/>
          </p:cNvSpPr>
          <p:nvPr/>
        </p:nvSpPr>
        <p:spPr>
          <a:xfrm>
            <a:off x="2899199" y="5594004"/>
            <a:ext cx="5359583" cy="28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DD911A4-8AEF-4096-9178-FC995B4D7315}"/>
              </a:ext>
            </a:extLst>
          </p:cNvPr>
          <p:cNvSpPr txBox="1">
            <a:spLocks/>
          </p:cNvSpPr>
          <p:nvPr/>
        </p:nvSpPr>
        <p:spPr>
          <a:xfrm>
            <a:off x="2899199" y="2790719"/>
            <a:ext cx="3073584" cy="3167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Katrin Schmidt</a:t>
            </a:r>
            <a:endParaRPr lang="en-GB" dirty="0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F2FC0D54-4D68-4B00-BDFA-8B18DE87C546}"/>
              </a:ext>
            </a:extLst>
          </p:cNvPr>
          <p:cNvSpPr txBox="1">
            <a:spLocks/>
          </p:cNvSpPr>
          <p:nvPr/>
        </p:nvSpPr>
        <p:spPr>
          <a:xfrm>
            <a:off x="2899198" y="3049920"/>
            <a:ext cx="3073585" cy="287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2" indent="-228592" algn="l" defTabSz="914368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Tx/>
              <a:buNone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468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5409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933" indent="-245525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5875" indent="-234943" algn="l" defTabSz="914368" rtl="0" eaLnBrk="1" latinLnBrk="0" hangingPunct="1">
              <a:lnSpc>
                <a:spcPct val="120000"/>
              </a:lnSpc>
              <a:spcBef>
                <a:spcPts val="501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12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6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80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4" indent="-228592" algn="l" defTabSz="914368" rtl="0" eaLnBrk="1" latinLnBrk="0" hangingPunct="1">
              <a:lnSpc>
                <a:spcPct val="90000"/>
              </a:lnSpc>
              <a:spcBef>
                <a:spcPts val="501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katrin.schmidt@ims.uni-stuttgart.de </a:t>
            </a:r>
          </a:p>
        </p:txBody>
      </p:sp>
    </p:spTree>
    <p:extLst>
      <p:ext uri="{BB962C8B-B14F-4D97-AF65-F5344CB8AC3E}">
        <p14:creationId xmlns:p14="http://schemas.microsoft.com/office/powerpoint/2010/main" val="336248603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wegge_3531576_assignment1</Template>
  <TotalTime>0</TotalTime>
  <Words>434</Words>
  <Application>Microsoft Macintosh PowerPoint</Application>
  <PresentationFormat>Breitbild</PresentationFormat>
  <Paragraphs>61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Uni_Stuttgart</vt:lpstr>
      <vt:lpstr>Author Classification of Poetry</vt:lpstr>
      <vt:lpstr>Outline</vt:lpstr>
      <vt:lpstr>1. Task description</vt:lpstr>
      <vt:lpstr>2. Data and preprocessing</vt:lpstr>
      <vt:lpstr>3. Baseline model</vt:lpstr>
      <vt:lpstr>3. Baseline model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Maximilian Wegge</dc:creator>
  <cp:lastModifiedBy>Katrin1 Schmidt</cp:lastModifiedBy>
  <cp:revision>218</cp:revision>
  <dcterms:created xsi:type="dcterms:W3CDTF">2020-11-27T16:00:59Z</dcterms:created>
  <dcterms:modified xsi:type="dcterms:W3CDTF">2021-05-30T19:08:35Z</dcterms:modified>
</cp:coreProperties>
</file>