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37" r:id="rId2"/>
    <p:sldId id="350" r:id="rId3"/>
    <p:sldId id="351" r:id="rId4"/>
    <p:sldId id="353" r:id="rId5"/>
    <p:sldId id="346" r:id="rId6"/>
    <p:sldId id="347" r:id="rId7"/>
    <p:sldId id="348" r:id="rId8"/>
    <p:sldId id="349" r:id="rId9"/>
    <p:sldId id="341" r:id="rId10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50"/>
            <p14:sldId id="351"/>
            <p14:sldId id="353"/>
            <p14:sldId id="346"/>
            <p14:sldId id="347"/>
            <p14:sldId id="348"/>
            <p14:sldId id="349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BDFF"/>
    <a:srgbClr val="FFFF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3896" autoAdjust="0"/>
  </p:normalViewPr>
  <p:slideViewPr>
    <p:cSldViewPr snapToGrid="0">
      <p:cViewPr>
        <p:scale>
          <a:sx n="76" d="100"/>
          <a:sy n="76" d="100"/>
        </p:scale>
        <p:origin x="1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647035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876" y="1428746"/>
            <a:ext cx="5280000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428744"/>
            <a:ext cx="5280000" cy="485925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816760"/>
            <a:ext cx="5280000" cy="44712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42611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816758"/>
            <a:ext cx="5280000" cy="447124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8000" cy="485925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3" y="1427255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58372"/>
            <a:ext cx="5088683" cy="24224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428746"/>
            <a:ext cx="5569147" cy="485925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428746"/>
            <a:ext cx="5088683" cy="48592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428746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3999" y="1428746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2160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3998" y="312160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8746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8746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3812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FEA1AC7-974E-4FC2-9DFB-C349AB7C554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647036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30976"/>
            <a:ext cx="10991849" cy="485486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428746"/>
            <a:ext cx="10991849" cy="48570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Classification in 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Goal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+mj-lt"/>
              </a:rPr>
              <a:t>Stylometrics</a:t>
            </a:r>
            <a:r>
              <a:rPr lang="en-US" sz="2000" dirty="0">
                <a:latin typeface="+mj-lt"/>
              </a:rPr>
              <a:t>: what age, education, gender, social class has the author</a:t>
            </a:r>
          </a:p>
          <a:p>
            <a:pPr lvl="1"/>
            <a:r>
              <a:rPr lang="en-US" sz="2000" dirty="0">
                <a:latin typeface="+mj-lt"/>
              </a:rPr>
              <a:t>Find specific values for one author</a:t>
            </a:r>
          </a:p>
          <a:p>
            <a:r>
              <a:rPr lang="en-US" sz="2000" dirty="0">
                <a:latin typeface="+mj-lt"/>
              </a:rPr>
              <a:t>Author prediction: classification task with known classes</a:t>
            </a:r>
          </a:p>
          <a:p>
            <a:pPr lvl="1"/>
            <a:r>
              <a:rPr lang="en-US" sz="2000" dirty="0">
                <a:latin typeface="+mj-lt"/>
              </a:rPr>
              <a:t>Which of my 5 authors has written this text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Our goal: find a method which works well with poetry</a:t>
            </a:r>
          </a:p>
          <a:p>
            <a:pPr lvl="1"/>
            <a:r>
              <a:rPr lang="en-US" sz="2000" dirty="0">
                <a:latin typeface="+mj-lt"/>
              </a:rPr>
              <a:t>Style choices might reflect the medium more than the author</a:t>
            </a:r>
          </a:p>
          <a:p>
            <a:pPr lvl="1"/>
            <a:r>
              <a:rPr lang="en-US" sz="2000" dirty="0">
                <a:latin typeface="+mj-lt"/>
              </a:rPr>
              <a:t>Special features (number of verses, meter, anaphora, …)</a:t>
            </a:r>
          </a:p>
          <a:p>
            <a:pPr lvl="1"/>
            <a:r>
              <a:rPr lang="en-US" sz="2000" dirty="0">
                <a:latin typeface="+mj-lt"/>
              </a:rPr>
              <a:t>Choice of data is limited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9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F5F6B-D0FF-4670-BF6A-441CCC79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3" y="1428746"/>
            <a:ext cx="5471578" cy="48570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Poetry Foundation (founded in 2003)</a:t>
            </a:r>
          </a:p>
          <a:p>
            <a:r>
              <a:rPr lang="en-US" sz="2000" dirty="0">
                <a:latin typeface="+mj-lt"/>
              </a:rPr>
              <a:t>3309 authors</a:t>
            </a:r>
          </a:p>
          <a:p>
            <a:r>
              <a:rPr lang="en-US" sz="2000" dirty="0">
                <a:latin typeface="+mj-lt"/>
              </a:rPr>
              <a:t>15567 poems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B071E4-584F-4C72-ABDB-A49F9AC3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423" y="3191436"/>
            <a:ext cx="5020296" cy="3385556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493CD21-1AC3-4006-885D-68F0D4116304}"/>
              </a:ext>
            </a:extLst>
          </p:cNvPr>
          <p:cNvCxnSpPr>
            <a:cxnSpLocks/>
          </p:cNvCxnSpPr>
          <p:nvPr/>
        </p:nvCxnSpPr>
        <p:spPr>
          <a:xfrm>
            <a:off x="4881040" y="3299012"/>
            <a:ext cx="0" cy="278240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41A9481-F4EB-44A5-867B-D5EB9E1D65C9}"/>
              </a:ext>
            </a:extLst>
          </p:cNvPr>
          <p:cNvSpPr txBox="1">
            <a:spLocks/>
          </p:cNvSpPr>
          <p:nvPr/>
        </p:nvSpPr>
        <p:spPr>
          <a:xfrm>
            <a:off x="5927541" y="1428746"/>
            <a:ext cx="5471578" cy="485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We decided on the 30 most prolific authors</a:t>
            </a:r>
          </a:p>
          <a:p>
            <a:r>
              <a:rPr lang="en-GB" sz="2000" dirty="0">
                <a:latin typeface="+mj-lt"/>
              </a:rPr>
              <a:t>Prolific authors </a:t>
            </a:r>
            <a:r>
              <a:rPr lang="en-GB" sz="20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GB" sz="2000" dirty="0">
                <a:latin typeface="+mj-lt"/>
              </a:rPr>
              <a:t> more datapoints per class</a:t>
            </a:r>
          </a:p>
          <a:p>
            <a:r>
              <a:rPr lang="en-GB" sz="2000" dirty="0">
                <a:latin typeface="+mj-lt"/>
              </a:rPr>
              <a:t>Only 39 labels, lower computational effort</a:t>
            </a:r>
          </a:p>
          <a:p>
            <a:r>
              <a:rPr lang="en-GB" sz="2000" dirty="0">
                <a:latin typeface="+mj-lt"/>
              </a:rPr>
              <a:t>1569 poems</a:t>
            </a:r>
          </a:p>
        </p:txBody>
      </p:sp>
    </p:spTree>
    <p:extLst>
      <p:ext uri="{BB962C8B-B14F-4D97-AF65-F5344CB8AC3E}">
        <p14:creationId xmlns:p14="http://schemas.microsoft.com/office/powerpoint/2010/main" val="461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F8EE8-2A39-4CDF-A116-618781E9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2028C-EC60-4C2B-9099-1FF772240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Data</a:t>
            </a:r>
            <a:endParaRPr lang="en-GB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253A5-E14F-434F-9D17-EB9BCB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CB8639-06F9-4741-AE13-F2FB747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CD2960-7D43-48B6-8DC6-52AC384A1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6" b="24239"/>
          <a:stretch/>
        </p:blipFill>
        <p:spPr>
          <a:xfrm>
            <a:off x="622303" y="2122429"/>
            <a:ext cx="3577432" cy="3370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6CA0D42-9443-41BC-86EF-4461A69B6FCC}"/>
              </a:ext>
            </a:extLst>
          </p:cNvPr>
          <p:cNvSpPr/>
          <p:nvPr/>
        </p:nvSpPr>
        <p:spPr>
          <a:xfrm>
            <a:off x="3275213" y="2122428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DF66E0-3A8F-43A7-91E1-9D09BEA54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85" y="1640106"/>
            <a:ext cx="5537511" cy="1477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7AE9244B-79CB-46E7-8594-34F9E35D0670}"/>
              </a:ext>
            </a:extLst>
          </p:cNvPr>
          <p:cNvSpPr/>
          <p:nvPr/>
        </p:nvSpPr>
        <p:spPr>
          <a:xfrm>
            <a:off x="8852830" y="2914156"/>
            <a:ext cx="375227" cy="278541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7272DF-0E16-4C16-B714-BD322E322C24}"/>
              </a:ext>
            </a:extLst>
          </p:cNvPr>
          <p:cNvSpPr txBox="1"/>
          <p:nvPr/>
        </p:nvSpPr>
        <p:spPr>
          <a:xfrm>
            <a:off x="6712299" y="3956039"/>
            <a:ext cx="4857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'Sir  Thomas Wyatt'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[['Tagus', ',', 'farewell', '!', 'that', 'westward', ',', 'with', 'thy', 'streams', ',', 'Turns', 'up', 'the', 'grains', 'of', 'gold', 'already', 'tried', ',', 'With', 'spur', 'and', 'sail', 'for', 'I', 'go', 'seek', 'the', 'Thames', ',',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Gainward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'the', 'sun', 'that', 'show', "'", …]}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F7464-0FE1-49F8-947C-A00953D203C8}"/>
              </a:ext>
            </a:extLst>
          </p:cNvPr>
          <p:cNvSpPr txBox="1"/>
          <p:nvPr/>
        </p:nvSpPr>
        <p:spPr>
          <a:xfrm>
            <a:off x="4543450" y="5914928"/>
            <a:ext cx="7026247" cy="2831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((0,0,0,1,0,0,1,1,0,0,0,1,0,0,1, …),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'Sir Thomas Wyatt')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79D4C08-B9C4-4354-81D8-33A7AFEA0E3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0941" y="3117576"/>
            <a:ext cx="0" cy="817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8F2C7-E2A9-4BD2-AB9A-F61AA4897CF5}"/>
              </a:ext>
            </a:extLst>
          </p:cNvPr>
          <p:cNvCxnSpPr>
            <a:cxnSpLocks/>
          </p:cNvCxnSpPr>
          <p:nvPr/>
        </p:nvCxnSpPr>
        <p:spPr>
          <a:xfrm>
            <a:off x="8593527" y="5187145"/>
            <a:ext cx="0" cy="727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A251339-5ADA-47D8-B4F1-C3AF7783BDB3}"/>
              </a:ext>
            </a:extLst>
          </p:cNvPr>
          <p:cNvCxnSpPr/>
          <p:nvPr/>
        </p:nvCxnSpPr>
        <p:spPr>
          <a:xfrm>
            <a:off x="4199735" y="2348753"/>
            <a:ext cx="14176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95DC27D-2695-41D7-971E-1D22F10E702A}"/>
              </a:ext>
            </a:extLst>
          </p:cNvPr>
          <p:cNvSpPr txBox="1"/>
          <p:nvPr/>
        </p:nvSpPr>
        <p:spPr>
          <a:xfrm>
            <a:off x="4270770" y="2348753"/>
            <a:ext cx="1346587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CSV </a:t>
            </a:r>
            <a:r>
              <a:rPr lang="de-DE" sz="1600" dirty="0" err="1">
                <a:latin typeface="+mj-lt"/>
              </a:rPr>
              <a:t>from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kaggle</a:t>
            </a:r>
            <a:endParaRPr lang="en-GB" sz="1600" dirty="0">
              <a:latin typeface="+mj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55676A-6AD4-42E2-819A-BA31C17E3118}"/>
              </a:ext>
            </a:extLst>
          </p:cNvPr>
          <p:cNvSpPr txBox="1"/>
          <p:nvPr/>
        </p:nvSpPr>
        <p:spPr>
          <a:xfrm>
            <a:off x="8882980" y="3425351"/>
            <a:ext cx="1883464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 err="1">
                <a:latin typeface="+mj-lt"/>
              </a:rPr>
              <a:t>Tokenization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NLTK</a:t>
            </a:r>
            <a:endParaRPr lang="en-GB" sz="1600" dirty="0"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9C88058-73DF-44B6-86D7-FF2D33A8C4B6}"/>
              </a:ext>
            </a:extLst>
          </p:cNvPr>
          <p:cNvSpPr txBox="1"/>
          <p:nvPr/>
        </p:nvSpPr>
        <p:spPr>
          <a:xfrm>
            <a:off x="8671966" y="5384240"/>
            <a:ext cx="1740669" cy="2757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latin typeface="+mj-lt"/>
              </a:rPr>
              <a:t>Bag-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-</a:t>
            </a:r>
            <a:r>
              <a:rPr lang="de-DE" sz="1600" dirty="0" err="1">
                <a:latin typeface="+mj-lt"/>
              </a:rPr>
              <a:t>words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vectors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+mj-lt"/>
                  </a:rPr>
                  <a:t>Maximum Entropy Classifier</a:t>
                </a:r>
              </a:p>
              <a:p>
                <a:pPr lvl="1"/>
                <a:r>
                  <a:rPr lang="en-GB" dirty="0">
                    <a:latin typeface="+mj-lt"/>
                  </a:rPr>
                  <a:t>Features: data properties paired with a label</a:t>
                </a:r>
              </a:p>
              <a:p>
                <a:pPr lvl="2"/>
                <a:r>
                  <a:rPr lang="en-GB" sz="2000" dirty="0">
                    <a:latin typeface="+mj-lt"/>
                  </a:rPr>
                  <a:t>e.g.: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GB" sz="1800" i="1" smtClean="0"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lang="de-DE" sz="1800" b="0" i="1" smtClean="0">
                            <a:latin typeface="+mj-lt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800" i="1" smtClean="0">
                            <a:latin typeface="+mj-lt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+mj-lt"/>
                          </a:rPr>
                          <m:t>𝑦</m:t>
                        </m:r>
                        <m:r>
                          <a:rPr lang="de-DE" sz="1800" b="0" i="1" smtClean="0">
                            <a:latin typeface="+mj-lt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de-DE" sz="1800" b="0" i="1" smtClean="0"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de-DE" sz="1800" b="0" i="1" smtClean="0">
                                <a:latin typeface="+mj-lt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sz="1800" i="1" smtClean="0">
                        <a:latin typeface="+mj-lt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 smtClean="0">
                            <a:latin typeface="+mj-l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 smtClean="0">
                                <a:latin typeface="+mj-lt"/>
                              </a:rPr>
                            </m:ctrlPr>
                          </m:eqArrPr>
                          <m:e>
                            <m:r>
                              <a:rPr lang="de-DE" sz="1800" b="0" i="1" smtClean="0">
                                <a:latin typeface="+mj-lt"/>
                              </a:rPr>
                              <m:t>1</m:t>
                            </m:r>
                            <m:r>
                              <a:rPr lang="en-GB" sz="1800" i="1" smtClean="0">
                                <a:latin typeface="+mj-lt"/>
                              </a:rPr>
                              <m:t>, </m:t>
                            </m:r>
                          </m:e>
                          <m:e>
                            <m:r>
                              <a:rPr lang="de-DE" sz="1800" b="0" i="1" smtClean="0">
                                <a:latin typeface="+mj-lt"/>
                              </a:rPr>
                              <m:t>0,</m:t>
                            </m:r>
                            <m:r>
                              <a:rPr lang="en-GB" sz="1800" i="1" smtClean="0">
                                <a:latin typeface="+mj-lt"/>
                              </a:rPr>
                              <m:t> </m:t>
                            </m:r>
                          </m:e>
                        </m:eqArr>
                        <m:f>
                          <m:fPr>
                            <m:type m:val="noBar"/>
                            <m:ctrlPr>
                              <a:rPr lang="en-GB" sz="1800" i="1" smtClean="0">
                                <a:latin typeface="+mj-lt"/>
                              </a:rPr>
                            </m:ctrlPr>
                          </m:fPr>
                          <m:num>
                            <m:r>
                              <a:rPr lang="de-DE" sz="1800" i="1" smtClean="0">
                                <a:latin typeface="+mj-lt"/>
                              </a:rPr>
                              <m:t>𝑦</m:t>
                            </m:r>
                            <m:r>
                              <a:rPr lang="de-DE" sz="1800" b="0" i="1" smtClean="0">
                                <a:latin typeface="+mj-lt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+mj-lt"/>
                              </a:rPr>
                              <m:t>=</m:t>
                            </m:r>
                            <m:r>
                              <a:rPr lang="de-DE" sz="1800" b="0" i="1" smtClean="0">
                                <a:latin typeface="+mj-l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Shakespeare</m:t>
                            </m:r>
                            <m:r>
                              <a:rPr lang="de-DE" sz="1800" b="0" i="1" smtClean="0">
                                <a:latin typeface="+mj-lt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+mj-lt"/>
                              </a:rPr>
                              <m:t>∧</m:t>
                            </m:r>
                            <m:r>
                              <a:rPr lang="de-DE" sz="1800" b="0" i="1" smtClean="0">
                                <a:latin typeface="+mj-lt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de-DE" sz="1800" i="0" smtClean="0">
                                <a:latin typeface="+mj-lt"/>
                              </a:rPr>
                              <m:t>thou</m:t>
                            </m:r>
                            <m:r>
                              <a:rPr lang="de-DE" sz="1800" b="0" i="1" smtClean="0">
                                <a:latin typeface="+mj-lt"/>
                              </a:rPr>
                              <m:t> </m:t>
                            </m:r>
                            <m:r>
                              <a:rPr lang="de-DE" sz="180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800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de-DE" sz="1800" i="1">
                                    <a:latin typeface="+mj-lt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smtClean="0">
                                    <a:latin typeface="+mj-lt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de-DE" sz="1800" b="0" i="0" smtClean="0">
                                <a:latin typeface="+mj-lt"/>
                              </a:rPr>
                              <m:t>otherwise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>
                  <a:latin typeface="+mj-lt"/>
                </a:endParaRPr>
              </a:p>
              <a:p>
                <a:pPr lvl="1"/>
                <a:r>
                  <a:rPr lang="en-GB" dirty="0">
                    <a:latin typeface="+mj-lt"/>
                  </a:rPr>
                  <a:t>Weight for each feature to represent the importance of the feature</a:t>
                </a:r>
              </a:p>
              <a:p>
                <a:pPr lvl="1"/>
                <a:endParaRPr lang="en-GB" dirty="0">
                  <a:latin typeface="+mj-lt"/>
                </a:endParaRPr>
              </a:p>
              <a:p>
                <a:pPr lvl="1"/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Training by stochastic gradient descent</a:t>
                </a:r>
              </a:p>
              <a:p>
                <a:pPr lvl="1"/>
                <a:r>
                  <a:rPr lang="en-GB" dirty="0">
                    <a:latin typeface="+mj-lt"/>
                  </a:rPr>
                  <a:t>p</a:t>
                </a:r>
                <a14:m>
                  <m:oMath xmlns:m="http://schemas.openxmlformats.org/officeDocument/2006/math">
                    <m:r>
                      <a:rPr lang="en-GB" i="1" baseline="-25000" smtClean="0">
                        <a:latin typeface="+mj-lt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>
                    <a:latin typeface="+mj-lt"/>
                  </a:rPr>
                  <a:t>(y | 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+mj-lt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+mj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+mj-lt"/>
                              </a:rPr>
                              <m:t>exp</m:t>
                            </m:r>
                          </m:fName>
                          <m:e>
                            <m:r>
                              <a:rPr lang="de-DE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b="0" i="1" baseline="-25000" smtClean="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baseline="-25000" smtClean="0">
                                <a:latin typeface="+mj-lt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+mj-lt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b="0" i="1" baseline="-25000" smtClean="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baseline="-25000" smtClean="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1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1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b="0" i="1" smtClean="0">
                                <a:latin typeface="+mj-lt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+mj-lt"/>
                            <a:ea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de-DE" i="1" baseline="-25000">
                                <a:latin typeface="+mj-lt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baseline="-25000">
                                <a:latin typeface="+mj-lt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baseline="-25000">
                                <a:latin typeface="+mj-lt"/>
                                <a:ea typeface="Cambria Math" panose="02040503050406030204" pitchFamily="18" charset="0"/>
                              </a:rPr>
                              <m:t>′ </m:t>
                            </m:r>
                          </m:sup>
                        </m:sSup>
                        <m:func>
                          <m:funcPr>
                            <m:ctrlPr>
                              <a:rPr lang="de-DE" i="1">
                                <a:latin typeface="+mj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+mj-lt"/>
                              </a:rPr>
                              <m:t>exp</m:t>
                            </m:r>
                          </m:fName>
                          <m:e>
                            <m:r>
                              <a:rPr lang="de-DE" i="1">
                                <a:latin typeface="+mj-lt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i="1" baseline="-2500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baseline="-25000">
                                <a:latin typeface="+mj-lt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+mj-lt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i="1" baseline="-2500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+mj-lt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 baseline="-25000">
                                <a:latin typeface="+mj-lt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+mj-lt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+mj-lt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 baseline="30000">
                                <a:latin typeface="+mj-lt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de-DE" i="1">
                                <a:latin typeface="+mj-lt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>
                                <a:latin typeface="+mj-lt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i="1">
                                <a:latin typeface="+mj-lt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dirty="0">
                    <a:latin typeface="+mj-lt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+mj-lt"/>
                          </a:rPr>
                        </m:ctrlPr>
                      </m:fPr>
                      <m:num>
                        <m:r>
                          <a:rPr lang="de-DE" i="1" smtClean="0">
                            <a:latin typeface="+mj-lt"/>
                          </a:rPr>
                          <m:t>𝑠</m:t>
                        </m:r>
                        <m:r>
                          <a:rPr lang="de-DE" b="0" i="1" smtClean="0">
                            <a:latin typeface="+mj-lt"/>
                          </a:rPr>
                          <m:t>𝑐𝑜𝑟𝑒</m:t>
                        </m:r>
                        <m:r>
                          <a:rPr lang="de-DE" b="0" i="1" smtClean="0">
                            <a:latin typeface="+mj-lt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</a:rPr>
                          <m:t>𝑜𝑓</m:t>
                        </m:r>
                        <m:r>
                          <a:rPr lang="de-DE" b="0" i="1" smtClean="0">
                            <a:latin typeface="+mj-lt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</a:rPr>
                          <m:t>𝑎</m:t>
                        </m:r>
                        <m:r>
                          <a:rPr lang="de-DE" b="0" i="1" smtClean="0">
                            <a:latin typeface="+mj-lt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</a:rPr>
                          <m:t>𝑐𝑙𝑎𝑠𝑠</m:t>
                        </m:r>
                        <m:r>
                          <a:rPr lang="de-DE" b="0" i="1" smtClean="0">
                            <a:latin typeface="+mj-lt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</a:rPr>
                          <m:t>𝑦</m:t>
                        </m:r>
                      </m:num>
                      <m:den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𝑠𝑢𝑚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𝑠𝑐𝑜𝑟𝑒𝑠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𝑐𝑙𝑎𝑠𝑠𝑒𝑠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+mj-lt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baseline="30000" smtClean="0">
                            <a:latin typeface="+mj-lt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  <a:p>
                <a:pPr marL="0" indent="0">
                  <a:buNone/>
                </a:pPr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6" t="-8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AA7317-9ADE-4B96-86C6-D3339D1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418EA6CA-4816-4626-BC40-226AA922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0" y="768000"/>
            <a:ext cx="10992267" cy="369600"/>
          </a:xfrm>
        </p:spPr>
        <p:txBody>
          <a:bodyPr/>
          <a:lstStyle/>
          <a:p>
            <a:r>
              <a:rPr lang="de-DE" dirty="0">
                <a:latin typeface="+mj-lt"/>
              </a:rPr>
              <a:t>Baseline </a:t>
            </a:r>
            <a:r>
              <a:rPr lang="de-DE" dirty="0" err="1">
                <a:latin typeface="+mj-lt"/>
              </a:rPr>
              <a:t>method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2. Baseline </a:t>
            </a:r>
            <a:r>
              <a:rPr lang="de-DE" b="0" dirty="0" err="1">
                <a:latin typeface="+mn-lt"/>
              </a:rPr>
              <a:t>model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Documents as 0/1 word vectors built from the vocabulary of the training data</a:t>
            </a:r>
          </a:p>
          <a:p>
            <a:r>
              <a:rPr lang="en-GB" dirty="0"/>
              <a:t>Features have a label string and the index of a word as the document property</a:t>
            </a:r>
          </a:p>
          <a:p>
            <a:pPr lvl="1"/>
            <a:r>
              <a:rPr lang="en-GB" dirty="0"/>
              <a:t>Learned from the training data as pointwise mutual information</a:t>
            </a:r>
          </a:p>
          <a:p>
            <a:r>
              <a:rPr lang="en-GB" dirty="0"/>
              <a:t>Program: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Learn 50 features for each label in the training data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Assign a random weight to each feature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Calculate the classifier’s accuracy with these weights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Improve them through iterative optimization with stochastic gradient descent:</a:t>
            </a:r>
          </a:p>
          <a:p>
            <a:pPr lvl="2"/>
            <a:r>
              <a:rPr lang="en-GB" dirty="0"/>
              <a:t>calculate the </a:t>
            </a:r>
            <a:r>
              <a:rPr lang="en-GB" b="1" dirty="0"/>
              <a:t>derivative of the function F (conditional log likelihood)</a:t>
            </a:r>
          </a:p>
          <a:p>
            <a:pPr lvl="2"/>
            <a:r>
              <a:rPr lang="en-GB" dirty="0" err="1"/>
              <a:t>new_weight</a:t>
            </a:r>
            <a:r>
              <a:rPr lang="en-GB" dirty="0"/>
              <a:t> = </a:t>
            </a:r>
            <a:r>
              <a:rPr lang="en-GB" dirty="0" err="1"/>
              <a:t>old_weight</a:t>
            </a:r>
            <a:r>
              <a:rPr lang="en-GB" dirty="0"/>
              <a:t> - derivative </a:t>
            </a:r>
          </a:p>
          <a:p>
            <a:pPr marL="709076" lvl="1" indent="-457200">
              <a:buFont typeface="+mj-lt"/>
              <a:buAutoNum type="arabicPeriod"/>
            </a:pPr>
            <a:r>
              <a:rPr lang="en-GB" dirty="0"/>
              <a:t>Classify by computing the p(</a:t>
            </a:r>
            <a:r>
              <a:rPr lang="en-GB" dirty="0" err="1"/>
              <a:t>label|doc</a:t>
            </a:r>
            <a:r>
              <a:rPr lang="en-GB" dirty="0"/>
              <a:t>) and choosing the label with the highest probability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3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EE31A-91AB-49FD-AC6A-B9612442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Next </a:t>
            </a:r>
            <a:r>
              <a:rPr lang="de-DE" dirty="0" err="1"/>
              <a:t>steps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AB0FC-9646-4FE5-AF7D-9A1EB4DBD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87C19-84C0-4653-BDF8-C7E60647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5AC79-56F5-42C6-B760-FAEFB028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912F1-D610-4729-AEEE-9675D89A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3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9220" y="2790720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9219" y="3049920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073EF8-70E9-442E-A2B0-9FE5B05418A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99200" y="4677646"/>
            <a:ext cx="6219748" cy="288000"/>
          </a:xfrm>
        </p:spPr>
        <p:txBody>
          <a:bodyPr/>
          <a:lstStyle/>
          <a:p>
            <a:r>
              <a:rPr lang="en-GB" dirty="0"/>
              <a:t>source2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490C48-77AA-4F0D-B6B9-1DC43C37E7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source3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19E8E7F-F1B8-4ABB-95CD-2933F38CD3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99199" y="4389646"/>
            <a:ext cx="5359583" cy="288000"/>
          </a:xfrm>
        </p:spPr>
        <p:txBody>
          <a:bodyPr/>
          <a:lstStyle/>
          <a:p>
            <a:r>
              <a:rPr lang="de-DE" dirty="0"/>
              <a:t>source1</a:t>
            </a:r>
            <a:endParaRPr lang="en-GB" i="1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9089140B-1560-4E8A-A637-FC56BFD23338}"/>
              </a:ext>
            </a:extLst>
          </p:cNvPr>
          <p:cNvSpPr txBox="1">
            <a:spLocks/>
          </p:cNvSpPr>
          <p:nvPr/>
        </p:nvSpPr>
        <p:spPr>
          <a:xfrm>
            <a:off x="2899199" y="5284239"/>
            <a:ext cx="4386739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6816D5B-ACB6-4517-A10C-0204A42D225D}"/>
              </a:ext>
            </a:extLst>
          </p:cNvPr>
          <p:cNvSpPr txBox="1">
            <a:spLocks/>
          </p:cNvSpPr>
          <p:nvPr/>
        </p:nvSpPr>
        <p:spPr>
          <a:xfrm>
            <a:off x="2899199" y="5594004"/>
            <a:ext cx="535958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543</Words>
  <Application>Microsoft Office PowerPoint</Application>
  <PresentationFormat>Breitbild</PresentationFormat>
  <Paragraphs>79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Uni_Stuttgart</vt:lpstr>
      <vt:lpstr>Author Classification in Poetry</vt:lpstr>
      <vt:lpstr>Author classification</vt:lpstr>
      <vt:lpstr>Author classification</vt:lpstr>
      <vt:lpstr>Author classification</vt:lpstr>
      <vt:lpstr>Approach</vt:lpstr>
      <vt:lpstr>2. Baseline model</vt:lpstr>
      <vt:lpstr>3. Results</vt:lpstr>
      <vt:lpstr>4. Next steps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241</cp:revision>
  <dcterms:created xsi:type="dcterms:W3CDTF">2020-11-27T16:00:59Z</dcterms:created>
  <dcterms:modified xsi:type="dcterms:W3CDTF">2021-06-04T11:34:44Z</dcterms:modified>
</cp:coreProperties>
</file>