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9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475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5C1B-80B1-4515-8F62-587809EE718E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4F8AC-0B8C-46C0-BC67-2D1B86E9B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62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4F8AC-0B8C-46C0-BC67-2D1B86E9BC8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2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icinadanet.com.br/tecnologia/27173-o-que-e-driver-do-computad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ficinadanet.com.br/redirect.php?tipo=postout&amp;urlout=http%3A%2F%2Fwww.oracle.com%2Ftechnetwork%2Fjava%2Fjavasebusiness%2Fdownloads%2Fjava-archive-downloads-javase6-419409.html%23jre-6u13-oth-JP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/>
          <a:lstStyle/>
          <a:p>
            <a:r>
              <a:rPr lang="pt-BR" dirty="0"/>
              <a:t>Apresentação </a:t>
            </a:r>
          </a:p>
          <a:p>
            <a:r>
              <a:rPr lang="pt-BR" dirty="0" err="1"/>
              <a:t>Prof.Msc.Carlos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Java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89936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7544" y="1800835"/>
            <a:ext cx="7672694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 aba Novo Pacote Java digite "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factory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para Nome do pacote.</a:t>
            </a:r>
            <a:b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Clique em Finalizar.</a:t>
            </a: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Repita o processo de criação de pacote, criando os seguintes pacotes, além do pacote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factory:modelo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dao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gui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pt-BR" altLang="pt-BR" sz="130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Assim ficará a visão geral do projeto (no canto esquerdo do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NetBeans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93442"/>
            <a:ext cx="6088516" cy="37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96" y="2204864"/>
            <a:ext cx="5292601" cy="44069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Factory</a:t>
            </a:r>
            <a:r>
              <a:rPr lang="pt-BR" b="1" dirty="0"/>
              <a:t>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458" y="1628800"/>
            <a:ext cx="3347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Passo 3:</a:t>
            </a:r>
            <a:r>
              <a:rPr lang="pt-BR" dirty="0"/>
              <a:t>Factory significa "fábrica" e </a:t>
            </a:r>
            <a:r>
              <a:rPr lang="pt-BR" dirty="0" err="1"/>
              <a:t>ConnectionFactory</a:t>
            </a:r>
            <a:r>
              <a:rPr lang="pt-BR" dirty="0"/>
              <a:t> significa fábrica de</a:t>
            </a:r>
            <a:endParaRPr lang="pt-BR" b="1" dirty="0"/>
          </a:p>
          <a:p>
            <a:pPr algn="just"/>
            <a:r>
              <a:rPr lang="pt-BR" dirty="0"/>
              <a:t>conexões. </a:t>
            </a:r>
            <a:r>
              <a:rPr lang="pt-BR" dirty="0" err="1"/>
              <a:t>Factory</a:t>
            </a:r>
            <a:r>
              <a:rPr lang="pt-BR" dirty="0"/>
              <a:t> será o nome do pacote e </a:t>
            </a:r>
            <a:r>
              <a:rPr lang="pt-BR" dirty="0" err="1"/>
              <a:t>ConnectionFactory</a:t>
            </a:r>
            <a:r>
              <a:rPr lang="pt-BR" dirty="0"/>
              <a:t> o nome da classe que fará a interface com o </a:t>
            </a:r>
            <a:r>
              <a:rPr lang="pt-BR" u="sng" dirty="0">
                <a:hlinkClick r:id="rId3"/>
              </a:rPr>
              <a:t>driver</a:t>
            </a:r>
            <a:r>
              <a:rPr lang="pt-BR" dirty="0"/>
              <a:t> JDBC de conexão a qualquer banco que desejar. Por isso o nome "fábrica", pois o JDBC permite a conexão a qualquer banco: MySQL, </a:t>
            </a:r>
            <a:r>
              <a:rPr lang="pt-BR" dirty="0" err="1"/>
              <a:t>Postgree</a:t>
            </a:r>
            <a:r>
              <a:rPr lang="pt-BR" dirty="0"/>
              <a:t>, Oracle, SQL Server, etc., somente alterando a linha do método "</a:t>
            </a:r>
            <a:r>
              <a:rPr lang="pt-BR" dirty="0" err="1"/>
              <a:t>getConnection</a:t>
            </a:r>
            <a:r>
              <a:rPr lang="pt-BR" dirty="0"/>
              <a:t>". Vamos começar criando a classe </a:t>
            </a:r>
            <a:r>
              <a:rPr lang="pt-BR" dirty="0" err="1"/>
              <a:t>ConnectionFactory</a:t>
            </a:r>
            <a:r>
              <a:rPr lang="pt-BR" dirty="0"/>
              <a:t> no pacote </a:t>
            </a:r>
            <a:r>
              <a:rPr lang="pt-BR" dirty="0" err="1"/>
              <a:t>factory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3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61857"/>
          </a:xfrm>
        </p:spPr>
        <p:txBody>
          <a:bodyPr>
            <a:normAutofit/>
          </a:bodyPr>
          <a:lstStyle/>
          <a:p>
            <a:r>
              <a:rPr lang="pt-BR" dirty="0"/>
              <a:t>Vá com o botão direito até </a:t>
            </a:r>
            <a:r>
              <a:rPr lang="pt-BR" dirty="0" err="1"/>
              <a:t>factory</a:t>
            </a:r>
            <a:r>
              <a:rPr lang="pt-BR" dirty="0"/>
              <a:t> e clique com o botão esquerdo em </a:t>
            </a:r>
            <a:r>
              <a:rPr lang="pt-BR" b="1" dirty="0"/>
              <a:t>Novo &gt; Classe Java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400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92896"/>
            <a:ext cx="6265909" cy="4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61857"/>
          </a:xfrm>
        </p:spPr>
        <p:txBody>
          <a:bodyPr/>
          <a:lstStyle/>
          <a:p>
            <a:pPr algn="just"/>
            <a:r>
              <a:rPr lang="pt-BR" dirty="0"/>
              <a:t>Na aba Novo Classe Java em Nome da Classe escolha o nome </a:t>
            </a:r>
            <a:r>
              <a:rPr lang="pt-BR" b="1" dirty="0" err="1"/>
              <a:t>ConnectionFactory</a:t>
            </a:r>
            <a:r>
              <a:rPr lang="pt-BR" dirty="0"/>
              <a:t>. Clique em Finalizar.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</a:t>
            </a:r>
            <a:r>
              <a:rPr lang="pt-BR" b="1" dirty="0" err="1"/>
              <a:t>ConnectionFactory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6048672" cy="39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9178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O script abaixo representa a classe de conexão </a:t>
            </a:r>
            <a:r>
              <a:rPr lang="pt-BR" dirty="0" err="1"/>
              <a:t>ConnectionFactory</a:t>
            </a:r>
            <a:r>
              <a:rPr lang="pt-BR" dirty="0"/>
              <a:t>. Copie e cole na classe </a:t>
            </a:r>
            <a:r>
              <a:rPr lang="pt-BR" dirty="0" err="1"/>
              <a:t>ConnectionFactory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Salve a alteração (CTRL+S).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DA CLASSE</a:t>
            </a:r>
            <a:r>
              <a:rPr lang="pt-BR" b="1" dirty="0"/>
              <a:t> </a:t>
            </a:r>
            <a:r>
              <a:rPr lang="pt-BR" b="1" dirty="0" err="1"/>
              <a:t>ConnectionFactory</a:t>
            </a:r>
            <a:r>
              <a:rPr lang="pt-BR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38332"/>
            <a:ext cx="66579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OBS.: não esqueça de salvar todas as alterações nos códigos ao decorrer do PROJETO. </a:t>
            </a:r>
          </a:p>
          <a:p>
            <a:pPr algn="just"/>
            <a:r>
              <a:rPr lang="pt-BR" sz="2400" dirty="0"/>
              <a:t>OBS 2: altere "seu-nome-de-usuário" e "sua-senha" para as configurações do seu Banco de Dados. Vamos criar uma classe para testar a conectividade ao MySQL. Pode ser dentro do pacote </a:t>
            </a:r>
            <a:r>
              <a:rPr lang="pt-BR" sz="2400" dirty="0" err="1"/>
              <a:t>factory</a:t>
            </a:r>
            <a:r>
              <a:rPr lang="pt-BR" sz="2400" dirty="0"/>
              <a:t> mesmo. Coloquemos o nome </a:t>
            </a:r>
            <a:r>
              <a:rPr lang="pt-BR" sz="2400" b="1" dirty="0" err="1"/>
              <a:t>TestaConexao</a:t>
            </a:r>
            <a:r>
              <a:rPr lang="pt-BR" sz="2400" dirty="0"/>
              <a:t>:</a:t>
            </a:r>
          </a:p>
          <a:p>
            <a:pPr algn="just"/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DA CLASSE</a:t>
            </a:r>
            <a:r>
              <a:rPr lang="pt-BR" b="1" dirty="0"/>
              <a:t> </a:t>
            </a:r>
            <a:r>
              <a:rPr lang="pt-BR" b="1" dirty="0" err="1"/>
              <a:t>ConnectionFactory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01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Clique em Finalizar. Script da classe </a:t>
            </a:r>
            <a:r>
              <a:rPr lang="pt-BR" dirty="0" err="1"/>
              <a:t>TestaConexao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 </a:t>
            </a:r>
            <a:r>
              <a:rPr lang="pt-BR" dirty="0" err="1"/>
              <a:t>testeconexao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435466" cy="41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1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45833"/>
          </a:xfrm>
        </p:spPr>
        <p:txBody>
          <a:bodyPr>
            <a:normAutofit/>
          </a:bodyPr>
          <a:lstStyle/>
          <a:p>
            <a:r>
              <a:rPr lang="pt-BR" sz="2400" dirty="0"/>
              <a:t>Método: </a:t>
            </a:r>
            <a:r>
              <a:rPr lang="pt-BR" sz="2400" dirty="0" err="1"/>
              <a:t>setExtendedState</a:t>
            </a:r>
            <a:r>
              <a:rPr lang="pt-BR" sz="2400" dirty="0"/>
              <a:t>(ICONIFIED)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testeconexão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6135927" cy="39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29" y="2276872"/>
            <a:ext cx="7554201" cy="3096344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da classe </a:t>
            </a:r>
            <a:r>
              <a:rPr lang="pt-BR" dirty="0" err="1"/>
              <a:t>testeconexão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38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Para executar qualquer aplicativo no </a:t>
            </a:r>
            <a:r>
              <a:rPr lang="pt-BR" sz="2800" dirty="0" err="1"/>
              <a:t>NetBeans</a:t>
            </a:r>
            <a:r>
              <a:rPr lang="pt-BR" sz="2800" dirty="0"/>
              <a:t> teclamos </a:t>
            </a:r>
            <a:r>
              <a:rPr lang="pt-BR" sz="2800" b="1" dirty="0"/>
              <a:t>SHIFT+F6</a:t>
            </a:r>
            <a:r>
              <a:rPr lang="pt-BR" sz="2800" dirty="0"/>
              <a:t>. Faça-o. Perceba que uma mensagem de erro é exibida no console. Esta mensagem de erro significa </a:t>
            </a:r>
            <a:r>
              <a:rPr lang="pt-BR" sz="2800" u="sng" dirty="0"/>
              <a:t>ausência do driver JDBC</a:t>
            </a:r>
            <a:r>
              <a:rPr lang="pt-BR" sz="2800" dirty="0"/>
              <a:t>. Caso ocorra a mensagem de erro é necessário baixar o driver JDBC. Se o arquivo vier compactado, descompacte-o e escolha o diretório de sua preferência. Depois de baixar o driver JDBC, vá em: </a:t>
            </a:r>
            <a:r>
              <a:rPr lang="pt-BR" sz="2800" b="1" dirty="0"/>
              <a:t>Bibliotecas &gt; Adicionar JAR/pasta.</a:t>
            </a:r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conexão</a:t>
            </a:r>
          </a:p>
        </p:txBody>
      </p:sp>
    </p:spTree>
    <p:extLst>
      <p:ext uri="{BB962C8B-B14F-4D97-AF65-F5344CB8AC3E}">
        <p14:creationId xmlns:p14="http://schemas.microsoft.com/office/powerpoint/2010/main" val="4319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O objetivo desta aula  é introduzir o conceitos práticos  e importantes utilizados no desenvolvimento de uma aplicação desktop em JSE (Java Standard </a:t>
            </a:r>
            <a:r>
              <a:rPr lang="pt-BR" sz="2400" dirty="0" err="1"/>
              <a:t>Edition</a:t>
            </a:r>
            <a:r>
              <a:rPr lang="pt-BR" sz="2400" dirty="0"/>
              <a:t>). Esta aplicação, em particular, irá cadastrar dados de um formulário de entrada. Com isso, vamos aprender a usar pacotes (</a:t>
            </a:r>
            <a:r>
              <a:rPr lang="pt-BR" sz="2400" dirty="0" err="1"/>
              <a:t>packages</a:t>
            </a:r>
            <a:r>
              <a:rPr lang="pt-BR" sz="2400" dirty="0"/>
              <a:t>); persistência com JDBC e Padrões de Projeto como </a:t>
            </a:r>
            <a:r>
              <a:rPr lang="pt-BR" sz="2400" dirty="0" err="1"/>
              <a:t>Factory</a:t>
            </a:r>
            <a:r>
              <a:rPr lang="pt-BR" sz="2400" dirty="0"/>
              <a:t> e DAO; uma introdução ao padrão de arquitetura MVC. Para isto, utilizaremos a IDE </a:t>
            </a:r>
            <a:r>
              <a:rPr lang="pt-BR" sz="2400" dirty="0" err="1"/>
              <a:t>NetBeans</a:t>
            </a:r>
            <a:r>
              <a:rPr lang="pt-BR" sz="2400" dirty="0"/>
              <a:t> (neste exemplo utilizo a versão 6.5.1) e o banco de dados MySQL Server (utilizo versão 5.5).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 Java</a:t>
            </a:r>
          </a:p>
        </p:txBody>
      </p:sp>
    </p:spTree>
    <p:extLst>
      <p:ext uri="{BB962C8B-B14F-4D97-AF65-F5344CB8AC3E}">
        <p14:creationId xmlns:p14="http://schemas.microsoft.com/office/powerpoint/2010/main" val="314483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conexão(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4" name="AutoShape 2" descr="http://www.oficinadanet.com.br//imagens/coluna/3389/td_1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700808"/>
            <a:ext cx="810477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o diretório onde instalou o driver JDBC e clique em Open. Execute o projeto. Agora sim </a:t>
            </a:r>
            <a:r>
              <a:rPr lang="pt-BR" dirty="0" err="1"/>
              <a:t>funcionou!Se</a:t>
            </a:r>
            <a:r>
              <a:rPr lang="pt-BR" dirty="0"/>
              <a:t> a mensagem que apareceu no console foi parecida </a:t>
            </a:r>
            <a:r>
              <a:rPr lang="pt-BR" dirty="0" err="1"/>
              <a:t>com:a</a:t>
            </a:r>
            <a:r>
              <a:rPr lang="pt-BR" dirty="0"/>
              <a:t> cor do fundo da janela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Então sua conexão foi estabelecida! OBS 3: se mesmo assim não funcionar, especifique a porta do servidor ao lado do </a:t>
            </a:r>
            <a:r>
              <a:rPr lang="pt-BR" dirty="0" err="1"/>
              <a:t>localhost</a:t>
            </a:r>
            <a:r>
              <a:rPr lang="pt-BR" dirty="0"/>
              <a:t>.</a:t>
            </a:r>
          </a:p>
          <a:p>
            <a:r>
              <a:rPr lang="pt-BR" dirty="0"/>
              <a:t>Exemplo: localhost:3307 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conexão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928937"/>
            <a:ext cx="4953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493905"/>
          </a:xfrm>
        </p:spPr>
        <p:txBody>
          <a:bodyPr/>
          <a:lstStyle/>
          <a:p>
            <a:pPr algn="just"/>
            <a:r>
              <a:rPr lang="pt-BR" dirty="0"/>
              <a:t>Passo:4</a:t>
            </a:r>
          </a:p>
          <a:p>
            <a:pPr lvl="1" algn="just"/>
            <a:r>
              <a:rPr lang="pt-BR" dirty="0"/>
              <a:t>Agora, criemos a classe </a:t>
            </a:r>
            <a:r>
              <a:rPr lang="pt-BR" dirty="0" err="1"/>
              <a:t>Usuario</a:t>
            </a:r>
            <a:r>
              <a:rPr lang="pt-BR" dirty="0"/>
              <a:t>, dentro do pacote modelo: </a:t>
            </a:r>
            <a:r>
              <a:rPr lang="pt-BR" b="1" dirty="0"/>
              <a:t>modelo &gt; Novo &gt; Classe Java &gt; </a:t>
            </a:r>
            <a:r>
              <a:rPr lang="pt-BR" b="1" dirty="0" err="1"/>
              <a:t>Usuario</a:t>
            </a:r>
            <a:r>
              <a:rPr lang="pt-BR" b="1" dirty="0"/>
              <a:t> &gt; Finalizar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usuário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6" y="2780928"/>
            <a:ext cx="5894038" cy="38353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66023"/>
            <a:ext cx="5547836" cy="36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349889"/>
          </a:xfrm>
        </p:spPr>
        <p:txBody>
          <a:bodyPr/>
          <a:lstStyle/>
          <a:p>
            <a:r>
              <a:rPr lang="pt-BR" dirty="0"/>
              <a:t>Crie as variáveis id (</a:t>
            </a:r>
            <a:r>
              <a:rPr lang="pt-BR" dirty="0" err="1"/>
              <a:t>Long</a:t>
            </a:r>
            <a:r>
              <a:rPr lang="pt-BR" dirty="0"/>
              <a:t>), nome, CPF, </a:t>
            </a:r>
            <a:r>
              <a:rPr lang="pt-BR" dirty="0" err="1"/>
              <a:t>email</a:t>
            </a:r>
            <a:r>
              <a:rPr lang="pt-BR" dirty="0"/>
              <a:t>, telefone (todas </a:t>
            </a:r>
            <a:r>
              <a:rPr lang="pt-BR" dirty="0" err="1"/>
              <a:t>string</a:t>
            </a:r>
            <a:r>
              <a:rPr lang="pt-BR" dirty="0"/>
              <a:t>) e os métodos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. Assim ficará o script da classe: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usuário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57" y="1719071"/>
            <a:ext cx="4829175" cy="49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Segunda Parte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272534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Open Sans"/>
              </a:rPr>
              <a:t>Passo 5: DAO:</a:t>
            </a:r>
            <a:endParaRPr lang="pt-BR" b="1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57605" y="657484"/>
            <a:ext cx="63367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444444"/>
                </a:solidFill>
                <a:latin typeface="Open Sans"/>
              </a:rPr>
              <a:t>Crie no pacote DAO a classe 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UsuarioDAO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: </a:t>
            </a:r>
            <a:r>
              <a:rPr lang="pt-BR" sz="1600" b="1" dirty="0" err="1">
                <a:solidFill>
                  <a:srgbClr val="444444"/>
                </a:solidFill>
                <a:latin typeface="Open Sans"/>
              </a:rPr>
              <a:t>dao</a:t>
            </a:r>
            <a:r>
              <a:rPr lang="pt-BR" sz="1600" b="1" dirty="0">
                <a:solidFill>
                  <a:srgbClr val="444444"/>
                </a:solidFill>
                <a:latin typeface="Open Sans"/>
              </a:rPr>
              <a:t> &gt; Novo &gt; Classe Java &gt; </a:t>
            </a:r>
            <a:r>
              <a:rPr lang="pt-BR" sz="1600" b="1" dirty="0" err="1">
                <a:solidFill>
                  <a:srgbClr val="444444"/>
                </a:solidFill>
                <a:latin typeface="Open Sans"/>
              </a:rPr>
              <a:t>UsuarioDAO</a:t>
            </a:r>
            <a:r>
              <a:rPr lang="pt-BR" sz="1600" b="1" dirty="0">
                <a:solidFill>
                  <a:srgbClr val="444444"/>
                </a:solidFill>
                <a:latin typeface="Open Sans"/>
              </a:rPr>
              <a:t> &gt; Finalizar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.</a:t>
            </a:r>
          </a:p>
          <a:p>
            <a:pPr algn="just"/>
            <a:r>
              <a:rPr lang="pt-BR" sz="1600" dirty="0">
                <a:solidFill>
                  <a:srgbClr val="444444"/>
                </a:solidFill>
                <a:latin typeface="Open Sans"/>
              </a:rPr>
              <a:t>Neste pacote ficam as classes que são responsáveis pelo </a:t>
            </a:r>
            <a:r>
              <a:rPr lang="pt-BR" sz="1600" b="1" dirty="0">
                <a:solidFill>
                  <a:srgbClr val="444444"/>
                </a:solidFill>
                <a:latin typeface="Open Sans"/>
              </a:rPr>
              <a:t>CRUD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 (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Create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, 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Retrieve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, Update, Delete - ou - Criar, Consultar, Alterar, Deletar), isto é, dados de persistência. Mas no nosso caso não criamos mais que uma tabela na Base de Dados, 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conseqüentemente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, nenhum relacionamento. Além disso, neste exemplo, criaremos o Cadastro de Usuário, isto é, só vamos usar o 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Create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 do CRUD. </a:t>
            </a:r>
            <a:endParaRPr lang="pt-BR" sz="1600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8" y="1556792"/>
            <a:ext cx="6552728" cy="36004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7" y="2255858"/>
            <a:ext cx="6025309" cy="38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686413"/>
            <a:ext cx="8407893" cy="4407408"/>
          </a:xfrm>
        </p:spPr>
        <p:txBody>
          <a:bodyPr/>
          <a:lstStyle/>
          <a:p>
            <a:pPr algn="just"/>
            <a:r>
              <a:rPr lang="pt-BR" dirty="0"/>
              <a:t>Em </a:t>
            </a:r>
            <a:r>
              <a:rPr lang="pt-BR" dirty="0" err="1"/>
              <a:t>Create</a:t>
            </a:r>
            <a:r>
              <a:rPr lang="pt-BR" dirty="0"/>
              <a:t>, criaremos o método adiciona. Passaremos o próprio objeto "</a:t>
            </a:r>
            <a:r>
              <a:rPr lang="pt-BR" dirty="0" err="1"/>
              <a:t>usuario</a:t>
            </a:r>
            <a:r>
              <a:rPr lang="pt-BR" dirty="0"/>
              <a:t>" como parâmetro da </a:t>
            </a:r>
            <a:r>
              <a:rPr lang="pt-BR" dirty="0" err="1"/>
              <a:t>função:Definir</a:t>
            </a:r>
            <a:r>
              <a:rPr lang="pt-BR" dirty="0"/>
              <a:t> ícone:</a:t>
            </a:r>
          </a:p>
          <a:p>
            <a:pPr algn="just"/>
            <a:r>
              <a:rPr lang="pt-BR" dirty="0"/>
              <a:t>Usuário com letra maiúscula representa a classe e com letra minúscula representa o Objeto. Como só vamos representar o método adiciona, não há necessidade de inserir a variável id, pois a mesma é </a:t>
            </a:r>
            <a:r>
              <a:rPr lang="pt-BR" dirty="0" err="1"/>
              <a:t>auto-incremento</a:t>
            </a:r>
            <a:r>
              <a:rPr lang="pt-BR" dirty="0"/>
              <a:t>, ou seja, no momento da inserção, este campo será preenchido automaticamente na tabela usuário do Banco de Dados. Se usássemos o método altera ou o método remove, aí sim precisaríamos declarar a variável id. Na classe Usuário do pacote modelo criamos o id pois o modelo do negócio precisa abranger o todo, até mesmo para futuras consultas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UsuarioDAO</a:t>
            </a:r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1680" y="2348880"/>
            <a:ext cx="3384376" cy="36030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adiciona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(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Usuario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usuario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).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5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2678833" cy="629809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Eis o script abaixo da classe </a:t>
            </a:r>
            <a:r>
              <a:rPr lang="pt-BR" b="1" dirty="0" err="1"/>
              <a:t>UsuarioDAO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da Classe </a:t>
            </a:r>
            <a:r>
              <a:rPr lang="pt-BR" dirty="0" err="1"/>
              <a:t>UsuarioDAO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628800"/>
            <a:ext cx="573781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7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Passo 6:</a:t>
            </a:r>
          </a:p>
          <a:p>
            <a:pPr algn="just"/>
            <a:r>
              <a:rPr lang="pt-BR" sz="2400" dirty="0"/>
              <a:t>Nossa aplicação </a:t>
            </a:r>
            <a:r>
              <a:rPr lang="pt-BR" sz="2400" dirty="0" err="1"/>
              <a:t>back-end</a:t>
            </a:r>
            <a:r>
              <a:rPr lang="pt-BR" sz="2400" dirty="0"/>
              <a:t> está toda finalizada. Precisamos aprontar o front-</a:t>
            </a:r>
            <a:r>
              <a:rPr lang="pt-BR" sz="2400" dirty="0" err="1"/>
              <a:t>end</a:t>
            </a:r>
            <a:r>
              <a:rPr lang="pt-BR" sz="2400" dirty="0"/>
              <a:t>, isto é, a interface de usuário, a classe que será responsável pela interação com o usuário, ou seja, o formulário de </a:t>
            </a:r>
            <a:r>
              <a:rPr lang="pt-BR" sz="2400" dirty="0" err="1"/>
              <a:t>entrada.Vamos</a:t>
            </a:r>
            <a:r>
              <a:rPr lang="pt-BR" sz="2400" dirty="0"/>
              <a:t> criar o formulário que será preenchido pelo usuário: </a:t>
            </a:r>
            <a:r>
              <a:rPr lang="pt-BR" sz="2400" b="1" dirty="0" err="1"/>
              <a:t>gui</a:t>
            </a:r>
            <a:r>
              <a:rPr lang="pt-BR" sz="2400" b="1" dirty="0"/>
              <a:t> &gt; Novo &gt; </a:t>
            </a:r>
            <a:r>
              <a:rPr lang="pt-BR" sz="2400" b="1" dirty="0" err="1"/>
              <a:t>Formulario</a:t>
            </a:r>
            <a:r>
              <a:rPr lang="pt-BR" sz="2400" b="1" dirty="0"/>
              <a:t> </a:t>
            </a:r>
            <a:r>
              <a:rPr lang="pt-BR" sz="2400" b="1" dirty="0" err="1"/>
              <a:t>JFrame</a:t>
            </a:r>
            <a:r>
              <a:rPr lang="pt-BR" sz="2400" b="1" dirty="0"/>
              <a:t> &gt; </a:t>
            </a:r>
            <a:r>
              <a:rPr lang="pt-BR" sz="2400" b="1" dirty="0" err="1"/>
              <a:t>UsuarioGUI</a:t>
            </a:r>
            <a:r>
              <a:rPr lang="pt-BR" sz="2400" b="1" dirty="0"/>
              <a:t> &gt; Finalizar</a:t>
            </a:r>
            <a:r>
              <a:rPr lang="pt-BR" sz="2400" dirty="0"/>
              <a:t>. A seguinte tela aparecerá:</a:t>
            </a:r>
            <a:endParaRPr lang="pt-BR" sz="24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GUI (</a:t>
            </a:r>
            <a:r>
              <a:rPr lang="pt-BR" b="1" dirty="0" err="1"/>
              <a:t>Graphical</a:t>
            </a:r>
            <a:r>
              <a:rPr lang="pt-BR" b="1" dirty="0"/>
              <a:t> </a:t>
            </a:r>
            <a:r>
              <a:rPr lang="pt-BR" b="1" dirty="0" err="1"/>
              <a:t>User</a:t>
            </a:r>
            <a:r>
              <a:rPr lang="pt-BR" b="1" dirty="0"/>
              <a:t> Interface ou Interface Gráfica de Usuário)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28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err="1"/>
              <a:t>formulario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56792"/>
            <a:ext cx="8391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5953125" cy="31337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51520" y="3429000"/>
            <a:ext cx="4464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000000"/>
                </a:solidFill>
                <a:latin typeface="Open Sans"/>
              </a:rPr>
              <a:t>Passo 7: Evento SAIR</a:t>
            </a:r>
          </a:p>
          <a:p>
            <a:pPr algn="just"/>
            <a:r>
              <a:rPr lang="pt-BR" u="sng" dirty="0">
                <a:solidFill>
                  <a:srgbClr val="444444"/>
                </a:solidFill>
                <a:latin typeface="Open Sans"/>
              </a:rPr>
              <a:t>Clique duas vezes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 no botão "</a:t>
            </a:r>
            <a:r>
              <a:rPr lang="pt-BR" b="1" dirty="0">
                <a:solidFill>
                  <a:srgbClr val="444444"/>
                </a:solidFill>
                <a:latin typeface="Open Sans"/>
              </a:rPr>
              <a:t>SAIR</a:t>
            </a:r>
            <a:r>
              <a:rPr lang="pt-BR" dirty="0">
                <a:solidFill>
                  <a:srgbClr val="444444"/>
                </a:solidFill>
                <a:latin typeface="Open Sans"/>
              </a:rPr>
              <a:t>" para criarmos o evento. Na aba Código-Fonte, no método referente a jButton3, isto é, ao botão SAIR, digite:</a:t>
            </a:r>
          </a:p>
          <a:p>
            <a:pPr algn="just"/>
            <a:endParaRPr lang="pt-BR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endParaRPr lang="pt-BR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r>
              <a:rPr lang="pt-BR" dirty="0"/>
              <a:t>Este comando fecha a janela em execução. Dê um ALT+F6 e agora clique no botão SAIR. A janela será fechada.</a:t>
            </a:r>
            <a:endParaRPr lang="pt-BR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endParaRPr lang="pt-BR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4869160"/>
            <a:ext cx="1907704" cy="36030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DD4A68"/>
                </a:solidFill>
                <a:effectLst/>
                <a:latin typeface="Open Sans"/>
                <a:cs typeface="Consolas" panose="020B0609020204030204" pitchFamily="49" charset="0"/>
              </a:rPr>
              <a:t>exit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(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Open Sans"/>
                <a:cs typeface="Consolas" panose="020B0609020204030204" pitchFamily="49" charset="0"/>
              </a:rPr>
              <a:t>0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);</a:t>
            </a:r>
            <a:r>
              <a:rPr kumimoji="0" lang="pt-BR" altLang="pt-B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JDK</a:t>
            </a:r>
            <a:r>
              <a:rPr lang="pt-BR" dirty="0"/>
              <a:t> - </a:t>
            </a:r>
            <a:r>
              <a:rPr lang="pt-BR" b="1" u="sng" dirty="0"/>
              <a:t>Java </a:t>
            </a:r>
            <a:r>
              <a:rPr lang="pt-BR" b="1" u="sng" dirty="0" err="1"/>
              <a:t>Development</a:t>
            </a:r>
            <a:r>
              <a:rPr lang="pt-BR" b="1" u="sng" dirty="0"/>
              <a:t> Kit</a:t>
            </a:r>
            <a:r>
              <a:rPr lang="pt-BR" dirty="0"/>
              <a:t>;</a:t>
            </a:r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JRE</a:t>
            </a:r>
            <a:r>
              <a:rPr lang="pt-BR" dirty="0"/>
              <a:t> - </a:t>
            </a:r>
            <a:r>
              <a:rPr lang="pt-BR" b="1" u="sng" dirty="0">
                <a:hlinkClick r:id="rId2"/>
              </a:rPr>
              <a:t>Java </a:t>
            </a:r>
            <a:r>
              <a:rPr lang="pt-BR" b="1" u="sng" dirty="0" err="1">
                <a:hlinkClick r:id="rId2"/>
              </a:rPr>
              <a:t>Runtime</a:t>
            </a:r>
            <a:r>
              <a:rPr lang="pt-BR" b="1" u="sng" dirty="0">
                <a:hlinkClick r:id="rId2"/>
              </a:rPr>
              <a:t> </a:t>
            </a:r>
            <a:r>
              <a:rPr lang="pt-BR" b="1" u="sng" dirty="0" err="1">
                <a:hlinkClick r:id="rId2"/>
              </a:rPr>
              <a:t>Environment</a:t>
            </a:r>
            <a:endParaRPr lang="pt-BR" dirty="0"/>
          </a:p>
          <a:p>
            <a:r>
              <a:rPr lang="pt-BR" b="1" dirty="0"/>
              <a:t>Resumo</a:t>
            </a:r>
            <a:endParaRPr lang="pt-BR" dirty="0"/>
          </a:p>
          <a:p>
            <a:r>
              <a:rPr lang="pt-BR" dirty="0"/>
              <a:t>Para criarmos nosso exemplo, precisaremos:</a:t>
            </a:r>
          </a:p>
          <a:p>
            <a:pPr lvl="1"/>
            <a:r>
              <a:rPr lang="pt-BR" dirty="0"/>
              <a:t>Banco de dados MySQL Server;</a:t>
            </a:r>
          </a:p>
          <a:p>
            <a:pPr lvl="1"/>
            <a:r>
              <a:rPr lang="pt-BR" dirty="0"/>
              <a:t>IDE </a:t>
            </a:r>
            <a:r>
              <a:rPr lang="pt-BR" dirty="0" err="1"/>
              <a:t>NetBeans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Além das ferramentas, vamos enumerar 10 passos: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Banco de Dados;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O Projeto;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 err="1"/>
              <a:t>Factory</a:t>
            </a:r>
            <a:r>
              <a:rPr lang="pt-BR" dirty="0"/>
              <a:t>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Modelo;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DAO;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GUI;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Evento SAIR;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Evento LIMPAR;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Evento CADASTRAR;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Consulta através do console do MySQL Server.</a:t>
            </a:r>
          </a:p>
          <a:p>
            <a:pPr marL="708660" lvl="1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67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Passo 8: Evento LIMPAR</a:t>
            </a:r>
          </a:p>
          <a:p>
            <a:pPr algn="just"/>
            <a:r>
              <a:rPr lang="pt-BR" dirty="0"/>
              <a:t>Agora, na aba Projeto, dê </a:t>
            </a:r>
            <a:r>
              <a:rPr lang="pt-BR" u="sng" dirty="0"/>
              <a:t>dois cliques</a:t>
            </a:r>
            <a:r>
              <a:rPr lang="pt-BR" dirty="0"/>
              <a:t> em </a:t>
            </a:r>
            <a:r>
              <a:rPr lang="pt-BR" b="1" dirty="0"/>
              <a:t>Limpa</a:t>
            </a:r>
            <a:r>
              <a:rPr lang="pt-BR" dirty="0"/>
              <a:t>r.</a:t>
            </a:r>
            <a:br>
              <a:rPr lang="pt-BR" dirty="0"/>
            </a:br>
            <a:r>
              <a:rPr lang="pt-BR" dirty="0"/>
              <a:t>No método jButton2ActionPerformed, na aba Código-fonte, escreva os seguintes scripts: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Estes scripts são responsáveis por limpar ou apagar qualquer </a:t>
            </a:r>
            <a:r>
              <a:rPr lang="pt-BR" dirty="0" err="1"/>
              <a:t>string</a:t>
            </a:r>
            <a:r>
              <a:rPr lang="pt-BR" dirty="0"/>
              <a:t> escrita pelo usuário em cada um dos 4 campos de texto do formulário.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limpar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95736" y="3140968"/>
            <a:ext cx="4320480" cy="56035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jTextField1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Open Sans"/>
                <a:cs typeface="Consolas" panose="020B0609020204030204" pitchFamily="49" charset="0"/>
              </a:rPr>
              <a:t>setText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(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Open Sans"/>
                <a:cs typeface="Consolas" panose="020B0609020204030204" pitchFamily="49" charset="0"/>
              </a:rPr>
              <a:t>""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);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jTextField2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Open Sans"/>
                <a:cs typeface="Consolas" panose="020B0609020204030204" pitchFamily="49" charset="0"/>
              </a:rPr>
              <a:t>setText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(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Open Sans"/>
                <a:cs typeface="Consolas" panose="020B0609020204030204" pitchFamily="49" charset="0"/>
              </a:rPr>
              <a:t>""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);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jTextField3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Open Sans"/>
                <a:cs typeface="Consolas" panose="020B0609020204030204" pitchFamily="49" charset="0"/>
              </a:rPr>
              <a:t>setText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(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Open Sans"/>
                <a:cs typeface="Consolas" panose="020B0609020204030204" pitchFamily="49" charset="0"/>
              </a:rPr>
              <a:t>""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);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jTextField4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Open Sans"/>
                <a:cs typeface="Consolas" panose="020B0609020204030204" pitchFamily="49" charset="0"/>
              </a:rPr>
              <a:t>setText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(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Open Sans"/>
                <a:cs typeface="Consolas" panose="020B0609020204030204" pitchFamily="49" charset="0"/>
              </a:rPr>
              <a:t>""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);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08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/>
          </a:bodyPr>
          <a:lstStyle/>
          <a:p>
            <a:r>
              <a:rPr lang="pt-BR" sz="2400" b="1" dirty="0"/>
              <a:t>Passo 9: Evento CADASTRAR</a:t>
            </a:r>
          </a:p>
          <a:p>
            <a:pPr algn="just"/>
            <a:r>
              <a:rPr lang="pt-BR" sz="2400" dirty="0"/>
              <a:t>Precisamos criar o principal evento que é literalmente cadastrar o usuário. Para isso, vamos </a:t>
            </a:r>
            <a:r>
              <a:rPr lang="pt-BR" sz="2400" u="sng" dirty="0"/>
              <a:t>clicar duas vezes</a:t>
            </a:r>
            <a:r>
              <a:rPr lang="pt-BR" sz="2400" dirty="0"/>
              <a:t> no botão "</a:t>
            </a:r>
            <a:r>
              <a:rPr lang="pt-BR" sz="2400" b="1" dirty="0"/>
              <a:t>Cadastrar</a:t>
            </a:r>
            <a:r>
              <a:rPr lang="pt-BR" sz="2400" dirty="0"/>
              <a:t>" e, na aba Código-fonte, no evento jButton1ActionPerformed ficará assim o código: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cadastrar</a:t>
            </a:r>
          </a:p>
        </p:txBody>
      </p:sp>
    </p:spTree>
    <p:extLst>
      <p:ext uri="{BB962C8B-B14F-4D97-AF65-F5344CB8AC3E}">
        <p14:creationId xmlns:p14="http://schemas.microsoft.com/office/powerpoint/2010/main" val="395977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628801"/>
            <a:ext cx="3959969" cy="504056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cadastrar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9481" y="1592797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44444"/>
                </a:solidFill>
                <a:latin typeface="Open Sans"/>
              </a:rPr>
              <a:t>Certamente algumas mensagens de erro aparecerão. Isto porque temos que </a:t>
            </a:r>
            <a:r>
              <a:rPr lang="pt-BR" sz="1600" b="1" dirty="0">
                <a:solidFill>
                  <a:srgbClr val="444444"/>
                </a:solidFill>
                <a:latin typeface="Open Sans"/>
              </a:rPr>
              <a:t>importar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 no início do código as </a:t>
            </a:r>
            <a:r>
              <a:rPr lang="pt-BR" sz="1600" b="1" dirty="0">
                <a:solidFill>
                  <a:srgbClr val="444444"/>
                </a:solidFill>
                <a:latin typeface="Open Sans"/>
              </a:rPr>
              <a:t>classes </a:t>
            </a:r>
            <a:r>
              <a:rPr lang="pt-BR" sz="1600" b="1" dirty="0" err="1">
                <a:solidFill>
                  <a:srgbClr val="444444"/>
                </a:solidFill>
                <a:latin typeface="Open Sans"/>
              </a:rPr>
              <a:t>Usuario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 (pacote modelo) e </a:t>
            </a:r>
            <a:r>
              <a:rPr lang="pt-BR" sz="1600" b="1" dirty="0" err="1">
                <a:solidFill>
                  <a:srgbClr val="444444"/>
                </a:solidFill>
                <a:latin typeface="Open Sans"/>
              </a:rPr>
              <a:t>UsuarioDAO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 (pacote 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dao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). Além destas, precisamos importar a </a:t>
            </a:r>
            <a:r>
              <a:rPr lang="pt-BR" sz="1600" b="1" dirty="0">
                <a:solidFill>
                  <a:srgbClr val="444444"/>
                </a:solidFill>
                <a:latin typeface="Open Sans"/>
              </a:rPr>
              <a:t>classe </a:t>
            </a:r>
            <a:r>
              <a:rPr lang="pt-BR" sz="1600" b="1" dirty="0" err="1">
                <a:solidFill>
                  <a:srgbClr val="444444"/>
                </a:solidFill>
                <a:latin typeface="Open Sans"/>
              </a:rPr>
              <a:t>JOptionPane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, responsável pelas janelas de validação, aquelas que aparecem dizendo se o usuário foi ou não cadastrado, se os campos estão vazios,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44444"/>
                </a:solidFill>
                <a:latin typeface="Open Sans"/>
              </a:rPr>
              <a:t>Coloque estas linhas no início do código, abaixo de "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package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pt-BR" sz="1600" dirty="0" err="1">
                <a:solidFill>
                  <a:srgbClr val="444444"/>
                </a:solidFill>
                <a:latin typeface="Open Sans"/>
              </a:rPr>
              <a:t>gui</a:t>
            </a:r>
            <a:r>
              <a:rPr lang="pt-BR" sz="1600" dirty="0">
                <a:solidFill>
                  <a:srgbClr val="444444"/>
                </a:solidFill>
                <a:latin typeface="Open Sans"/>
              </a:rPr>
              <a:t>", na aba Código-fonte:</a:t>
            </a:r>
            <a:endParaRPr lang="pt-BR" sz="1600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0072" y="4886006"/>
            <a:ext cx="2791035" cy="76041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Open Sans"/>
                <a:cs typeface="Consolas" panose="020B0609020204030204" pitchFamily="49" charset="0"/>
              </a:rPr>
              <a:t>import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modelo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Usuario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;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Open Sans"/>
                <a:cs typeface="Consolas" panose="020B0609020204030204" pitchFamily="49" charset="0"/>
              </a:rPr>
              <a:t>import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UsuarioDAO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;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Open Sans"/>
                <a:cs typeface="Consolas" panose="020B0609020204030204" pitchFamily="49" charset="0"/>
              </a:rPr>
              <a:t>import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swing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.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JOptionPane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;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8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421897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Passo 10: Consulta através do Console do MySQL Server</a:t>
            </a:r>
          </a:p>
          <a:p>
            <a:pPr lvl="1"/>
            <a:r>
              <a:rPr lang="pt-BR" dirty="0"/>
              <a:t>Vá até o console do MySQL Server. Digite:</a:t>
            </a:r>
          </a:p>
          <a:p>
            <a:endParaRPr lang="pt-BR" dirty="0"/>
          </a:p>
          <a:p>
            <a:r>
              <a:rPr lang="pt-BR" dirty="0"/>
              <a:t>A seguinte tela aparecerá: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aplicação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67944" y="2348880"/>
            <a:ext cx="4032448" cy="36030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projetojava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;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Open Sans"/>
                <a:cs typeface="Consolas" panose="020B0609020204030204" pitchFamily="49" charset="0"/>
              </a:rPr>
              <a:t>*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usuario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Open Sans"/>
                <a:cs typeface="Consolas" panose="020B0609020204030204" pitchFamily="49" charset="0"/>
              </a:rPr>
              <a:t>;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96952"/>
            <a:ext cx="6937562" cy="36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final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277881"/>
          </a:xfrm>
        </p:spPr>
        <p:txBody>
          <a:bodyPr/>
          <a:lstStyle/>
          <a:p>
            <a:r>
              <a:rPr lang="pt-BR" dirty="0"/>
              <a:t>Pronto. Se todos os passos foram seguidos corretamente, sua aplicação foi executada com sucesso. </a:t>
            </a:r>
          </a:p>
        </p:txBody>
      </p:sp>
    </p:spTree>
    <p:extLst>
      <p:ext uri="{BB962C8B-B14F-4D97-AF65-F5344CB8AC3E}">
        <p14:creationId xmlns:p14="http://schemas.microsoft.com/office/powerpoint/2010/main" val="338368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00471" y="1719071"/>
            <a:ext cx="8407893" cy="440740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Passo 1</a:t>
            </a:r>
          </a:p>
          <a:p>
            <a:pPr lvl="1" algn="just"/>
            <a:r>
              <a:rPr lang="pt-BR" dirty="0"/>
              <a:t>Abra o console do MySQL Server em </a:t>
            </a:r>
            <a:r>
              <a:rPr lang="pt-BR" b="1" dirty="0"/>
              <a:t>Iniciar &gt; Todos os programas &gt; </a:t>
            </a:r>
            <a:r>
              <a:rPr lang="pt-BR" b="1" dirty="0" err="1"/>
              <a:t>Mysql</a:t>
            </a:r>
            <a:r>
              <a:rPr lang="pt-BR" b="1" dirty="0"/>
              <a:t> &gt; MySQL Server 5.5 &gt; MySQL Server 5.5 </a:t>
            </a:r>
            <a:r>
              <a:rPr lang="pt-BR" b="1" dirty="0" err="1"/>
              <a:t>Command</a:t>
            </a:r>
            <a:r>
              <a:rPr lang="pt-BR" b="1" dirty="0"/>
              <a:t> </a:t>
            </a:r>
            <a:r>
              <a:rPr lang="pt-BR" b="1" dirty="0" err="1"/>
              <a:t>Line</a:t>
            </a:r>
            <a:r>
              <a:rPr lang="pt-BR" b="1" dirty="0"/>
              <a:t> Client</a:t>
            </a:r>
            <a:r>
              <a:rPr lang="pt-BR" dirty="0"/>
              <a:t>e digite os seguintes comandos:</a:t>
            </a:r>
          </a:p>
          <a:p>
            <a:pPr marL="640080" lvl="2" indent="0" algn="just">
              <a:buNone/>
            </a:pPr>
            <a:r>
              <a:rPr lang="pt-BR" alt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projetojava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40080" lvl="2" indent="0" algn="just">
              <a:buNone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pt-BR" alt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projetojava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640080" lvl="2" indent="0" algn="just">
              <a:buNone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pt-BR" alt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usuario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</a:p>
          <a:p>
            <a:pPr marL="640080" lvl="2" indent="0" algn="just">
              <a:buNone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BIGINT(10) AUTO_INCREMENT,</a:t>
            </a:r>
          </a:p>
          <a:p>
            <a:pPr marL="640080" lvl="2" indent="0" algn="just">
              <a:buNone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VARCHAR(255),</a:t>
            </a:r>
          </a:p>
          <a:p>
            <a:pPr marL="640080" lvl="2" indent="0" algn="just">
              <a:buNone/>
            </a:pPr>
            <a:r>
              <a:rPr lang="pt-BR" alt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VARCHAR(255),</a:t>
            </a:r>
          </a:p>
          <a:p>
            <a:pPr marL="640080" lvl="2" indent="0" algn="just">
              <a:buNone/>
            </a:pPr>
            <a:r>
              <a:rPr lang="pt-BR" alt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VARCHAR(255), </a:t>
            </a:r>
          </a:p>
          <a:p>
            <a:pPr marL="640080" lvl="2" indent="0" algn="just">
              <a:buNone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telefone VARCHAR(255), </a:t>
            </a:r>
          </a:p>
          <a:p>
            <a:pPr marL="640080" lvl="2" indent="0" algn="just">
              <a:buNone/>
            </a:pPr>
            <a:r>
              <a:rPr lang="pt-BR" alt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 KEY (id) );</a:t>
            </a:r>
            <a:r>
              <a:rPr lang="pt-BR" altLang="pt-BR" sz="850" dirty="0">
                <a:solidFill>
                  <a:schemeClr val="tx1"/>
                </a:solidFill>
              </a:rPr>
              <a:t> 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pt-BR" dirty="0"/>
              <a:t>Ou seja, teremos a tabela </a:t>
            </a:r>
            <a:r>
              <a:rPr lang="pt-BR" dirty="0" err="1"/>
              <a:t>usuario</a:t>
            </a:r>
            <a:r>
              <a:rPr lang="pt-BR" dirty="0"/>
              <a:t> com 5 atributos (id, nome, CPF, </a:t>
            </a:r>
            <a:r>
              <a:rPr lang="pt-BR" dirty="0" err="1"/>
              <a:t>email</a:t>
            </a:r>
            <a:r>
              <a:rPr lang="pt-BR" dirty="0"/>
              <a:t>, telefone).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471" y="3150943"/>
            <a:ext cx="65" cy="43724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0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Agora, vamos abrir o </a:t>
            </a:r>
            <a:r>
              <a:rPr lang="pt-BR" sz="2800" dirty="0" err="1"/>
              <a:t>NetBeans</a:t>
            </a:r>
            <a:r>
              <a:rPr lang="pt-BR" sz="2800" dirty="0"/>
              <a:t> em </a:t>
            </a:r>
            <a:r>
              <a:rPr lang="pt-BR" sz="2800" b="1" dirty="0"/>
              <a:t>Iniciar &gt; Todos os programas &gt;</a:t>
            </a:r>
            <a:r>
              <a:rPr lang="pt-BR" sz="2800" b="1" dirty="0" err="1"/>
              <a:t>NetBeans</a:t>
            </a:r>
            <a:r>
              <a:rPr lang="pt-BR" sz="2800" b="1" dirty="0"/>
              <a:t>&gt;</a:t>
            </a:r>
            <a:r>
              <a:rPr lang="pt-BR" sz="2800" b="1" dirty="0" err="1"/>
              <a:t>NetBeans</a:t>
            </a:r>
            <a:r>
              <a:rPr lang="pt-BR" sz="2800" b="1" dirty="0"/>
              <a:t> IDE&gt;</a:t>
            </a:r>
            <a:r>
              <a:rPr lang="pt-BR" sz="2800" b="1" dirty="0" err="1"/>
              <a:t>NetBeans</a:t>
            </a:r>
            <a:r>
              <a:rPr lang="pt-BR" sz="2800" b="1" dirty="0"/>
              <a:t> IDE 8.2</a:t>
            </a:r>
            <a:r>
              <a:rPr lang="pt-BR" sz="2800" dirty="0"/>
              <a:t> e começar a pôr a mão na massa no desenvolvimento da aplicação. OBS.: durante todo o desenvolvimento da aplicação seguirão imagens para facilitar o aprendizado.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29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Passo 2</a:t>
            </a:r>
          </a:p>
          <a:p>
            <a:pPr lvl="1" algn="just"/>
            <a:r>
              <a:rPr lang="pt-BR" sz="2600" dirty="0"/>
              <a:t>Arquivo &gt; Novo projeto;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Java Cadastro de cliente</a:t>
            </a:r>
          </a:p>
        </p:txBody>
      </p:sp>
      <p:sp>
        <p:nvSpPr>
          <p:cNvPr id="4" name="AutoShape 2" descr="Criando um cadastro de usuário em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6112299" cy="39581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60848"/>
            <a:ext cx="6054692" cy="39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3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61857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Na aba Novo projeto, clique em Java e em Aplicativo Java. Clique em próximo.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6204594" cy="40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628800"/>
            <a:ext cx="8407893" cy="8640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400" dirty="0">
                <a:solidFill>
                  <a:srgbClr val="444444"/>
                </a:solidFill>
                <a:latin typeface="Open Sans"/>
              </a:rPr>
              <a:t>Na aba Novo aplicativo Java, em "Nome do projeto" digite </a:t>
            </a:r>
            <a:r>
              <a:rPr lang="pt-BR" sz="2400" dirty="0" err="1">
                <a:solidFill>
                  <a:srgbClr val="444444"/>
                </a:solidFill>
                <a:latin typeface="Open Sans"/>
              </a:rPr>
              <a:t>MinhaAplicacao</a:t>
            </a:r>
            <a:r>
              <a:rPr lang="pt-BR" sz="2400" dirty="0">
                <a:solidFill>
                  <a:srgbClr val="444444"/>
                </a:solidFill>
                <a:latin typeface="Open Sans"/>
              </a:rPr>
              <a:t>. Desmarque a opção "Criar classe principal". Clique em finalizar.</a:t>
            </a:r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82" y="2519671"/>
            <a:ext cx="6961951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2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61857"/>
          </a:xfrm>
        </p:spPr>
        <p:txBody>
          <a:bodyPr/>
          <a:lstStyle/>
          <a:p>
            <a:pPr algn="just"/>
            <a:r>
              <a:rPr lang="pt-BR" dirty="0"/>
              <a:t>Agora vamos criar os pacotes ou </a:t>
            </a:r>
            <a:r>
              <a:rPr lang="pt-BR" dirty="0" err="1"/>
              <a:t>packages</a:t>
            </a:r>
            <a:r>
              <a:rPr lang="pt-BR" dirty="0"/>
              <a:t>. Clique com o botão direito em "Pacotes de códigos-fonte" e com o botão esquerdo do mouse escolha </a:t>
            </a:r>
            <a:r>
              <a:rPr lang="pt-BR" b="1" dirty="0"/>
              <a:t>Novo &gt; Pacote Java...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74826"/>
            <a:ext cx="608851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7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25FB2A2A4A74C95C93BFA12427ADA" ma:contentTypeVersion="0" ma:contentTypeDescription="Crie um novo documento." ma:contentTypeScope="" ma:versionID="ef9215ac815b7c6e0122660a771bca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CF8491-8C40-4D2D-8493-FF5C0E17C6E7}"/>
</file>

<file path=customXml/itemProps2.xml><?xml version="1.0" encoding="utf-8"?>
<ds:datastoreItem xmlns:ds="http://schemas.openxmlformats.org/officeDocument/2006/customXml" ds:itemID="{E62F700C-9518-478C-A0A7-20C03BBFB913}"/>
</file>

<file path=customXml/itemProps3.xml><?xml version="1.0" encoding="utf-8"?>
<ds:datastoreItem xmlns:ds="http://schemas.openxmlformats.org/officeDocument/2006/customXml" ds:itemID="{F3C9097B-7AE7-4896-A34F-F65D273EE4A5}"/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1631</TotalTime>
  <Words>1628</Words>
  <Application>Microsoft Office PowerPoint</Application>
  <PresentationFormat>Apresentação na tela (4:3)</PresentationFormat>
  <Paragraphs>128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Franklin Gothic Medium</vt:lpstr>
      <vt:lpstr>Open Sans</vt:lpstr>
      <vt:lpstr>Wingdings</vt:lpstr>
      <vt:lpstr>Wingdings 2</vt:lpstr>
      <vt:lpstr>Grade</vt:lpstr>
      <vt:lpstr> Java com Banco de Dados</vt:lpstr>
      <vt:lpstr>Plataforma Java</vt:lpstr>
      <vt:lpstr>Entendo o Swing(cont)</vt:lpstr>
      <vt:lpstr>Banco de Dados</vt:lpstr>
      <vt:lpstr>Banco de Dados</vt:lpstr>
      <vt:lpstr>Projeto Java Cadastro de cliente</vt:lpstr>
      <vt:lpstr>JFrame</vt:lpstr>
      <vt:lpstr>JFrame</vt:lpstr>
      <vt:lpstr>JFrame</vt:lpstr>
      <vt:lpstr>Apresentação do PowerPoint</vt:lpstr>
      <vt:lpstr>Factory:</vt:lpstr>
      <vt:lpstr>)</vt:lpstr>
      <vt:lpstr>Criando classe ConnectionFactory</vt:lpstr>
      <vt:lpstr>CÓDIGO DA CLASSE ConnectionFactory </vt:lpstr>
      <vt:lpstr>CÓDIGO DA CLASSE ConnectionFactory </vt:lpstr>
      <vt:lpstr>Criando classe testeconexao</vt:lpstr>
      <vt:lpstr>Classe testeconexão</vt:lpstr>
      <vt:lpstr>Script da classe testeconexão</vt:lpstr>
      <vt:lpstr>Testando conexão</vt:lpstr>
      <vt:lpstr>Testando conexão(cont)</vt:lpstr>
      <vt:lpstr>Testando conexão</vt:lpstr>
      <vt:lpstr>Classe usuário</vt:lpstr>
      <vt:lpstr>Classe usuário</vt:lpstr>
      <vt:lpstr>Segunda Parte</vt:lpstr>
      <vt:lpstr>Classe UsuarioDAO</vt:lpstr>
      <vt:lpstr>Script da Classe UsuarioDAO</vt:lpstr>
      <vt:lpstr>GUI (Graphical User Interface ou Interface Gráfica de Usuário)</vt:lpstr>
      <vt:lpstr>Criar formulario</vt:lpstr>
      <vt:lpstr>Apresentação do PowerPoint</vt:lpstr>
      <vt:lpstr>Botão limpar</vt:lpstr>
      <vt:lpstr>Botão cadastrar</vt:lpstr>
      <vt:lpstr>Botão cadastrar</vt:lpstr>
      <vt:lpstr>Testando aplicação</vt:lpstr>
      <vt:lpstr>Observação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gráficas em Java</dc:title>
  <dc:creator>TcadSilva</dc:creator>
  <cp:lastModifiedBy>Carlos Alberto P. da Silva</cp:lastModifiedBy>
  <cp:revision>187</cp:revision>
  <dcterms:created xsi:type="dcterms:W3CDTF">2014-09-22T00:06:18Z</dcterms:created>
  <dcterms:modified xsi:type="dcterms:W3CDTF">2020-11-12T17:59:21Z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0x01010079C25FB2A2A4A74C95C93BFA12427ADA</vt:lpwstr>
  </property>
</Properties>
</file>