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bol.uol.com.br/ingles/question-word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bol.uol.com.br/gramatica/caracteristicas-preterito-perfeito-imperfeito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educacao.bol.uol.com.br/ingles/helping-verbs.htm" TargetMode="External"/><Relationship Id="rId2" Type="http://schemas.openxmlformats.org/officeDocument/2006/relationships/hyperlink" Target="https://mundoeducacao.bol.uol.com.br/ingles/adverb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1130-D794-B041-8062-49A4135BF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SIMPLE PAST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D93DB-1BF2-B14B-838C-4D8B999A1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ÁLVARO FILHO</a:t>
            </a:r>
          </a:p>
        </p:txBody>
      </p:sp>
    </p:spTree>
    <p:extLst>
      <p:ext uri="{BB962C8B-B14F-4D97-AF65-F5344CB8AC3E}">
        <p14:creationId xmlns:p14="http://schemas.microsoft.com/office/powerpoint/2010/main" val="13758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499B-BBB8-D14B-B0A8-336B2BBB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568" y="235528"/>
            <a:ext cx="3864864" cy="587017"/>
          </a:xfrm>
        </p:spPr>
        <p:txBody>
          <a:bodyPr>
            <a:normAutofit fontScale="90000"/>
          </a:bodyPr>
          <a:lstStyle/>
          <a:p>
            <a:r>
              <a:rPr lang="pt-BR" dirty="0"/>
              <a:t>FORMA NEGATIVA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F336C-F709-6E47-90EF-96DE381D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011382"/>
            <a:ext cx="11499272" cy="547254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frase negativa, o inglês utiliza outra maneira para sinalizar que a frase está no passado. Nesse caso, é por meio do </a:t>
            </a:r>
            <a:r>
              <a:rPr lang="pt-BR" b="1" dirty="0"/>
              <a:t>uso do verbo auxiliar </a:t>
            </a:r>
            <a:r>
              <a:rPr lang="pt-BR" i="1" dirty="0" err="1"/>
              <a:t>did</a:t>
            </a:r>
            <a:r>
              <a:rPr lang="pt-BR" b="1" dirty="0"/>
              <a:t> </a:t>
            </a:r>
            <a:r>
              <a:rPr lang="pt-BR" dirty="0"/>
              <a:t>(passado de </a:t>
            </a:r>
            <a:r>
              <a:rPr lang="pt-BR" i="1" dirty="0"/>
              <a:t>do</a:t>
            </a:r>
            <a:r>
              <a:rPr lang="pt-BR" dirty="0"/>
              <a:t>). Enquanto auxiliar, </a:t>
            </a:r>
            <a:r>
              <a:rPr lang="pt-BR" i="1" dirty="0"/>
              <a:t>do</a:t>
            </a:r>
            <a:r>
              <a:rPr lang="pt-BR" b="1" dirty="0"/>
              <a:t>/</a:t>
            </a:r>
            <a:r>
              <a:rPr lang="pt-BR" i="1" dirty="0" err="1"/>
              <a:t>did</a:t>
            </a:r>
            <a:r>
              <a:rPr lang="pt-BR" b="1" dirty="0"/>
              <a:t> </a:t>
            </a:r>
            <a:r>
              <a:rPr lang="pt-BR" dirty="0"/>
              <a:t>não tem tradução. Ele tem a função de indicar que a frase é negativa, por exemplo. Apenas isso! </a:t>
            </a:r>
          </a:p>
          <a:p>
            <a:r>
              <a:rPr lang="pt-BR" dirty="0"/>
              <a:t>Todavia, se o verbo ocupa uma posição principal na oração, ele deve ser traduzido como </a:t>
            </a:r>
            <a:r>
              <a:rPr lang="pt-BR" b="1" dirty="0"/>
              <a:t>fazer:</a:t>
            </a:r>
            <a:r>
              <a:rPr lang="pt-BR" dirty="0"/>
              <a:t> </a:t>
            </a:r>
          </a:p>
          <a:p>
            <a:r>
              <a:rPr lang="pt-BR" dirty="0" err="1"/>
              <a:t>She</a:t>
            </a:r>
            <a:r>
              <a:rPr lang="pt-BR" dirty="0"/>
              <a:t> </a:t>
            </a:r>
            <a:r>
              <a:rPr lang="pt-BR" b="1" dirty="0" err="1"/>
              <a:t>did</a:t>
            </a:r>
            <a:r>
              <a:rPr lang="pt-BR" dirty="0"/>
              <a:t> </a:t>
            </a:r>
            <a:r>
              <a:rPr lang="pt-BR" dirty="0" err="1"/>
              <a:t>exercises</a:t>
            </a:r>
            <a:r>
              <a:rPr lang="pt-BR" dirty="0"/>
              <a:t>. </a:t>
            </a:r>
            <a:br>
              <a:rPr lang="pt-BR" dirty="0"/>
            </a:br>
            <a:r>
              <a:rPr lang="pt-BR" dirty="0"/>
              <a:t>Ela </a:t>
            </a:r>
            <a:r>
              <a:rPr lang="pt-BR" b="1" dirty="0"/>
              <a:t>fez </a:t>
            </a:r>
            <a:r>
              <a:rPr lang="pt-BR" dirty="0"/>
              <a:t>exercícios. </a:t>
            </a:r>
          </a:p>
          <a:p>
            <a:r>
              <a:rPr lang="pt-BR" b="1" dirty="0"/>
              <a:t>Agora, </a:t>
            </a:r>
            <a:r>
              <a:rPr lang="pt-BR" dirty="0"/>
              <a:t>compare com as seguintes frases: </a:t>
            </a:r>
          </a:p>
          <a:p>
            <a:r>
              <a:rPr lang="pt-BR" dirty="0" err="1"/>
              <a:t>She</a:t>
            </a:r>
            <a:r>
              <a:rPr lang="pt-BR" dirty="0"/>
              <a:t> </a:t>
            </a:r>
            <a:r>
              <a:rPr lang="pt-BR" b="1" dirty="0" err="1"/>
              <a:t>didn’t</a:t>
            </a:r>
            <a:r>
              <a:rPr lang="pt-BR" dirty="0"/>
              <a:t> </a:t>
            </a:r>
            <a:r>
              <a:rPr lang="pt-BR" dirty="0" err="1"/>
              <a:t>speak</a:t>
            </a:r>
            <a:r>
              <a:rPr lang="pt-BR" dirty="0"/>
              <a:t> </a:t>
            </a:r>
            <a:r>
              <a:rPr lang="pt-BR" dirty="0" err="1"/>
              <a:t>Italian</a:t>
            </a:r>
            <a:r>
              <a:rPr lang="pt-BR" dirty="0"/>
              <a:t> (</a:t>
            </a:r>
            <a:r>
              <a:rPr lang="pt-BR" i="1" dirty="0"/>
              <a:t>DID</a:t>
            </a:r>
            <a:r>
              <a:rPr lang="pt-BR" b="1" dirty="0"/>
              <a:t>  </a:t>
            </a:r>
            <a:r>
              <a:rPr lang="pt-BR" i="1" dirty="0"/>
              <a:t>NOT</a:t>
            </a:r>
            <a:r>
              <a:rPr lang="pt-BR" dirty="0"/>
              <a:t>). </a:t>
            </a:r>
            <a:br>
              <a:rPr lang="pt-BR" dirty="0"/>
            </a:br>
            <a:r>
              <a:rPr lang="pt-BR" dirty="0"/>
              <a:t>Ela não </a:t>
            </a:r>
            <a:r>
              <a:rPr lang="pt-BR" b="1" dirty="0"/>
              <a:t>falava </a:t>
            </a:r>
            <a:r>
              <a:rPr lang="pt-BR" dirty="0"/>
              <a:t>italiano. </a:t>
            </a:r>
          </a:p>
          <a:p>
            <a:r>
              <a:rPr lang="pt-BR" dirty="0"/>
              <a:t>O verbo principal é </a:t>
            </a:r>
            <a:r>
              <a:rPr lang="pt-BR" i="1" dirty="0" err="1"/>
              <a:t>speak</a:t>
            </a:r>
            <a:r>
              <a:rPr lang="pt-BR" dirty="0"/>
              <a:t>.  </a:t>
            </a:r>
          </a:p>
          <a:p>
            <a:r>
              <a:rPr lang="pt-BR" dirty="0"/>
              <a:t>O verbo </a:t>
            </a:r>
            <a:r>
              <a:rPr lang="pt-BR" b="1" dirty="0"/>
              <a:t>DID + NOT </a:t>
            </a:r>
            <a:r>
              <a:rPr lang="pt-BR" dirty="0"/>
              <a:t>não tem sentido semântico. Ele é um auxiliar na frase. </a:t>
            </a:r>
          </a:p>
          <a:p>
            <a:r>
              <a:rPr lang="pt-BR" dirty="0"/>
              <a:t>Observe que, quando temos um auxiliar na frase, o verbo principal </a:t>
            </a:r>
            <a:r>
              <a:rPr lang="pt-BR" i="1" dirty="0" err="1"/>
              <a:t>speak</a:t>
            </a:r>
            <a:r>
              <a:rPr lang="pt-BR" b="1" dirty="0"/>
              <a:t> </a:t>
            </a:r>
            <a:r>
              <a:rPr lang="pt-BR" dirty="0"/>
              <a:t>volta para sua forma-base. Isso acontece porque a língua inglesa não é uma língua redundante. Logo,</a:t>
            </a:r>
            <a:r>
              <a:rPr lang="pt-BR" b="1" dirty="0"/>
              <a:t> o passado é expresso apenas no auxiliar</a:t>
            </a:r>
            <a:r>
              <a:rPr lang="pt-BR" dirty="0"/>
              <a:t> da frase negativa. </a:t>
            </a:r>
          </a:p>
          <a:p>
            <a:r>
              <a:rPr lang="pt-BR" dirty="0"/>
              <a:t>Por último, </a:t>
            </a:r>
            <a:r>
              <a:rPr lang="pt-BR" i="1" dirty="0" err="1"/>
              <a:t>didn’t</a:t>
            </a:r>
            <a:r>
              <a:rPr lang="pt-BR" dirty="0"/>
              <a:t> é a forma contraída de </a:t>
            </a:r>
            <a:r>
              <a:rPr lang="pt-BR" i="1" dirty="0" err="1"/>
              <a:t>did</a:t>
            </a:r>
            <a:r>
              <a:rPr lang="pt-BR" i="1" dirty="0"/>
              <a:t> + </a:t>
            </a:r>
            <a:r>
              <a:rPr lang="pt-BR" i="1" dirty="0" err="1"/>
              <a:t>not</a:t>
            </a:r>
            <a:r>
              <a:rPr lang="pt-BR" dirty="0"/>
              <a:t>. Uma maneira mais informal de fazer a negação, sendo usada na fala. Em situações formais de escrita, recomenda-se o estilo sem a contração: </a:t>
            </a:r>
            <a:r>
              <a:rPr lang="pt-BR" dirty="0" err="1"/>
              <a:t>she</a:t>
            </a:r>
            <a:r>
              <a:rPr lang="pt-BR" dirty="0"/>
              <a:t> </a:t>
            </a:r>
            <a:r>
              <a:rPr lang="pt-BR" b="1" dirty="0" err="1"/>
              <a:t>did</a:t>
            </a:r>
            <a:r>
              <a:rPr lang="pt-BR" b="1" dirty="0"/>
              <a:t> </a:t>
            </a:r>
            <a:r>
              <a:rPr lang="pt-BR" b="1" dirty="0" err="1"/>
              <a:t>not</a:t>
            </a:r>
            <a:r>
              <a:rPr lang="pt-BR" dirty="0"/>
              <a:t> </a:t>
            </a:r>
            <a:r>
              <a:rPr lang="pt-BR" dirty="0" err="1"/>
              <a:t>speak</a:t>
            </a:r>
            <a:r>
              <a:rPr lang="pt-BR" dirty="0"/>
              <a:t> Italian.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69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635B4-28E6-314C-8A7D-B85DF453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281" y="133419"/>
            <a:ext cx="4931664" cy="600872"/>
          </a:xfrm>
        </p:spPr>
        <p:txBody>
          <a:bodyPr>
            <a:normAutofit fontScale="90000"/>
          </a:bodyPr>
          <a:lstStyle/>
          <a:p>
            <a:r>
              <a:rPr lang="pt-BR" dirty="0"/>
              <a:t>FORMA INTERROGATIVA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A6B4-AAE8-3441-86FE-47B43AC9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052946"/>
            <a:ext cx="11305308" cy="5541818"/>
          </a:xfrm>
        </p:spPr>
        <p:txBody>
          <a:bodyPr>
            <a:noAutofit/>
          </a:bodyPr>
          <a:lstStyle/>
          <a:p>
            <a:r>
              <a:rPr lang="pt-BR" dirty="0"/>
              <a:t>Em perguntas, nós também utilizamos o auxiliar </a:t>
            </a:r>
            <a:r>
              <a:rPr lang="pt-BR" i="1" dirty="0"/>
              <a:t>did</a:t>
            </a:r>
            <a:r>
              <a:rPr lang="pt-BR" dirty="0"/>
              <a:t>. Dessa vez, com o objetivo de mostrar que a frase é uma interrogação. Basta colocar o verbo auxiliar no início da frase: </a:t>
            </a:r>
          </a:p>
          <a:p>
            <a:r>
              <a:rPr lang="pt-BR" b="1" dirty="0" err="1"/>
              <a:t>Did</a:t>
            </a:r>
            <a:r>
              <a:rPr lang="pt-BR" dirty="0"/>
              <a:t> </a:t>
            </a:r>
            <a:r>
              <a:rPr lang="pt-BR" dirty="0" err="1"/>
              <a:t>you</a:t>
            </a:r>
            <a:r>
              <a:rPr lang="pt-BR" dirty="0"/>
              <a:t> </a:t>
            </a:r>
            <a:r>
              <a:rPr lang="pt-BR" b="1" dirty="0" err="1"/>
              <a:t>work</a:t>
            </a:r>
            <a:r>
              <a:rPr lang="pt-BR" dirty="0"/>
              <a:t> </a:t>
            </a:r>
            <a:r>
              <a:rPr lang="pt-BR" dirty="0" err="1"/>
              <a:t>last</a:t>
            </a:r>
            <a:r>
              <a:rPr lang="pt-BR" dirty="0"/>
              <a:t> weekend?		Você trabalhou no final de semana passado?</a:t>
            </a:r>
            <a:br>
              <a:rPr lang="pt-BR" dirty="0"/>
            </a:br>
            <a:r>
              <a:rPr lang="pt-BR" dirty="0"/>
              <a:t>Yes,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, / No,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didn’t</a:t>
            </a:r>
            <a:r>
              <a:rPr lang="pt-BR" dirty="0"/>
              <a:t>. 			 Sim, eu trabalhei. /Não, eu não trabalhei.</a:t>
            </a:r>
          </a:p>
          <a:p>
            <a:r>
              <a:rPr lang="pt-BR" b="1" dirty="0" err="1"/>
              <a:t>Where</a:t>
            </a:r>
            <a:r>
              <a:rPr lang="pt-BR" b="1" dirty="0"/>
              <a:t> </a:t>
            </a:r>
            <a:r>
              <a:rPr lang="pt-BR" b="1" dirty="0" err="1"/>
              <a:t>did</a:t>
            </a:r>
            <a:r>
              <a:rPr lang="pt-BR" dirty="0"/>
              <a:t> </a:t>
            </a:r>
            <a:r>
              <a:rPr lang="pt-BR" dirty="0" err="1"/>
              <a:t>you</a:t>
            </a:r>
            <a:r>
              <a:rPr lang="pt-BR" dirty="0"/>
              <a:t> </a:t>
            </a:r>
            <a:r>
              <a:rPr lang="pt-BR" b="1" dirty="0" err="1"/>
              <a:t>buy</a:t>
            </a:r>
            <a:r>
              <a:rPr lang="pt-BR" dirty="0"/>
              <a:t> 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phone</a:t>
            </a:r>
            <a:r>
              <a:rPr lang="pt-BR" dirty="0"/>
              <a:t>?  		</a:t>
            </a:r>
            <a:r>
              <a:rPr lang="pt-BR" b="1" dirty="0"/>
              <a:t> Onde </a:t>
            </a:r>
            <a:r>
              <a:rPr lang="pt-BR" dirty="0"/>
              <a:t>você comprou este telefone?</a:t>
            </a:r>
            <a:br>
              <a:rPr lang="pt-BR" dirty="0"/>
            </a:b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bought</a:t>
            </a:r>
            <a:r>
              <a:rPr lang="pt-BR" dirty="0"/>
              <a:t> it online. 			 Eu o comprei on-line. </a:t>
            </a:r>
          </a:p>
          <a:p>
            <a:r>
              <a:rPr lang="pt-BR"/>
              <a:t>Os </a:t>
            </a:r>
            <a:r>
              <a:rPr lang="pt-BR" dirty="0"/>
              <a:t>verbos principais são </a:t>
            </a:r>
            <a:r>
              <a:rPr lang="pt-BR" i="1" dirty="0" err="1"/>
              <a:t>work</a:t>
            </a:r>
            <a:r>
              <a:rPr lang="pt-BR" dirty="0"/>
              <a:t> e </a:t>
            </a:r>
            <a:r>
              <a:rPr lang="pt-BR" i="1" dirty="0" err="1"/>
              <a:t>buy</a:t>
            </a:r>
            <a:r>
              <a:rPr lang="pt-BR" dirty="0"/>
              <a:t>, respectivamente</a:t>
            </a:r>
            <a:r>
              <a:rPr lang="pt-BR" b="1" dirty="0"/>
              <a:t>.</a:t>
            </a:r>
            <a:r>
              <a:rPr lang="pt-BR" dirty="0"/>
              <a:t> </a:t>
            </a:r>
          </a:p>
          <a:p>
            <a:r>
              <a:rPr lang="pt-BR" i="1" dirty="0" err="1"/>
              <a:t>Did</a:t>
            </a:r>
            <a:r>
              <a:rPr lang="pt-BR" b="1" dirty="0"/>
              <a:t> </a:t>
            </a:r>
            <a:r>
              <a:rPr lang="pt-BR" dirty="0"/>
              <a:t>deve vir no início da frase de uma pergunta do tipo </a:t>
            </a:r>
            <a:r>
              <a:rPr lang="pt-BR" i="1" dirty="0" err="1"/>
              <a:t>yes</a:t>
            </a:r>
            <a:r>
              <a:rPr lang="pt-BR" dirty="0"/>
              <a:t>/</a:t>
            </a:r>
            <a:r>
              <a:rPr lang="pt-BR" i="1" dirty="0"/>
              <a:t>no</a:t>
            </a:r>
            <a:r>
              <a:rPr lang="pt-BR" dirty="0"/>
              <a:t>, seguido do sujeito + verbo principal + complemento? </a:t>
            </a:r>
          </a:p>
          <a:p>
            <a:r>
              <a:rPr lang="pt-BR" dirty="0"/>
              <a:t>Quando a pergunta inicia-se por um </a:t>
            </a:r>
            <a:r>
              <a:rPr lang="pt-BR" b="1" u="sng" dirty="0">
                <a:hlinkClick r:id="rId2"/>
              </a:rPr>
              <a:t>wh-question word</a:t>
            </a:r>
            <a:r>
              <a:rPr lang="pt-BR" dirty="0"/>
              <a:t> (palavra interrogativa que se inicia por wh-), a ordem da pergunta é: wh-</a:t>
            </a:r>
            <a:r>
              <a:rPr lang="pt-BR" dirty="0" err="1"/>
              <a:t>question</a:t>
            </a:r>
            <a:r>
              <a:rPr lang="pt-BR" dirty="0"/>
              <a:t> </a:t>
            </a:r>
            <a:r>
              <a:rPr lang="pt-BR" dirty="0" err="1"/>
              <a:t>word</a:t>
            </a:r>
            <a:r>
              <a:rPr lang="pt-BR" dirty="0"/>
              <a:t> + </a:t>
            </a:r>
            <a:r>
              <a:rPr lang="pt-BR" dirty="0" err="1"/>
              <a:t>did</a:t>
            </a:r>
            <a:r>
              <a:rPr lang="pt-BR" dirty="0"/>
              <a:t> + sujeito + verbo principal + complemento: </a:t>
            </a:r>
            <a:r>
              <a:rPr lang="pt-BR" b="1" dirty="0" err="1"/>
              <a:t>what</a:t>
            </a:r>
            <a:r>
              <a:rPr lang="pt-BR" b="1" dirty="0"/>
              <a:t> </a:t>
            </a:r>
            <a:r>
              <a:rPr lang="pt-BR" b="1" dirty="0" err="1"/>
              <a:t>did</a:t>
            </a:r>
            <a:r>
              <a:rPr lang="pt-BR" b="1" dirty="0"/>
              <a:t> </a:t>
            </a:r>
            <a:r>
              <a:rPr lang="pt-BR" b="1" dirty="0" err="1"/>
              <a:t>she</a:t>
            </a:r>
            <a:r>
              <a:rPr lang="pt-BR" b="1" dirty="0"/>
              <a:t> </a:t>
            </a:r>
            <a:r>
              <a:rPr lang="pt-BR" b="1" dirty="0" err="1"/>
              <a:t>tell</a:t>
            </a:r>
            <a:r>
              <a:rPr lang="pt-BR" b="1" dirty="0"/>
              <a:t> </a:t>
            </a:r>
            <a:r>
              <a:rPr lang="pt-BR" b="1" dirty="0" err="1"/>
              <a:t>you</a:t>
            </a:r>
            <a:r>
              <a:rPr lang="pt-BR" dirty="0"/>
              <a:t>? (o que ela te falou/contou?) </a:t>
            </a:r>
          </a:p>
          <a:p>
            <a:r>
              <a:rPr lang="pt-BR" dirty="0"/>
              <a:t>São exemplos de </a:t>
            </a:r>
            <a:r>
              <a:rPr lang="pt-BR" i="1" dirty="0"/>
              <a:t>wh-</a:t>
            </a:r>
            <a:r>
              <a:rPr lang="pt-BR" i="1" dirty="0" err="1"/>
              <a:t>question</a:t>
            </a:r>
            <a:r>
              <a:rPr lang="pt-BR" i="1" dirty="0"/>
              <a:t> </a:t>
            </a:r>
            <a:r>
              <a:rPr lang="pt-BR" i="1" dirty="0" err="1"/>
              <a:t>words</a:t>
            </a:r>
            <a:r>
              <a:rPr lang="pt-BR" dirty="0"/>
              <a:t>: </a:t>
            </a:r>
            <a:r>
              <a:rPr lang="pt-BR" i="1" dirty="0" err="1"/>
              <a:t>what</a:t>
            </a:r>
            <a:r>
              <a:rPr lang="pt-BR" b="1" dirty="0"/>
              <a:t>/</a:t>
            </a:r>
            <a:r>
              <a:rPr lang="pt-BR" dirty="0"/>
              <a:t>o que, qual</a:t>
            </a:r>
            <a:r>
              <a:rPr lang="pt-BR" b="1" dirty="0"/>
              <a:t>, </a:t>
            </a:r>
            <a:r>
              <a:rPr lang="pt-BR" i="1" dirty="0" err="1"/>
              <a:t>when</a:t>
            </a:r>
            <a:r>
              <a:rPr lang="pt-BR" b="1" dirty="0"/>
              <a:t>/</a:t>
            </a:r>
            <a:r>
              <a:rPr lang="pt-BR" dirty="0"/>
              <a:t>quando</a:t>
            </a:r>
            <a:r>
              <a:rPr lang="pt-BR" b="1" dirty="0"/>
              <a:t>, </a:t>
            </a:r>
            <a:r>
              <a:rPr lang="pt-BR" i="1" dirty="0" err="1"/>
              <a:t>where</a:t>
            </a:r>
            <a:r>
              <a:rPr lang="pt-BR" b="1" dirty="0"/>
              <a:t>/</a:t>
            </a:r>
            <a:r>
              <a:rPr lang="pt-BR" dirty="0"/>
              <a:t>onde</a:t>
            </a:r>
            <a:r>
              <a:rPr lang="pt-BR" b="1" dirty="0"/>
              <a:t>, </a:t>
            </a:r>
            <a:r>
              <a:rPr lang="pt-BR" i="1" dirty="0" err="1"/>
              <a:t>who</a:t>
            </a:r>
            <a:r>
              <a:rPr lang="pt-BR" b="1" dirty="0"/>
              <a:t>/</a:t>
            </a:r>
            <a:r>
              <a:rPr lang="pt-BR" dirty="0"/>
              <a:t>quem</a:t>
            </a:r>
            <a:r>
              <a:rPr lang="pt-BR" b="1" dirty="0"/>
              <a:t>, </a:t>
            </a:r>
            <a:r>
              <a:rPr lang="pt-BR" i="1" dirty="0" err="1"/>
              <a:t>which</a:t>
            </a:r>
            <a:r>
              <a:rPr lang="pt-BR" b="1" dirty="0"/>
              <a:t>/</a:t>
            </a:r>
            <a:r>
              <a:rPr lang="pt-BR" dirty="0"/>
              <a:t>qual. </a:t>
            </a:r>
          </a:p>
          <a:p>
            <a:r>
              <a:rPr lang="pt-BR" dirty="0"/>
              <a:t>Observe que, em perguntas do tipo </a:t>
            </a:r>
            <a:r>
              <a:rPr lang="pt-BR" i="1" dirty="0" err="1"/>
              <a:t>yes</a:t>
            </a:r>
            <a:r>
              <a:rPr lang="pt-BR" dirty="0"/>
              <a:t>/</a:t>
            </a:r>
            <a:r>
              <a:rPr lang="pt-BR" i="1" dirty="0"/>
              <a:t>no</a:t>
            </a:r>
            <a:r>
              <a:rPr lang="pt-BR" dirty="0"/>
              <a:t>, podemos dar uma </a:t>
            </a:r>
            <a:r>
              <a:rPr lang="pt-BR" b="1" dirty="0"/>
              <a:t>resposta</a:t>
            </a:r>
            <a:r>
              <a:rPr lang="pt-BR" dirty="0"/>
              <a:t> </a:t>
            </a:r>
            <a:r>
              <a:rPr lang="pt-BR" b="1" dirty="0"/>
              <a:t>curta</a:t>
            </a:r>
            <a:r>
              <a:rPr lang="pt-BR" dirty="0"/>
              <a:t>. Já para as perguntas com </a:t>
            </a:r>
            <a:r>
              <a:rPr lang="pt-BR" i="1" dirty="0"/>
              <a:t>wh-</a:t>
            </a:r>
            <a:r>
              <a:rPr lang="pt-BR" i="1" dirty="0" err="1"/>
              <a:t>question</a:t>
            </a:r>
            <a:r>
              <a:rPr lang="pt-BR" i="1" dirty="0"/>
              <a:t> </a:t>
            </a:r>
            <a:r>
              <a:rPr lang="pt-BR" i="1" dirty="0" err="1"/>
              <a:t>words</a:t>
            </a:r>
            <a:r>
              <a:rPr lang="pt-BR" dirty="0"/>
              <a:t>, as respostas precisam ser completas. </a:t>
            </a:r>
          </a:p>
          <a:p>
            <a:r>
              <a:rPr lang="pt-BR" dirty="0"/>
              <a:t>O verbo principal volta para sua forma-base. </a:t>
            </a:r>
          </a:p>
        </p:txBody>
      </p:sp>
    </p:spTree>
    <p:extLst>
      <p:ext uri="{BB962C8B-B14F-4D97-AF65-F5344CB8AC3E}">
        <p14:creationId xmlns:p14="http://schemas.microsoft.com/office/powerpoint/2010/main" val="19251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55AE4-719F-184F-85DE-D5C961C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past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1106E-7C5F-1041-AE09-C1CCE557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 </a:t>
            </a:r>
            <a:r>
              <a:rPr lang="pt-BR" sz="2400" i="1" dirty="0" err="1"/>
              <a:t>simple</a:t>
            </a:r>
            <a:r>
              <a:rPr lang="pt-BR" sz="2400" i="1" dirty="0"/>
              <a:t> </a:t>
            </a:r>
            <a:r>
              <a:rPr lang="pt-BR" sz="2400" i="1" dirty="0" err="1"/>
              <a:t>past</a:t>
            </a:r>
            <a:r>
              <a:rPr lang="pt-BR" sz="2400" b="1" dirty="0"/>
              <a:t> </a:t>
            </a:r>
            <a:r>
              <a:rPr lang="pt-BR" sz="2400" dirty="0"/>
              <a:t>é utilizado para expressar a ideia de um passado acabado no momento presente da fala, por exemplo. Isso significa dizer que ele não possui nenhuma relação nem com o presente e nem com o futuro. Entende-se, portanto, que o passado simples </a:t>
            </a:r>
            <a:r>
              <a:rPr lang="pt-BR" sz="2400" b="1" dirty="0"/>
              <a:t>refere-se às ações, às situações, aos eventos acabados</a:t>
            </a:r>
            <a:r>
              <a:rPr lang="pt-BR" sz="2400" dirty="0"/>
              <a:t>.  </a:t>
            </a:r>
          </a:p>
          <a:p>
            <a:pPr algn="just"/>
            <a:r>
              <a:rPr lang="pt-BR" sz="2400" dirty="0"/>
              <a:t>O tempo verbal </a:t>
            </a:r>
            <a:r>
              <a:rPr lang="pt-BR" sz="2400" i="1" dirty="0" err="1"/>
              <a:t>simple</a:t>
            </a:r>
            <a:r>
              <a:rPr lang="pt-BR" sz="2400" i="1" dirty="0"/>
              <a:t> </a:t>
            </a:r>
            <a:r>
              <a:rPr lang="pt-BR" sz="2400" i="1" dirty="0" err="1"/>
              <a:t>past</a:t>
            </a:r>
            <a:r>
              <a:rPr lang="pt-BR" sz="2400" b="1" dirty="0"/>
              <a:t> </a:t>
            </a:r>
            <a:r>
              <a:rPr lang="pt-BR" sz="2400" dirty="0"/>
              <a:t>equivale ao nosso pretérito perfeito e, algumas vezes, ao </a:t>
            </a:r>
            <a:r>
              <a:rPr lang="pt-BR" sz="2400" b="1" u="sng" dirty="0">
                <a:hlinkClick r:id="rId2"/>
              </a:rPr>
              <a:t>pretérito imperfeito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7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0D50-5B7C-F04C-A2BE-5285455F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Quando usar o </a:t>
            </a:r>
            <a:r>
              <a:rPr lang="pt-BR" i="1" dirty="0" err="1"/>
              <a:t>simple</a:t>
            </a:r>
            <a:r>
              <a:rPr lang="pt-BR" b="1" dirty="0"/>
              <a:t> </a:t>
            </a:r>
            <a:r>
              <a:rPr lang="pt-BR" i="1" dirty="0" err="1"/>
              <a:t>past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04C5A-A39D-6244-B24A-05F274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" y="2153412"/>
            <a:ext cx="10404764" cy="4302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100" dirty="0"/>
              <a:t>Se alguém lhe fizesse essa pergunta, provavelmente você contaria as atividades do dia anterior: se foi à escola, se foi ao trabalho, se comeu algo diferente, se chegou atrasado a algum lugar, se assistiu a uma série etc. Note que todos os elementos de sua resposta seriam </a:t>
            </a:r>
            <a:r>
              <a:rPr lang="pt-BR" sz="2100" b="1" dirty="0"/>
              <a:t>ações já</a:t>
            </a:r>
            <a:r>
              <a:rPr lang="pt-BR" sz="2100" dirty="0"/>
              <a:t> </a:t>
            </a:r>
            <a:r>
              <a:rPr lang="pt-BR" sz="2100" b="1" dirty="0"/>
              <a:t>terminadas</a:t>
            </a:r>
            <a:r>
              <a:rPr lang="pt-BR" sz="2100" dirty="0"/>
              <a:t>.  </a:t>
            </a:r>
          </a:p>
          <a:p>
            <a:pPr marL="0" indent="0">
              <a:buNone/>
            </a:pPr>
            <a:r>
              <a:rPr lang="pt-BR" sz="2100" dirty="0"/>
              <a:t>Sabemos disso porque a pergunta é marcada pelo </a:t>
            </a:r>
            <a:r>
              <a:rPr lang="pt-BR" sz="2100" b="1" u="sng" dirty="0">
                <a:hlinkClick r:id="rId2"/>
              </a:rPr>
              <a:t>advérbio</a:t>
            </a:r>
            <a:r>
              <a:rPr lang="pt-BR" sz="2100" dirty="0"/>
              <a:t> </a:t>
            </a:r>
            <a:r>
              <a:rPr lang="pt-BR" sz="2100" i="1" dirty="0" err="1"/>
              <a:t>yesterday</a:t>
            </a:r>
            <a:r>
              <a:rPr lang="pt-BR" sz="2100" b="1" dirty="0"/>
              <a:t> </a:t>
            </a:r>
            <a:r>
              <a:rPr lang="pt-BR" sz="2100" dirty="0"/>
              <a:t>(ontem) e pelo elemento estrutural do passado: o </a:t>
            </a:r>
            <a:r>
              <a:rPr lang="pt-BR" sz="2100" b="1" u="sng" dirty="0">
                <a:hlinkClick r:id="rId3"/>
              </a:rPr>
              <a:t>verbo auxiliar</a:t>
            </a:r>
            <a:r>
              <a:rPr lang="pt-BR" sz="2100" dirty="0"/>
              <a:t> </a:t>
            </a:r>
            <a:r>
              <a:rPr lang="pt-BR" sz="2100" i="1" dirty="0"/>
              <a:t>did</a:t>
            </a:r>
            <a:r>
              <a:rPr lang="pt-BR" sz="2100" dirty="0"/>
              <a:t>. Nesse sentido, podemos dizer que o passado simples assemelha-se ao nosso passado em português </a:t>
            </a:r>
            <a:r>
              <a:rPr lang="pt-BR" sz="2100" b="1" dirty="0"/>
              <a:t>(pretéritos perfeito e imperfeito)</a:t>
            </a:r>
            <a:r>
              <a:rPr lang="pt-BR" sz="2100" dirty="0"/>
              <a:t>.  </a:t>
            </a:r>
          </a:p>
          <a:p>
            <a:pPr marL="0" indent="0">
              <a:buNone/>
            </a:pPr>
            <a:r>
              <a:rPr lang="pt-BR" sz="2100" dirty="0"/>
              <a:t>Consequentemente, toda vez que você quiser expressar alguma coisa que aconteceu </a:t>
            </a:r>
            <a:r>
              <a:rPr lang="pt-BR" sz="2100" i="1" dirty="0" err="1"/>
              <a:t>yesterday</a:t>
            </a:r>
            <a:r>
              <a:rPr lang="pt-BR" sz="2100" dirty="0"/>
              <a:t> (ontem), </a:t>
            </a:r>
            <a:r>
              <a:rPr lang="pt-BR" sz="2100" i="1" dirty="0"/>
              <a:t>a </a:t>
            </a:r>
            <a:r>
              <a:rPr lang="pt-BR" sz="2100" i="1" dirty="0" err="1"/>
              <a:t>year</a:t>
            </a:r>
            <a:r>
              <a:rPr lang="pt-BR" sz="2100" i="1" dirty="0"/>
              <a:t> </a:t>
            </a:r>
            <a:r>
              <a:rPr lang="pt-BR" sz="2100" i="1" dirty="0" err="1"/>
              <a:t>ago</a:t>
            </a:r>
            <a:r>
              <a:rPr lang="pt-BR" sz="2100" dirty="0"/>
              <a:t> (um ano atrás/ano passado), </a:t>
            </a:r>
            <a:r>
              <a:rPr lang="pt-BR" sz="2100" i="1" dirty="0" err="1"/>
              <a:t>two</a:t>
            </a:r>
            <a:r>
              <a:rPr lang="pt-BR" sz="2100" i="1" dirty="0"/>
              <a:t> </a:t>
            </a:r>
            <a:r>
              <a:rPr lang="pt-BR" sz="2100" i="1" dirty="0" err="1"/>
              <a:t>weeks</a:t>
            </a:r>
            <a:r>
              <a:rPr lang="pt-BR" sz="2100" i="1" dirty="0"/>
              <a:t> </a:t>
            </a:r>
            <a:r>
              <a:rPr lang="pt-BR" sz="2100" i="1" dirty="0" err="1"/>
              <a:t>ago</a:t>
            </a:r>
            <a:r>
              <a:rPr lang="pt-BR" sz="2100" dirty="0"/>
              <a:t> (há duas semanas/duas semanas atrás), </a:t>
            </a:r>
            <a:r>
              <a:rPr lang="pt-BR" sz="2100" i="1" dirty="0" err="1"/>
              <a:t>last</a:t>
            </a:r>
            <a:r>
              <a:rPr lang="pt-BR" sz="2100" i="1" dirty="0"/>
              <a:t> </a:t>
            </a:r>
            <a:r>
              <a:rPr lang="pt-BR" sz="2100" i="1" dirty="0" err="1"/>
              <a:t>month</a:t>
            </a:r>
            <a:r>
              <a:rPr lang="pt-BR" sz="2100" dirty="0"/>
              <a:t> (mês passado), você deve recorrer ao passado simples. </a:t>
            </a:r>
          </a:p>
        </p:txBody>
      </p:sp>
    </p:spTree>
    <p:extLst>
      <p:ext uri="{BB962C8B-B14F-4D97-AF65-F5344CB8AC3E}">
        <p14:creationId xmlns:p14="http://schemas.microsoft.com/office/powerpoint/2010/main" val="38673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6CF2E-0D9F-C14B-85A3-5EF1480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regras do </a:t>
            </a:r>
            <a:r>
              <a:rPr lang="pt-BR" i="1" dirty="0" err="1"/>
              <a:t>simple</a:t>
            </a:r>
            <a:r>
              <a:rPr lang="pt-BR" b="1" dirty="0"/>
              <a:t> </a:t>
            </a:r>
            <a:r>
              <a:rPr lang="pt-BR" i="1" dirty="0" err="1"/>
              <a:t>past</a:t>
            </a:r>
            <a:r>
              <a:rPr lang="pt-BR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A55E6-EE5C-F442-BA87-E19F548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 maneira geral, deve-se acrescentar </a:t>
            </a:r>
            <a:r>
              <a:rPr lang="pt-BR" sz="2400" b="1" dirty="0"/>
              <a:t>–</a:t>
            </a:r>
            <a:r>
              <a:rPr lang="pt-BR" sz="2400" i="1" dirty="0" err="1"/>
              <a:t>ed</a:t>
            </a:r>
            <a:r>
              <a:rPr lang="pt-BR" sz="2400" dirty="0"/>
              <a:t> à forma-base do verbo no presente sem a partícula </a:t>
            </a:r>
            <a:r>
              <a:rPr lang="pt-BR" sz="2400" i="1" dirty="0" err="1"/>
              <a:t>to</a:t>
            </a:r>
            <a:r>
              <a:rPr lang="pt-BR" sz="2400" dirty="0"/>
              <a:t>. Por exemplo: </a:t>
            </a:r>
          </a:p>
          <a:p>
            <a:r>
              <a:rPr lang="pt-BR" sz="2400" dirty="0"/>
              <a:t>Talk – </a:t>
            </a:r>
            <a:r>
              <a:rPr lang="pt-BR" sz="2400" dirty="0" err="1"/>
              <a:t>talk</a:t>
            </a:r>
            <a:r>
              <a:rPr lang="pt-BR" sz="2400" b="1" dirty="0" err="1"/>
              <a:t>ed</a:t>
            </a:r>
            <a:r>
              <a:rPr lang="pt-BR" sz="2400" b="1" dirty="0"/>
              <a:t> </a:t>
            </a: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Falar – falou  </a:t>
            </a:r>
          </a:p>
          <a:p>
            <a:r>
              <a:rPr lang="pt-BR" sz="2400" dirty="0"/>
              <a:t>Miss – </a:t>
            </a:r>
            <a:r>
              <a:rPr lang="pt-BR" sz="2400" dirty="0" err="1"/>
              <a:t>miss</a:t>
            </a:r>
            <a:r>
              <a:rPr lang="pt-BR" sz="2400" b="1" dirty="0" err="1"/>
              <a:t>ed</a:t>
            </a: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dirty="0"/>
              <a:t>Perder – perdeu 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307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7F67B8B-474C-8F4C-9082-19233439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0109"/>
            <a:ext cx="11582400" cy="6400799"/>
          </a:xfrm>
        </p:spPr>
        <p:txBody>
          <a:bodyPr/>
          <a:lstStyle/>
          <a:p>
            <a:r>
              <a:rPr lang="pt-BR" dirty="0"/>
              <a:t>Se terminam em –e, basta adicionar –d.  </a:t>
            </a:r>
          </a:p>
          <a:p>
            <a:r>
              <a:rPr lang="pt-BR" dirty="0" err="1"/>
              <a:t>Smile</a:t>
            </a:r>
            <a:r>
              <a:rPr lang="pt-BR" dirty="0"/>
              <a:t> – </a:t>
            </a:r>
            <a:r>
              <a:rPr lang="pt-BR" dirty="0" err="1"/>
              <a:t>smiled</a:t>
            </a:r>
            <a:r>
              <a:rPr lang="pt-BR" dirty="0"/>
              <a:t>  </a:t>
            </a:r>
            <a:br>
              <a:rPr lang="pt-BR" dirty="0"/>
            </a:br>
            <a:r>
              <a:rPr lang="pt-BR" dirty="0"/>
              <a:t>Sorrir – sorriu </a:t>
            </a:r>
          </a:p>
          <a:p>
            <a:r>
              <a:rPr lang="pt-BR" dirty="0"/>
              <a:t>Die – </a:t>
            </a:r>
            <a:r>
              <a:rPr lang="pt-BR" dirty="0" err="1"/>
              <a:t>died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Morrer – morreu </a:t>
            </a:r>
          </a:p>
          <a:p>
            <a:r>
              <a:rPr lang="pt-BR" dirty="0"/>
              <a:t>Live – </a:t>
            </a:r>
            <a:r>
              <a:rPr lang="pt-BR" dirty="0" err="1"/>
              <a:t>lived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Viver – morrer 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terminam em consoante +</a:t>
            </a:r>
            <a:r>
              <a:rPr lang="pt-BR" dirty="0" err="1"/>
              <a:t>y</a:t>
            </a:r>
            <a:r>
              <a:rPr lang="pt-BR" dirty="0"/>
              <a:t>, retire o -</a:t>
            </a:r>
            <a:r>
              <a:rPr lang="pt-BR" dirty="0" err="1"/>
              <a:t>y</a:t>
            </a:r>
            <a:r>
              <a:rPr lang="pt-BR" dirty="0"/>
              <a:t> e adicione –</a:t>
            </a:r>
            <a:r>
              <a:rPr lang="pt-BR" dirty="0" err="1"/>
              <a:t>ied</a:t>
            </a:r>
            <a:r>
              <a:rPr lang="pt-BR" dirty="0"/>
              <a:t>.  </a:t>
            </a:r>
          </a:p>
          <a:p>
            <a:r>
              <a:rPr lang="pt-BR" dirty="0" err="1"/>
              <a:t>Study</a:t>
            </a:r>
            <a:r>
              <a:rPr lang="pt-BR" dirty="0"/>
              <a:t> – </a:t>
            </a:r>
            <a:r>
              <a:rPr lang="pt-BR" dirty="0" err="1"/>
              <a:t>studied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Estudar – estudou </a:t>
            </a:r>
          </a:p>
          <a:p>
            <a:r>
              <a:rPr lang="pt-BR" dirty="0" err="1"/>
              <a:t>Marry</a:t>
            </a:r>
            <a:r>
              <a:rPr lang="pt-BR" dirty="0"/>
              <a:t> – </a:t>
            </a:r>
            <a:r>
              <a:rPr lang="pt-BR" dirty="0" err="1"/>
              <a:t>married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Casar – casou </a:t>
            </a:r>
          </a:p>
          <a:p>
            <a:r>
              <a:rPr lang="pt-BR" dirty="0" err="1"/>
              <a:t>Try</a:t>
            </a:r>
            <a:r>
              <a:rPr lang="pt-BR" dirty="0"/>
              <a:t> – </a:t>
            </a:r>
            <a:r>
              <a:rPr lang="pt-BR" dirty="0" err="1"/>
              <a:t>tried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Tentar – tentou 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DD181-26F0-744F-AD6F-ABCCBD0B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360218"/>
            <a:ext cx="11568545" cy="6192982"/>
          </a:xfrm>
        </p:spPr>
        <p:txBody>
          <a:bodyPr/>
          <a:lstStyle/>
          <a:p>
            <a:r>
              <a:rPr lang="pt-BR" dirty="0"/>
              <a:t>Em verbos de uma/duas sílabas (última sílaba tônica) que terminam em vogal + consoante, basta dobrar a última consoante e adicionar –</a:t>
            </a:r>
            <a:r>
              <a:rPr lang="pt-BR" dirty="0" err="1"/>
              <a:t>ed</a:t>
            </a:r>
            <a:r>
              <a:rPr lang="pt-BR" dirty="0"/>
              <a:t>,  </a:t>
            </a:r>
          </a:p>
          <a:p>
            <a:r>
              <a:rPr lang="pt-BR" dirty="0" err="1"/>
              <a:t>Travel</a:t>
            </a:r>
            <a:r>
              <a:rPr lang="pt-BR" dirty="0"/>
              <a:t> – </a:t>
            </a:r>
            <a:r>
              <a:rPr lang="pt-BR" dirty="0" err="1"/>
              <a:t>travelled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Viajar – viajou </a:t>
            </a:r>
          </a:p>
          <a:p>
            <a:r>
              <a:rPr lang="pt-BR" dirty="0"/>
              <a:t>Stop – </a:t>
            </a:r>
            <a:r>
              <a:rPr lang="pt-BR" dirty="0" err="1"/>
              <a:t>stopped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Parar – parou </a:t>
            </a:r>
          </a:p>
          <a:p>
            <a:r>
              <a:rPr lang="pt-BR" dirty="0" err="1"/>
              <a:t>Prefer</a:t>
            </a:r>
            <a:r>
              <a:rPr lang="pt-BR" dirty="0"/>
              <a:t> – </a:t>
            </a:r>
            <a:r>
              <a:rPr lang="pt-BR" dirty="0" err="1"/>
              <a:t>preferred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Preferir – preferiu 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para a maioria dos verbos regulares, basta adicionar –ed.  </a:t>
            </a:r>
          </a:p>
          <a:p>
            <a:r>
              <a:rPr lang="pt-BR" dirty="0"/>
              <a:t>Play – </a:t>
            </a:r>
            <a:r>
              <a:rPr lang="pt-BR" dirty="0" err="1"/>
              <a:t>played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Jogar – jogou </a:t>
            </a:r>
          </a:p>
          <a:p>
            <a:r>
              <a:rPr lang="pt-BR" dirty="0"/>
              <a:t>Look – </a:t>
            </a:r>
            <a:r>
              <a:rPr lang="pt-BR" dirty="0" err="1"/>
              <a:t>looked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Olhar – olhou </a:t>
            </a:r>
          </a:p>
          <a:p>
            <a:r>
              <a:rPr lang="pt-BR" dirty="0" err="1"/>
              <a:t>Work</a:t>
            </a:r>
            <a:r>
              <a:rPr lang="pt-BR" dirty="0"/>
              <a:t> – </a:t>
            </a:r>
            <a:r>
              <a:rPr lang="pt-BR" dirty="0" err="1"/>
              <a:t>worked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Trabalhar - trabalhou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65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A4B85-B75D-6942-B225-3274E55E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318656"/>
            <a:ext cx="10030690" cy="1413162"/>
          </a:xfrm>
        </p:spPr>
        <p:txBody>
          <a:bodyPr>
            <a:noAutofit/>
          </a:bodyPr>
          <a:lstStyle/>
          <a:p>
            <a:r>
              <a:rPr lang="pt-BR" sz="1600" b="1" dirty="0"/>
              <a:t>Quanto aos verbos irregulares, não existe uma regra</a:t>
            </a:r>
            <a:r>
              <a:rPr lang="pt-BR" sz="1600" dirty="0"/>
              <a:t> ou um padrão de conjugação. O ideal é praticar para aprendê-los de maneira eficiente. Para ajudar, segue uma lista com os verbos irregulares mais comuns no passado simples. </a:t>
            </a:r>
            <a:r>
              <a:rPr lang="pt-BR" sz="1600" i="1" dirty="0" err="1"/>
              <a:t>Have</a:t>
            </a:r>
            <a:r>
              <a:rPr lang="pt-BR" sz="1600" i="1" dirty="0"/>
              <a:t> </a:t>
            </a:r>
            <a:r>
              <a:rPr lang="pt-BR" sz="1600" i="1" dirty="0" err="1"/>
              <a:t>fun</a:t>
            </a:r>
            <a:r>
              <a:rPr lang="pt-BR" sz="1600" i="1" dirty="0"/>
              <a:t>!</a:t>
            </a:r>
            <a:endParaRPr lang="pt-BR" sz="16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FF4F66A-6913-664B-8376-0C4F27231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30670"/>
              </p:ext>
            </p:extLst>
          </p:nvPr>
        </p:nvGraphicFramePr>
        <p:xfrm>
          <a:off x="1080655" y="1942724"/>
          <a:ext cx="4142652" cy="459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88">
                  <a:extLst>
                    <a:ext uri="{9D8B030D-6E8A-4147-A177-3AD203B41FA5}">
                      <a16:colId xmlns:a16="http://schemas.microsoft.com/office/drawing/2014/main" val="2208954054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3117622411"/>
                    </a:ext>
                  </a:extLst>
                </a:gridCol>
              </a:tblGrid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Verbs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pt-BR" sz="1600" b="0" i="1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151120378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(Ser/estar)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Were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341336793"/>
                  </a:ext>
                </a:extLst>
              </a:tr>
              <a:tr h="5496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 (Quebrar)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Broke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767498702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Bring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(Trazer)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Brought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165081083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(Escolher)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Chose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272620536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 (Vir)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3110817224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 (Cortar)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841167055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(Fazer)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514382349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Drink (Beber)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Drank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770381646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Drive (Dirigir)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Drove</a:t>
                      </a:r>
                      <a:endParaRPr lang="pt-BR" sz="1600" b="0" dirty="0">
                        <a:solidFill>
                          <a:srgbClr val="55555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986280678"/>
                  </a:ext>
                </a:extLst>
              </a:tr>
              <a:tr h="4046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(Comer)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Ate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8986366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C133386-5ED3-5648-88BB-24A9A721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15035"/>
              </p:ext>
            </p:extLst>
          </p:nvPr>
        </p:nvGraphicFramePr>
        <p:xfrm>
          <a:off x="6451599" y="1950892"/>
          <a:ext cx="465974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73">
                  <a:extLst>
                    <a:ext uri="{9D8B030D-6E8A-4147-A177-3AD203B41FA5}">
                      <a16:colId xmlns:a16="http://schemas.microsoft.com/office/drawing/2014/main" val="3548198697"/>
                    </a:ext>
                  </a:extLst>
                </a:gridCol>
                <a:gridCol w="2329873">
                  <a:extLst>
                    <a:ext uri="{9D8B030D-6E8A-4147-A177-3AD203B41FA5}">
                      <a16:colId xmlns:a16="http://schemas.microsoft.com/office/drawing/2014/main" val="101164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Verbs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pt-BR" sz="1600" b="0" i="1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655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(Sentir)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602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(Encontrar)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300206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Forget (Esquecer)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7482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(Pegar)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6258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 (Dar)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Gave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76243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 (Ir)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Went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89956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(Ter)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59434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 (Ouvir)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Heard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2508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 (Saber)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Knew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542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(Deixar, Partir)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62223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(Deixar)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49898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E1BEC1-3BFD-8845-A3F9-B37B897EA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04707"/>
              </p:ext>
            </p:extLst>
          </p:nvPr>
        </p:nvGraphicFramePr>
        <p:xfrm>
          <a:off x="2036474" y="320040"/>
          <a:ext cx="7731126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809021765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406996856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Verbs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pt-BR" sz="1600" b="0" i="1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</a:t>
                      </a:r>
                      <a:r>
                        <a:rPr lang="pt-BR" sz="1600" b="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3273943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(Fazer)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Made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54206943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 (Encontrar)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4839942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 (Colocar)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56869931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(Ler)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97886558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(Correr)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85918187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Say (Dizer)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353615345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(Ver)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37493462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 (Dormir)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Slept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3013223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Speak (Falar)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Spoke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79351089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(Gastar)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60983856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Swim (Nadar)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Swam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64690687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(Pegar)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Took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86479601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 (Ensinar)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Taught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57142072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Think (Pensar)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Thought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94703339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Tell (Contar)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Told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82504113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 (Jogar)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Threw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9517258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(Entender)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Understood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298128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Wake (Acordar) </a:t>
                      </a:r>
                    </a:p>
                  </a:txBody>
                  <a:tcPr marL="66675" marR="6667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err="1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Woke</a:t>
                      </a:r>
                      <a:r>
                        <a:rPr lang="pt-BR" sz="1600" dirty="0">
                          <a:solidFill>
                            <a:srgbClr val="55555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6675" marR="66675" marT="38100" marB="38100" anchor="ctr"/>
                </a:tc>
                <a:extLst>
                  <a:ext uri="{0D108BD9-81ED-4DB2-BD59-A6C34878D82A}">
                    <a16:rowId xmlns:a16="http://schemas.microsoft.com/office/drawing/2014/main" val="140797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4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42F0-47DA-5145-BA3A-7C6C8FE5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8" y="202692"/>
            <a:ext cx="4461163" cy="448472"/>
          </a:xfrm>
        </p:spPr>
        <p:txBody>
          <a:bodyPr>
            <a:normAutofit fontScale="90000"/>
          </a:bodyPr>
          <a:lstStyle/>
          <a:p>
            <a:r>
              <a:rPr lang="pt-BR" dirty="0"/>
              <a:t>FORMA AFIRMATIVA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7DEFF-6CC8-6E48-9790-36D9EDEF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942110"/>
            <a:ext cx="11429999" cy="5569526"/>
          </a:xfrm>
        </p:spPr>
        <p:txBody>
          <a:bodyPr>
            <a:normAutofit/>
          </a:bodyPr>
          <a:lstStyle/>
          <a:p>
            <a:r>
              <a:rPr lang="pt-BR" sz="2000" dirty="0"/>
              <a:t>Tendo em mente as questões específicas referentes aos verbos regulares e irregulares, já podemos abordar a estrutura da frase afirmativa no </a:t>
            </a:r>
            <a:r>
              <a:rPr lang="pt-BR" sz="2000" i="1" dirty="0" err="1"/>
              <a:t>simple</a:t>
            </a:r>
            <a:r>
              <a:rPr lang="pt-BR" sz="2000" b="1" dirty="0"/>
              <a:t> </a:t>
            </a:r>
            <a:r>
              <a:rPr lang="pt-BR" sz="2000" i="1" dirty="0"/>
              <a:t>past</a:t>
            </a:r>
            <a:r>
              <a:rPr lang="pt-BR" sz="2000" dirty="0"/>
              <a:t>. A estrutura e a ordem mantêm-se as mesmas, basta colocar o verbo principal (</a:t>
            </a:r>
            <a:r>
              <a:rPr lang="pt-BR" sz="2000" i="1" dirty="0" err="1"/>
              <a:t>main</a:t>
            </a:r>
            <a:r>
              <a:rPr lang="pt-BR" sz="2000" dirty="0"/>
              <a:t> </a:t>
            </a:r>
            <a:r>
              <a:rPr lang="pt-BR" sz="2000" i="1" dirty="0" err="1"/>
              <a:t>verb</a:t>
            </a:r>
            <a:r>
              <a:rPr lang="pt-BR" sz="2000" dirty="0"/>
              <a:t>) no passado:  </a:t>
            </a:r>
          </a:p>
          <a:p>
            <a:r>
              <a:rPr lang="pt-BR" sz="2000" dirty="0" err="1"/>
              <a:t>Subject</a:t>
            </a:r>
            <a:r>
              <a:rPr lang="pt-BR" sz="2000" dirty="0"/>
              <a:t> + </a:t>
            </a:r>
            <a:r>
              <a:rPr lang="pt-BR" sz="2000" dirty="0" err="1"/>
              <a:t>verb</a:t>
            </a:r>
            <a:r>
              <a:rPr lang="pt-BR" sz="2000" dirty="0"/>
              <a:t> in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simple</a:t>
            </a:r>
            <a:r>
              <a:rPr lang="pt-BR" sz="2000" dirty="0"/>
              <a:t> </a:t>
            </a:r>
            <a:r>
              <a:rPr lang="pt-BR" sz="2000" dirty="0" err="1"/>
              <a:t>past</a:t>
            </a:r>
            <a:r>
              <a:rPr lang="pt-BR" sz="2000" dirty="0"/>
              <a:t> + </a:t>
            </a:r>
            <a:r>
              <a:rPr lang="pt-BR" sz="2000" dirty="0" err="1"/>
              <a:t>complement</a:t>
            </a:r>
            <a:r>
              <a:rPr lang="pt-BR" sz="2000" dirty="0"/>
              <a:t> </a:t>
            </a:r>
          </a:p>
          <a:p>
            <a:r>
              <a:rPr lang="pt-BR" sz="2000" dirty="0"/>
              <a:t>Sujeito + verbo no passado + complemento </a:t>
            </a:r>
          </a:p>
          <a:p>
            <a:r>
              <a:rPr lang="pt-BR" sz="2000" dirty="0"/>
              <a:t>Pamela </a:t>
            </a:r>
            <a:r>
              <a:rPr lang="pt-BR" sz="2000" b="1" dirty="0" err="1"/>
              <a:t>went</a:t>
            </a:r>
            <a:r>
              <a:rPr lang="pt-BR" sz="2000" dirty="0"/>
              <a:t> </a:t>
            </a:r>
            <a:r>
              <a:rPr lang="pt-BR" sz="2000" dirty="0" err="1"/>
              <a:t>to</a:t>
            </a:r>
            <a:r>
              <a:rPr lang="pt-BR" sz="2000" dirty="0"/>
              <a:t> </a:t>
            </a:r>
            <a:r>
              <a:rPr lang="pt-BR" sz="2000" b="1" dirty="0"/>
              <a:t>Paris </a:t>
            </a:r>
            <a:r>
              <a:rPr lang="pt-BR" sz="2000" b="1" dirty="0" err="1"/>
              <a:t>last</a:t>
            </a:r>
            <a:r>
              <a:rPr lang="pt-BR" sz="2000" b="1" dirty="0"/>
              <a:t> </a:t>
            </a:r>
            <a:r>
              <a:rPr lang="pt-BR" sz="2000" b="1" dirty="0" err="1"/>
              <a:t>year</a:t>
            </a:r>
            <a:r>
              <a:rPr lang="pt-BR" sz="2000" b="1" dirty="0"/>
              <a:t>.</a:t>
            </a:r>
            <a:r>
              <a:rPr lang="pt-BR" sz="2000" dirty="0"/>
              <a:t>  </a:t>
            </a:r>
            <a:br>
              <a:rPr lang="pt-BR" sz="2000" dirty="0"/>
            </a:br>
            <a:r>
              <a:rPr lang="pt-BR" sz="2000" dirty="0"/>
              <a:t>Pamela </a:t>
            </a:r>
            <a:r>
              <a:rPr lang="pt-BR" sz="2000" b="1" dirty="0"/>
              <a:t>foi</a:t>
            </a:r>
            <a:r>
              <a:rPr lang="pt-BR" sz="2000" dirty="0"/>
              <a:t> para Paris </a:t>
            </a:r>
            <a:r>
              <a:rPr lang="pt-BR" sz="2000" b="1" dirty="0"/>
              <a:t>ano</a:t>
            </a:r>
            <a:r>
              <a:rPr lang="pt-BR" sz="2000" dirty="0"/>
              <a:t> </a:t>
            </a:r>
            <a:r>
              <a:rPr lang="pt-BR" sz="2000" b="1" dirty="0"/>
              <a:t>passado</a:t>
            </a:r>
            <a:r>
              <a:rPr lang="pt-BR" sz="2000" dirty="0"/>
              <a:t>. </a:t>
            </a:r>
          </a:p>
          <a:p>
            <a:r>
              <a:rPr lang="pt-BR" sz="2000" dirty="0" err="1"/>
              <a:t>We</a:t>
            </a:r>
            <a:r>
              <a:rPr lang="pt-BR" sz="2000" dirty="0"/>
              <a:t> </a:t>
            </a:r>
            <a:r>
              <a:rPr lang="pt-BR" sz="2000" b="1" dirty="0" err="1"/>
              <a:t>studied</a:t>
            </a:r>
            <a:r>
              <a:rPr lang="pt-BR" sz="2000" dirty="0"/>
              <a:t> </a:t>
            </a:r>
            <a:r>
              <a:rPr lang="pt-BR" sz="2000" dirty="0" err="1"/>
              <a:t>all</a:t>
            </a:r>
            <a:r>
              <a:rPr lang="pt-BR" sz="2000" dirty="0"/>
              <a:t> </a:t>
            </a:r>
            <a:r>
              <a:rPr lang="pt-BR" sz="2000" dirty="0" err="1"/>
              <a:t>afternoon</a:t>
            </a:r>
            <a:r>
              <a:rPr lang="pt-BR" sz="2000" dirty="0"/>
              <a:t>. </a:t>
            </a:r>
            <a:br>
              <a:rPr lang="pt-BR" sz="2000" dirty="0"/>
            </a:br>
            <a:r>
              <a:rPr lang="pt-BR" sz="2000" dirty="0"/>
              <a:t>Nós </a:t>
            </a:r>
            <a:r>
              <a:rPr lang="pt-BR" sz="2000" b="1" dirty="0"/>
              <a:t>estudamos</a:t>
            </a:r>
            <a:r>
              <a:rPr lang="pt-BR" sz="2000" dirty="0"/>
              <a:t> a tarde toda. </a:t>
            </a:r>
          </a:p>
          <a:p>
            <a:r>
              <a:rPr lang="pt-BR" sz="2000" dirty="0" err="1"/>
              <a:t>She</a:t>
            </a:r>
            <a:r>
              <a:rPr lang="pt-BR" sz="2000" dirty="0"/>
              <a:t> </a:t>
            </a:r>
            <a:r>
              <a:rPr lang="pt-BR" sz="2000" b="1" dirty="0" err="1"/>
              <a:t>was</a:t>
            </a:r>
            <a:r>
              <a:rPr lang="pt-BR" sz="2000" dirty="0"/>
              <a:t> </a:t>
            </a:r>
            <a:r>
              <a:rPr lang="pt-BR" sz="2000" dirty="0" err="1"/>
              <a:t>glad</a:t>
            </a:r>
            <a:r>
              <a:rPr lang="pt-BR" sz="2000" dirty="0"/>
              <a:t> </a:t>
            </a:r>
            <a:r>
              <a:rPr lang="pt-BR" sz="2000" dirty="0" err="1"/>
              <a:t>because</a:t>
            </a:r>
            <a:r>
              <a:rPr lang="pt-BR" sz="2000" dirty="0"/>
              <a:t> </a:t>
            </a:r>
            <a:r>
              <a:rPr lang="pt-BR" sz="2000" dirty="0" err="1"/>
              <a:t>you</a:t>
            </a:r>
            <a:r>
              <a:rPr lang="pt-BR" sz="2000" dirty="0"/>
              <a:t> </a:t>
            </a:r>
            <a:r>
              <a:rPr lang="pt-BR" sz="2000" b="1" dirty="0" err="1"/>
              <a:t>helped</a:t>
            </a:r>
            <a:r>
              <a:rPr lang="pt-BR" sz="2000" dirty="0"/>
              <a:t> her. </a:t>
            </a:r>
            <a:br>
              <a:rPr lang="pt-BR" sz="2000" dirty="0"/>
            </a:br>
            <a:r>
              <a:rPr lang="pt-BR" sz="2000" dirty="0"/>
              <a:t>Ela </a:t>
            </a:r>
            <a:r>
              <a:rPr lang="pt-BR" sz="2000" b="1" dirty="0"/>
              <a:t>estava</a:t>
            </a:r>
            <a:r>
              <a:rPr lang="pt-BR" sz="2000" dirty="0"/>
              <a:t> feliz porque você a </a:t>
            </a:r>
            <a:r>
              <a:rPr lang="pt-BR" sz="2000" b="1" dirty="0"/>
              <a:t>ajudou</a:t>
            </a:r>
            <a:r>
              <a:rPr lang="pt-BR" sz="2000" dirty="0"/>
              <a:t>.  </a:t>
            </a:r>
          </a:p>
          <a:p>
            <a:r>
              <a:rPr lang="pt-BR" sz="2000" dirty="0"/>
              <a:t>Com exceção do verbo </a:t>
            </a:r>
            <a:r>
              <a:rPr lang="pt-BR" sz="2000" i="1" dirty="0" err="1"/>
              <a:t>to</a:t>
            </a:r>
            <a:r>
              <a:rPr lang="pt-BR" sz="2000" b="1" dirty="0"/>
              <a:t> </a:t>
            </a:r>
            <a:r>
              <a:rPr lang="pt-BR" sz="2000" i="1" dirty="0" err="1"/>
              <a:t>be</a:t>
            </a:r>
            <a:r>
              <a:rPr lang="pt-BR" sz="2000" b="1" dirty="0"/>
              <a:t>, </a:t>
            </a:r>
            <a:r>
              <a:rPr lang="pt-BR" sz="2000" dirty="0"/>
              <a:t>os verbos no passado não se flexionam, isto é, eles possuem a mesma forma para todas as pessoas: </a:t>
            </a:r>
          </a:p>
          <a:p>
            <a:r>
              <a:rPr lang="pt-BR" sz="2000" dirty="0" err="1"/>
              <a:t>I</a:t>
            </a:r>
            <a:r>
              <a:rPr lang="pt-BR" sz="2000" dirty="0"/>
              <a:t>, </a:t>
            </a:r>
            <a:r>
              <a:rPr lang="pt-BR" sz="2000" dirty="0" err="1"/>
              <a:t>you</a:t>
            </a:r>
            <a:r>
              <a:rPr lang="pt-BR" sz="2000" dirty="0"/>
              <a:t>, </a:t>
            </a:r>
            <a:r>
              <a:rPr lang="pt-BR" sz="2000" dirty="0" err="1"/>
              <a:t>he</a:t>
            </a:r>
            <a:r>
              <a:rPr lang="pt-BR" sz="2000" dirty="0"/>
              <a:t>, </a:t>
            </a:r>
            <a:r>
              <a:rPr lang="pt-BR" sz="2000" dirty="0" err="1"/>
              <a:t>she</a:t>
            </a:r>
            <a:r>
              <a:rPr lang="pt-BR" sz="2000" dirty="0"/>
              <a:t>, it, </a:t>
            </a:r>
            <a:r>
              <a:rPr lang="pt-BR" sz="2000" dirty="0" err="1"/>
              <a:t>we</a:t>
            </a:r>
            <a:r>
              <a:rPr lang="pt-BR" sz="2000" dirty="0"/>
              <a:t>, </a:t>
            </a:r>
            <a:r>
              <a:rPr lang="pt-BR" sz="2000" dirty="0" err="1"/>
              <a:t>you</a:t>
            </a:r>
            <a:r>
              <a:rPr lang="pt-BR" sz="2000" dirty="0"/>
              <a:t>, </a:t>
            </a:r>
            <a:r>
              <a:rPr lang="pt-BR" sz="2000" dirty="0" err="1"/>
              <a:t>they</a:t>
            </a:r>
            <a:r>
              <a:rPr lang="pt-BR" sz="2000" dirty="0"/>
              <a:t> </a:t>
            </a:r>
            <a:r>
              <a:rPr lang="pt-BR" sz="2000" b="1" dirty="0" err="1"/>
              <a:t>went</a:t>
            </a:r>
            <a:r>
              <a:rPr lang="pt-BR" sz="2000" b="1" dirty="0"/>
              <a:t> </a:t>
            </a:r>
            <a:r>
              <a:rPr lang="pt-BR" sz="2000" dirty="0"/>
              <a:t>(passado do verbo </a:t>
            </a:r>
            <a:r>
              <a:rPr lang="pt-BR" sz="2000" i="1" dirty="0"/>
              <a:t>go</a:t>
            </a:r>
            <a:r>
              <a:rPr lang="pt-BR" sz="2000" b="1" dirty="0"/>
              <a:t> </a:t>
            </a:r>
            <a:r>
              <a:rPr lang="pt-BR" sz="2000" dirty="0"/>
              <a:t>= ir).</a:t>
            </a:r>
          </a:p>
        </p:txBody>
      </p:sp>
    </p:spTree>
    <p:extLst>
      <p:ext uri="{BB962C8B-B14F-4D97-AF65-F5344CB8AC3E}">
        <p14:creationId xmlns:p14="http://schemas.microsoft.com/office/powerpoint/2010/main" val="280652001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2" ma:contentTypeDescription="Crie um novo documento." ma:contentTypeScope="" ma:versionID="fbf5322d2ef8a57e9f40e52e16887f12">
  <xsd:schema xmlns:xsd="http://www.w3.org/2001/XMLSchema" xmlns:xs="http://www.w3.org/2001/XMLSchema" xmlns:p="http://schemas.microsoft.com/office/2006/metadata/properties" xmlns:ns2="3d6938c3-f5cc-448f-a9fc-5f6d6fec52cc" targetNamespace="http://schemas.microsoft.com/office/2006/metadata/properties" ma:root="true" ma:fieldsID="637a5e305eb55ac6d995a29cbbd14cef" ns2:_="">
    <xsd:import namespace="3d6938c3-f5cc-448f-a9fc-5f6d6fec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938c3-f5cc-448f-a9fc-5f6d6fec5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2A888-EC3C-4C94-AEBD-4590618BFA47}"/>
</file>

<file path=customXml/itemProps2.xml><?xml version="1.0" encoding="utf-8"?>
<ds:datastoreItem xmlns:ds="http://schemas.openxmlformats.org/officeDocument/2006/customXml" ds:itemID="{6324785C-4097-4FBE-8DF1-2D8883F288ED}"/>
</file>

<file path=customXml/itemProps3.xml><?xml version="1.0" encoding="utf-8"?>
<ds:datastoreItem xmlns:ds="http://schemas.openxmlformats.org/officeDocument/2006/customXml" ds:itemID="{3C177ABF-3FB4-4442-B27F-234A11D851DF}"/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30</TotalTime>
  <Words>1349</Words>
  <Application>Microsoft Macintosh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Pacote</vt:lpstr>
      <vt:lpstr>SIMPLE PAST</vt:lpstr>
      <vt:lpstr>Simple past</vt:lpstr>
      <vt:lpstr>Quando usar o simple past?</vt:lpstr>
      <vt:lpstr>Principais regras do simple past </vt:lpstr>
      <vt:lpstr>Apresentação do PowerPoint</vt:lpstr>
      <vt:lpstr>Apresentação do PowerPoint</vt:lpstr>
      <vt:lpstr>Quanto aos verbos irregulares, não existe uma regra ou um padrão de conjugação. O ideal é praticar para aprendê-los de maneira eficiente. Para ajudar, segue uma lista com os verbos irregulares mais comuns no passado simples. Have fun!</vt:lpstr>
      <vt:lpstr>Apresentação do PowerPoint</vt:lpstr>
      <vt:lpstr>FORMA AFIRMATIVA</vt:lpstr>
      <vt:lpstr>FORMA NEGATIVA</vt:lpstr>
      <vt:lpstr>FORMA INTERROGATIVA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PAST</dc:title>
  <dc:creator>ÁLVARO COSTA SILVA FILHO</dc:creator>
  <cp:lastModifiedBy>ÁLVARO COSTA SILVA FILHO</cp:lastModifiedBy>
  <cp:revision>4</cp:revision>
  <dcterms:created xsi:type="dcterms:W3CDTF">2020-04-24T17:19:20Z</dcterms:created>
  <dcterms:modified xsi:type="dcterms:W3CDTF">2020-04-24T17:49:45Z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