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0"/>
  </p:normalViewPr>
  <p:slideViewPr>
    <p:cSldViewPr snapToGrid="0" snapToObjects="1">
      <p:cViewPr>
        <p:scale>
          <a:sx n="100" d="100"/>
          <a:sy n="100" d="100"/>
        </p:scale>
        <p:origin x="46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6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5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3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1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4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4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5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7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7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19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A1C3C-4A3C-4CD4-933F-243D1A5B8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6" b="137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6DA7C-1A38-A440-AC56-5D245D9A0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Expressões idiomáticas em inglês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7DC8AA-CE54-C349-88DA-FBFCAE502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Professor Álvaro Filho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634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F958F23-6D54-204F-B03F-CF4BB1B85DB4}"/>
              </a:ext>
            </a:extLst>
          </p:cNvPr>
          <p:cNvSpPr/>
          <p:nvPr/>
        </p:nvSpPr>
        <p:spPr>
          <a:xfrm>
            <a:off x="2032000" y="889844"/>
            <a:ext cx="8636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i="0" dirty="0">
                <a:effectLst/>
                <a:latin typeface="museo-sans"/>
              </a:rPr>
              <a:t>14. </a:t>
            </a:r>
            <a:r>
              <a:rPr lang="pt-BR" sz="2200" b="1" i="0" dirty="0">
                <a:effectLst/>
                <a:latin typeface="museo-sans"/>
              </a:rPr>
              <a:t>CHILL OUT</a:t>
            </a:r>
            <a:r>
              <a:rPr lang="pt-BR" sz="2200" b="0" i="0" dirty="0">
                <a:effectLst/>
                <a:latin typeface="museo-sans"/>
              </a:rPr>
              <a:t> = relaxa</a:t>
            </a:r>
          </a:p>
          <a:p>
            <a:r>
              <a:rPr lang="pt-BR" sz="2200" b="0" i="0" dirty="0">
                <a:effectLst/>
                <a:latin typeface="museo-sans"/>
              </a:rPr>
              <a:t>15. </a:t>
            </a:r>
            <a:r>
              <a:rPr lang="pt-BR" sz="2200" b="1" i="0" dirty="0">
                <a:effectLst/>
                <a:latin typeface="museo-sans"/>
              </a:rPr>
              <a:t>SEC (</a:t>
            </a:r>
            <a:r>
              <a:rPr lang="pt-BR" sz="2200" b="1" i="0" dirty="0" err="1">
                <a:effectLst/>
                <a:latin typeface="museo-sans"/>
              </a:rPr>
              <a:t>second</a:t>
            </a:r>
            <a:r>
              <a:rPr lang="pt-BR" sz="2200" b="1" i="0" dirty="0">
                <a:effectLst/>
                <a:latin typeface="museo-sans"/>
              </a:rPr>
              <a:t>)</a:t>
            </a:r>
            <a:r>
              <a:rPr lang="pt-BR" sz="2200" b="0" i="0" dirty="0">
                <a:effectLst/>
                <a:latin typeface="museo-sans"/>
              </a:rPr>
              <a:t> = segundo</a:t>
            </a:r>
          </a:p>
          <a:p>
            <a:r>
              <a:rPr lang="pt-BR" sz="2200" b="0" i="0" dirty="0">
                <a:effectLst/>
                <a:latin typeface="museo-sans"/>
              </a:rPr>
              <a:t>16. </a:t>
            </a:r>
            <a:r>
              <a:rPr lang="pt-BR" sz="2200" b="1" i="0" dirty="0">
                <a:effectLst/>
                <a:latin typeface="museo-sans"/>
              </a:rPr>
              <a:t>BITE ME!</a:t>
            </a:r>
            <a:r>
              <a:rPr lang="pt-BR" sz="2200" b="0" i="0" dirty="0">
                <a:effectLst/>
                <a:latin typeface="museo-sans"/>
              </a:rPr>
              <a:t> = Vá se danar, cai fora</a:t>
            </a:r>
          </a:p>
          <a:p>
            <a:r>
              <a:rPr lang="pt-BR" sz="2200" b="0" i="0" dirty="0">
                <a:effectLst/>
                <a:latin typeface="museo-sans"/>
              </a:rPr>
              <a:t>17. </a:t>
            </a:r>
            <a:r>
              <a:rPr lang="pt-BR" sz="2200" b="1" i="0" dirty="0">
                <a:effectLst/>
                <a:latin typeface="museo-sans"/>
              </a:rPr>
              <a:t>DIBS</a:t>
            </a:r>
            <a:r>
              <a:rPr lang="pt-BR" sz="2200" b="0" i="0" dirty="0">
                <a:effectLst/>
                <a:latin typeface="museo-sans"/>
              </a:rPr>
              <a:t> = mostrar que você quer a preferência em alguma coisa</a:t>
            </a:r>
          </a:p>
          <a:p>
            <a:r>
              <a:rPr lang="pt-BR" sz="2200" b="0" i="0" dirty="0">
                <a:effectLst/>
                <a:latin typeface="museo-sans"/>
              </a:rPr>
              <a:t>18. </a:t>
            </a:r>
            <a:r>
              <a:rPr lang="pt-BR" sz="2200" b="1" i="0" dirty="0">
                <a:effectLst/>
                <a:latin typeface="museo-sans"/>
              </a:rPr>
              <a:t>I’M HYPED</a:t>
            </a:r>
            <a:r>
              <a:rPr lang="pt-BR" sz="2200" b="0" i="0" dirty="0">
                <a:effectLst/>
                <a:latin typeface="museo-sans"/>
              </a:rPr>
              <a:t> = empolgado, animado</a:t>
            </a:r>
          </a:p>
          <a:p>
            <a:r>
              <a:rPr lang="pt-BR" sz="2200" b="0" i="0" dirty="0">
                <a:effectLst/>
                <a:latin typeface="museo-sans"/>
              </a:rPr>
              <a:t>19. </a:t>
            </a:r>
            <a:r>
              <a:rPr lang="pt-BR" sz="2200" b="1" i="0" dirty="0" err="1">
                <a:effectLst/>
                <a:latin typeface="museo-sans"/>
              </a:rPr>
              <a:t>I</a:t>
            </a:r>
            <a:r>
              <a:rPr lang="pt-BR" sz="2200" b="1" i="0" dirty="0">
                <a:effectLst/>
                <a:latin typeface="museo-sans"/>
              </a:rPr>
              <a:t> DON’T BUY THAT!</a:t>
            </a:r>
            <a:r>
              <a:rPr lang="pt-BR" sz="2200" b="0" i="0" dirty="0">
                <a:effectLst/>
                <a:latin typeface="museo-sans"/>
              </a:rPr>
              <a:t> = Não engulo essa</a:t>
            </a:r>
          </a:p>
          <a:p>
            <a:r>
              <a:rPr lang="pt-BR" sz="2200" b="0" i="0" dirty="0">
                <a:effectLst/>
                <a:latin typeface="museo-sans"/>
              </a:rPr>
              <a:t>20. </a:t>
            </a:r>
            <a:r>
              <a:rPr lang="pt-BR" sz="2200" b="1" i="0" dirty="0">
                <a:effectLst/>
                <a:latin typeface="museo-sans"/>
              </a:rPr>
              <a:t>LET’S WRAP UP</a:t>
            </a:r>
            <a:r>
              <a:rPr lang="pt-BR" sz="2200" b="0" i="0" dirty="0">
                <a:effectLst/>
                <a:latin typeface="museo-sans"/>
              </a:rPr>
              <a:t> = acabar, terminar</a:t>
            </a:r>
          </a:p>
          <a:p>
            <a:r>
              <a:rPr lang="pt-BR" sz="2200" b="0" i="0" dirty="0">
                <a:effectLst/>
                <a:latin typeface="museo-sans"/>
              </a:rPr>
              <a:t>21. </a:t>
            </a:r>
            <a:r>
              <a:rPr lang="pt-BR" sz="2200" b="1" i="0" dirty="0">
                <a:effectLst/>
                <a:latin typeface="museo-sans"/>
              </a:rPr>
              <a:t>(SOMEBODY OR SOMETHING) ROCKS</a:t>
            </a:r>
            <a:r>
              <a:rPr lang="pt-BR" sz="2200" b="0" i="0" dirty="0">
                <a:effectLst/>
                <a:latin typeface="museo-sans"/>
              </a:rPr>
              <a:t> = algo ou alguém arrasa</a:t>
            </a:r>
          </a:p>
          <a:p>
            <a:r>
              <a:rPr lang="pt-BR" sz="2200" b="0" i="0" dirty="0">
                <a:effectLst/>
                <a:latin typeface="museo-sans"/>
              </a:rPr>
              <a:t>22. </a:t>
            </a:r>
            <a:r>
              <a:rPr lang="pt-BR" sz="2200" b="1" i="0" dirty="0">
                <a:effectLst/>
                <a:latin typeface="museo-sans"/>
              </a:rPr>
              <a:t>CATCH YOU LATER</a:t>
            </a:r>
            <a:r>
              <a:rPr lang="pt-BR" sz="2200" b="0" i="0" dirty="0">
                <a:effectLst/>
                <a:latin typeface="museo-sans"/>
              </a:rPr>
              <a:t> = falo com você de novo quando nos encontrarmos</a:t>
            </a:r>
          </a:p>
          <a:p>
            <a:r>
              <a:rPr lang="pt-BR" sz="2200" b="0" i="0" dirty="0">
                <a:effectLst/>
                <a:latin typeface="museo-sans"/>
              </a:rPr>
              <a:t>23. </a:t>
            </a:r>
            <a:r>
              <a:rPr lang="pt-BR" sz="2200" b="1" i="0" dirty="0">
                <a:effectLst/>
                <a:latin typeface="museo-sans"/>
              </a:rPr>
              <a:t>MIND-BLOWING</a:t>
            </a:r>
            <a:r>
              <a:rPr lang="pt-BR" sz="2200" b="0" i="0" dirty="0">
                <a:effectLst/>
                <a:latin typeface="museo-sans"/>
              </a:rPr>
              <a:t> = uma coisa tão impressionante</a:t>
            </a:r>
          </a:p>
          <a:p>
            <a:r>
              <a:rPr lang="pt-BR" sz="2200" dirty="0">
                <a:latin typeface="museo-sans"/>
              </a:rPr>
              <a:t>24. </a:t>
            </a:r>
            <a:r>
              <a:rPr lang="pt-BR" sz="2200" b="1" i="0" dirty="0">
                <a:effectLst/>
                <a:latin typeface="museo-sans"/>
              </a:rPr>
              <a:t>TO SHIP (A COUPLE)</a:t>
            </a:r>
            <a:r>
              <a:rPr lang="pt-BR" sz="2200" b="0" i="0" dirty="0">
                <a:effectLst/>
                <a:latin typeface="museo-sans"/>
              </a:rPr>
              <a:t> = apoiar um relacionamento, mesmo que ele não exista</a:t>
            </a:r>
          </a:p>
          <a:p>
            <a:r>
              <a:rPr lang="pt-BR" sz="2200" dirty="0">
                <a:latin typeface="museo-sans"/>
              </a:rPr>
              <a:t>25. </a:t>
            </a:r>
            <a:r>
              <a:rPr lang="pt-BR" sz="2200" b="1" i="0" dirty="0">
                <a:effectLst/>
                <a:latin typeface="museo-sans"/>
              </a:rPr>
              <a:t>TO THROW SHADE (AT SOMEONE)</a:t>
            </a:r>
            <a:r>
              <a:rPr lang="pt-BR" sz="2200" b="0" i="0" dirty="0">
                <a:effectLst/>
                <a:latin typeface="museo-sans"/>
              </a:rPr>
              <a:t> = olhar julgador ou que desaprova alguém</a:t>
            </a:r>
          </a:p>
          <a:p>
            <a:r>
              <a:rPr lang="pt-BR" sz="2200" dirty="0">
                <a:latin typeface="museo-sans"/>
              </a:rPr>
              <a:t>26. </a:t>
            </a:r>
            <a:r>
              <a:rPr lang="pt-BR" sz="2200" b="1" i="0" dirty="0">
                <a:effectLst/>
                <a:latin typeface="museo-sans"/>
              </a:rPr>
              <a:t>I’M IN!</a:t>
            </a:r>
            <a:r>
              <a:rPr lang="pt-BR" sz="2200" b="0" i="0" dirty="0">
                <a:effectLst/>
                <a:latin typeface="museo-sans"/>
              </a:rPr>
              <a:t> = conte comigo ou quero participar</a:t>
            </a:r>
          </a:p>
          <a:p>
            <a:r>
              <a:rPr lang="pt-BR" sz="2200" b="0" i="0" dirty="0">
                <a:effectLst/>
                <a:latin typeface="museo-sans"/>
              </a:rPr>
              <a:t>27. </a:t>
            </a:r>
            <a:r>
              <a:rPr lang="pt-BR" sz="2200" b="1" i="0" dirty="0">
                <a:effectLst/>
                <a:latin typeface="museo-sans"/>
              </a:rPr>
              <a:t>ON FLEEK</a:t>
            </a:r>
            <a:r>
              <a:rPr lang="pt-BR" sz="2200" b="0" i="0" dirty="0">
                <a:effectLst/>
                <a:latin typeface="museo-sans"/>
              </a:rPr>
              <a:t> = aparência realmente maravilhosa</a:t>
            </a:r>
          </a:p>
        </p:txBody>
      </p:sp>
    </p:spTree>
    <p:extLst>
      <p:ext uri="{BB962C8B-B14F-4D97-AF65-F5344CB8AC3E}">
        <p14:creationId xmlns:p14="http://schemas.microsoft.com/office/powerpoint/2010/main" val="261319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F9DAA0-2BAD-B947-8C71-B81FBB8E8F5F}"/>
              </a:ext>
            </a:extLst>
          </p:cNvPr>
          <p:cNvSpPr/>
          <p:nvPr/>
        </p:nvSpPr>
        <p:spPr>
          <a:xfrm>
            <a:off x="381000" y="1582341"/>
            <a:ext cx="115443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0" dirty="0">
                <a:effectLst/>
                <a:latin typeface="proxima-nova"/>
              </a:rPr>
              <a:t>Mas, qual é a diferença entre gírias em inglês e expressões idiomáticas?</a:t>
            </a:r>
          </a:p>
          <a:p>
            <a:br>
              <a:rPr lang="pt-BR" b="0" i="0" dirty="0">
                <a:effectLst/>
                <a:latin typeface="museo-sans"/>
              </a:rPr>
            </a:br>
            <a:r>
              <a:rPr lang="pt-BR" b="0" i="0" dirty="0">
                <a:effectLst/>
                <a:latin typeface="museo-sans"/>
              </a:rPr>
              <a:t>As </a:t>
            </a:r>
            <a:r>
              <a:rPr lang="pt-BR" b="1" i="0" dirty="0">
                <a:effectLst/>
                <a:latin typeface="museo-sans"/>
              </a:rPr>
              <a:t>gírias em inglês</a:t>
            </a:r>
            <a:r>
              <a:rPr lang="pt-BR" b="0" i="0" dirty="0">
                <a:effectLst/>
                <a:latin typeface="museo-sans"/>
              </a:rPr>
              <a:t> são mais usadas na fala do que na escrita. Elas são uma maneira informal de falar com alguém, principalmente com amigos e pessoas próximas.</a:t>
            </a:r>
          </a:p>
          <a:p>
            <a:r>
              <a:rPr lang="pt-BR" b="0" i="0" dirty="0">
                <a:effectLst/>
                <a:latin typeface="museo-sans"/>
              </a:rPr>
              <a:t>Embora existam algumas gírias antigas, elas são muito comuns entre pessoas jovens. Se você for usá-las tenha cuidado como e com quem. Algumas pessoas podem achar os termos ofensivos.</a:t>
            </a:r>
          </a:p>
          <a:p>
            <a:r>
              <a:rPr lang="pt-BR" b="0" i="0" dirty="0">
                <a:effectLst/>
                <a:latin typeface="museo-sans"/>
              </a:rPr>
              <a:t>Elas podem causar muita confusão e mal-entendidos, principalmente em quem está aprendendo inglês. É bom ter uma noção, mas é melhor não sair por aí falando sem saber ao certo.</a:t>
            </a:r>
          </a:p>
          <a:p>
            <a:endParaRPr lang="pt-BR" dirty="0"/>
          </a:p>
          <a:p>
            <a:r>
              <a:rPr lang="pt-BR" dirty="0"/>
              <a:t>A forma mais fácil de descrever </a:t>
            </a:r>
            <a:r>
              <a:rPr lang="pt-BR" b="1" dirty="0"/>
              <a:t>expressões idiomáticas</a:t>
            </a:r>
            <a:r>
              <a:rPr lang="pt-BR" dirty="0"/>
              <a:t> é que elas não podem ser traduzidas ao pé da letra porque elas não fariam sentido.</a:t>
            </a:r>
            <a:br>
              <a:rPr lang="pt-BR" dirty="0"/>
            </a:br>
            <a:r>
              <a:rPr lang="pt-BR" dirty="0"/>
              <a:t>A maioria delas é informal e usada no dia a dia. Elas podem ser definidas como um grupo de palavras que pode mudar de região para região e entram e saem de moda com frequência. </a:t>
            </a:r>
            <a:endParaRPr lang="pt-BR" b="0" i="0" dirty="0">
              <a:effectLst/>
              <a:latin typeface="museo-sans"/>
            </a:endParaRPr>
          </a:p>
        </p:txBody>
      </p:sp>
    </p:spTree>
    <p:extLst>
      <p:ext uri="{BB962C8B-B14F-4D97-AF65-F5344CB8AC3E}">
        <p14:creationId xmlns:p14="http://schemas.microsoft.com/office/powerpoint/2010/main" val="83740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AE4DC3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87B56-AB9A-C147-B4E1-33AF11B5A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705" y="713313"/>
            <a:ext cx="6240584" cy="5431376"/>
          </a:xfrm>
        </p:spPr>
        <p:txBody>
          <a:bodyPr anchor="ctr">
            <a:normAutofit/>
          </a:bodyPr>
          <a:lstStyle/>
          <a:p>
            <a:pPr algn="just"/>
            <a:r>
              <a:rPr lang="pt-BR" sz="2000" dirty="0"/>
              <a:t>A forma mais fácil de entender as famosas expressões idiomáticas em inglês é saber que </a:t>
            </a:r>
            <a:r>
              <a:rPr lang="pt-BR" sz="2000" b="1" dirty="0"/>
              <a:t>elas não podem ser traduzidas ao pé da letra</a:t>
            </a:r>
            <a:r>
              <a:rPr lang="pt-BR" sz="2000" dirty="0"/>
              <a:t> porque elas não fariam sentido.</a:t>
            </a:r>
          </a:p>
          <a:p>
            <a:pPr algn="just"/>
            <a:r>
              <a:rPr lang="pt-BR" sz="2000" dirty="0"/>
              <a:t>Elas fazem parte daqueles grupos de palavras que possuem um determinado sentido que é diferente do sentido de cada palavra isolada. São essenciais no vocabulário geral do inglês e podem estar em </a:t>
            </a:r>
            <a:r>
              <a:rPr lang="pt-BR" sz="2000" b="1" dirty="0"/>
              <a:t>músicas, filmes e séries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794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C993389-58FC-034D-A9E9-4350D12F4DC6}"/>
              </a:ext>
            </a:extLst>
          </p:cNvPr>
          <p:cNvSpPr/>
          <p:nvPr/>
        </p:nvSpPr>
        <p:spPr>
          <a:xfrm>
            <a:off x="1259173" y="1064302"/>
            <a:ext cx="981855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pt-BR" sz="2800" b="1" i="0" dirty="0">
                <a:effectLst/>
                <a:latin typeface="museo-sans"/>
              </a:rPr>
              <a:t>PULL A RABBIT OUT OF A HAT</a:t>
            </a:r>
            <a:r>
              <a:rPr lang="pt-BR" sz="2800" b="0" i="0" dirty="0">
                <a:effectLst/>
                <a:latin typeface="museo-sans"/>
              </a:rPr>
              <a:t>= fazer algo inesperado, que pareça impossível</a:t>
            </a:r>
          </a:p>
          <a:p>
            <a:pPr algn="just">
              <a:buFont typeface="+mj-lt"/>
              <a:buAutoNum type="arabicPeriod"/>
            </a:pPr>
            <a:r>
              <a:rPr lang="pt-BR" sz="2800" b="0" i="0" dirty="0">
                <a:effectLst/>
                <a:latin typeface="museo-sans"/>
              </a:rPr>
              <a:t> </a:t>
            </a:r>
            <a:r>
              <a:rPr lang="pt-BR" sz="2800" b="1" i="0" dirty="0">
                <a:effectLst/>
                <a:latin typeface="museo-sans"/>
              </a:rPr>
              <a:t>ONCE IN A BLUE MOON</a:t>
            </a:r>
            <a:r>
              <a:rPr lang="pt-BR" sz="2800" b="0" i="0" dirty="0">
                <a:effectLst/>
                <a:latin typeface="museo-sans"/>
              </a:rPr>
              <a:t> = quando uma coisa acontece raramente</a:t>
            </a:r>
          </a:p>
          <a:p>
            <a:pPr algn="just">
              <a:buFont typeface="+mj-lt"/>
              <a:buAutoNum type="arabicPeriod"/>
            </a:pPr>
            <a:r>
              <a:rPr lang="pt-BR" sz="2800" b="0" i="0" dirty="0">
                <a:effectLst/>
                <a:latin typeface="museo-sans"/>
              </a:rPr>
              <a:t> </a:t>
            </a:r>
            <a:r>
              <a:rPr lang="pt-BR" sz="2800" b="1" i="0" dirty="0">
                <a:effectLst/>
                <a:latin typeface="museo-sans"/>
              </a:rPr>
              <a:t>GO THE EXTRA MILE</a:t>
            </a:r>
            <a:r>
              <a:rPr lang="pt-BR" sz="2800" b="0" i="0" dirty="0">
                <a:effectLst/>
                <a:latin typeface="museo-sans"/>
              </a:rPr>
              <a:t> = fazer um esforço especial, tentar bastante atingir um objetivo</a:t>
            </a:r>
          </a:p>
          <a:p>
            <a:pPr algn="just">
              <a:buFont typeface="+mj-lt"/>
              <a:buAutoNum type="arabicPeriod"/>
            </a:pPr>
            <a:r>
              <a:rPr lang="pt-BR" sz="2800" b="0" i="0" dirty="0">
                <a:effectLst/>
                <a:latin typeface="museo-sans"/>
              </a:rPr>
              <a:t> </a:t>
            </a:r>
            <a:r>
              <a:rPr lang="pt-BR" sz="2800" b="1" i="0" dirty="0">
                <a:effectLst/>
                <a:latin typeface="museo-sans"/>
              </a:rPr>
              <a:t>FEELING UNDER THE WEATHER</a:t>
            </a:r>
            <a:r>
              <a:rPr lang="pt-BR" sz="2800" b="0" i="0" dirty="0">
                <a:effectLst/>
                <a:latin typeface="museo-sans"/>
              </a:rPr>
              <a:t> = sentir-se mal, doente</a:t>
            </a:r>
          </a:p>
          <a:p>
            <a:pPr algn="just">
              <a:buFont typeface="+mj-lt"/>
              <a:buAutoNum type="arabicPeriod"/>
            </a:pPr>
            <a:r>
              <a:rPr lang="pt-BR" sz="2800" b="0" i="0" dirty="0">
                <a:effectLst/>
                <a:latin typeface="museo-sans"/>
              </a:rPr>
              <a:t> </a:t>
            </a:r>
            <a:r>
              <a:rPr lang="pt-BR" sz="2800" b="1" i="0" dirty="0">
                <a:effectLst/>
                <a:latin typeface="museo-sans"/>
              </a:rPr>
              <a:t>BE TICKLED PINK</a:t>
            </a:r>
            <a:r>
              <a:rPr lang="pt-BR" sz="2800" b="0" i="0" dirty="0">
                <a:effectLst/>
                <a:latin typeface="museo-sans"/>
              </a:rPr>
              <a:t> = estar animado e feliz</a:t>
            </a:r>
          </a:p>
          <a:p>
            <a:pPr algn="just">
              <a:buFont typeface="+mj-lt"/>
              <a:buAutoNum type="arabicPeriod"/>
            </a:pPr>
            <a:r>
              <a:rPr lang="pt-BR" sz="2800" b="0" i="0" dirty="0">
                <a:effectLst/>
                <a:latin typeface="museo-sans"/>
              </a:rPr>
              <a:t> </a:t>
            </a:r>
            <a:r>
              <a:rPr lang="pt-BR" sz="2800" b="1" i="0" dirty="0">
                <a:effectLst/>
                <a:latin typeface="museo-sans"/>
              </a:rPr>
              <a:t>HEAR ON THE GRAPEVINE</a:t>
            </a:r>
            <a:r>
              <a:rPr lang="pt-BR" sz="2800" b="0" i="0" dirty="0">
                <a:effectLst/>
                <a:latin typeface="museo-sans"/>
              </a:rPr>
              <a:t> = ouvir um rumor ou uma história não confirmada</a:t>
            </a:r>
          </a:p>
        </p:txBody>
      </p:sp>
    </p:spTree>
    <p:extLst>
      <p:ext uri="{BB962C8B-B14F-4D97-AF65-F5344CB8AC3E}">
        <p14:creationId xmlns:p14="http://schemas.microsoft.com/office/powerpoint/2010/main" val="25798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1761E86-D66B-5349-BDFD-929AF26C8473}"/>
              </a:ext>
            </a:extLst>
          </p:cNvPr>
          <p:cNvSpPr/>
          <p:nvPr/>
        </p:nvSpPr>
        <p:spPr>
          <a:xfrm>
            <a:off x="914399" y="779489"/>
            <a:ext cx="105230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i="0" dirty="0">
                <a:effectLst/>
                <a:latin typeface="museo-sans"/>
              </a:rPr>
              <a:t>7</a:t>
            </a:r>
            <a:r>
              <a:rPr lang="pt-BR" sz="3200" b="1" i="0" dirty="0">
                <a:effectLst/>
                <a:latin typeface="museo-sans"/>
              </a:rPr>
              <a:t>. SIT ON THE FENCE</a:t>
            </a:r>
            <a:r>
              <a:rPr lang="pt-BR" sz="3200" b="0" i="0" dirty="0">
                <a:effectLst/>
                <a:latin typeface="museo-sans"/>
              </a:rPr>
              <a:t> = ficar neutro e não tomar partido</a:t>
            </a:r>
          </a:p>
          <a:p>
            <a:r>
              <a:rPr lang="pt-BR" sz="3200" dirty="0">
                <a:latin typeface="museo-sans"/>
              </a:rPr>
              <a:t>8. </a:t>
            </a:r>
            <a:r>
              <a:rPr lang="pt-BR" sz="3200" b="1" i="0" dirty="0">
                <a:effectLst/>
                <a:latin typeface="museo-sans"/>
              </a:rPr>
              <a:t>TAKE WHAT SOMEONE SAYS WITH A PINCH OF SALT</a:t>
            </a:r>
            <a:r>
              <a:rPr lang="pt-BR" sz="3200" b="0" i="0" dirty="0">
                <a:effectLst/>
                <a:latin typeface="museo-sans"/>
              </a:rPr>
              <a:t> = considerar alguma coisa exagerada ou acreditar em partes de uma história</a:t>
            </a:r>
          </a:p>
          <a:p>
            <a:r>
              <a:rPr lang="pt-BR" sz="3200" dirty="0">
                <a:latin typeface="museo-sans"/>
              </a:rPr>
              <a:t>9. </a:t>
            </a:r>
            <a:r>
              <a:rPr lang="pt-BR" sz="3200" b="1" i="0" dirty="0">
                <a:effectLst/>
                <a:latin typeface="museo-sans"/>
              </a:rPr>
              <a:t>PIECE OF CAKE</a:t>
            </a:r>
            <a:r>
              <a:rPr lang="pt-BR" sz="3200" b="0" i="0" dirty="0">
                <a:effectLst/>
                <a:latin typeface="museo-sans"/>
              </a:rPr>
              <a:t> = quando alguma coisa é extremamente fácil</a:t>
            </a:r>
          </a:p>
          <a:p>
            <a:r>
              <a:rPr lang="pt-BR" sz="3200" dirty="0">
                <a:latin typeface="museo-sans"/>
              </a:rPr>
              <a:t>10. </a:t>
            </a:r>
            <a:r>
              <a:rPr lang="pt-BR" sz="3200" b="1" i="0" dirty="0">
                <a:effectLst/>
                <a:latin typeface="museo-sans"/>
              </a:rPr>
              <a:t>HIT THE NAIL ON THE HEAD</a:t>
            </a:r>
            <a:r>
              <a:rPr lang="pt-BR" sz="3200" b="0" i="0" dirty="0">
                <a:effectLst/>
                <a:latin typeface="museo-sans"/>
              </a:rPr>
              <a:t> = quando alguém acerta em cheio alguma coisa</a:t>
            </a:r>
          </a:p>
          <a:p>
            <a:r>
              <a:rPr lang="pt-BR" sz="3200" dirty="0">
                <a:latin typeface="museo-sans"/>
              </a:rPr>
              <a:t>11. </a:t>
            </a:r>
            <a:r>
              <a:rPr lang="pt-BR" sz="3200" b="1" i="0" dirty="0">
                <a:effectLst/>
                <a:latin typeface="museo-sans"/>
              </a:rPr>
              <a:t>COSTS AN ARM AND A LEG</a:t>
            </a:r>
            <a:r>
              <a:rPr lang="pt-BR" sz="3200" b="0" i="0" dirty="0">
                <a:effectLst/>
                <a:latin typeface="museo-sans"/>
              </a:rPr>
              <a:t> = quando alguma coisa é muito cara</a:t>
            </a:r>
          </a:p>
          <a:p>
            <a:r>
              <a:rPr lang="pt-BR" sz="3200" dirty="0">
                <a:latin typeface="museo-sans"/>
              </a:rPr>
              <a:t>12. </a:t>
            </a:r>
            <a:r>
              <a:rPr lang="pt-BR" sz="3200" b="1" i="0" dirty="0">
                <a:effectLst/>
                <a:latin typeface="museo-sans"/>
              </a:rPr>
              <a:t>HIT THE BOOKS</a:t>
            </a:r>
            <a:r>
              <a:rPr lang="pt-BR" sz="3200" b="0" i="0" dirty="0">
                <a:effectLst/>
                <a:latin typeface="museo-sans"/>
              </a:rPr>
              <a:t> = estudar muito</a:t>
            </a:r>
          </a:p>
        </p:txBody>
      </p:sp>
    </p:spTree>
    <p:extLst>
      <p:ext uri="{BB962C8B-B14F-4D97-AF65-F5344CB8AC3E}">
        <p14:creationId xmlns:p14="http://schemas.microsoft.com/office/powerpoint/2010/main" val="15552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FF94685-5F7A-E642-B539-D3FD2633A545}"/>
              </a:ext>
            </a:extLst>
          </p:cNvPr>
          <p:cNvSpPr/>
          <p:nvPr/>
        </p:nvSpPr>
        <p:spPr>
          <a:xfrm>
            <a:off x="959370" y="1049311"/>
            <a:ext cx="102083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i="0" dirty="0">
                <a:effectLst/>
                <a:latin typeface="museo-sans"/>
              </a:rPr>
              <a:t>13. </a:t>
            </a:r>
            <a:r>
              <a:rPr lang="pt-BR" sz="2800" b="1" i="0" dirty="0">
                <a:effectLst/>
                <a:latin typeface="museo-sans"/>
              </a:rPr>
              <a:t>BREAK A LEG</a:t>
            </a:r>
            <a:r>
              <a:rPr lang="pt-BR" sz="2800" b="0" i="0" dirty="0">
                <a:effectLst/>
                <a:latin typeface="museo-sans"/>
              </a:rPr>
              <a:t> = desejo de muito boa sorte</a:t>
            </a:r>
          </a:p>
          <a:p>
            <a:pPr algn="just"/>
            <a:r>
              <a:rPr lang="pt-BR" sz="2800" b="0" i="0" dirty="0">
                <a:effectLst/>
                <a:latin typeface="museo-sans"/>
              </a:rPr>
              <a:t>14. </a:t>
            </a:r>
            <a:r>
              <a:rPr lang="pt-BR" sz="2800" b="1" i="0" dirty="0">
                <a:effectLst/>
                <a:latin typeface="museo-sans"/>
              </a:rPr>
              <a:t>STEAL SOMEONE’S THUNDER</a:t>
            </a:r>
            <a:r>
              <a:rPr lang="pt-BR" sz="2800" b="0" i="0" dirty="0">
                <a:effectLst/>
                <a:latin typeface="museo-sans"/>
              </a:rPr>
              <a:t> = levar crédito por algo que foi feito por outra pessoa</a:t>
            </a:r>
          </a:p>
          <a:p>
            <a:pPr algn="just"/>
            <a:r>
              <a:rPr lang="pt-BR" sz="2800" b="0" i="0" dirty="0">
                <a:effectLst/>
                <a:latin typeface="museo-sans"/>
              </a:rPr>
              <a:t>15. </a:t>
            </a:r>
            <a:r>
              <a:rPr lang="pt-BR" sz="2800" b="1" i="0" dirty="0">
                <a:effectLst/>
                <a:latin typeface="museo-sans"/>
              </a:rPr>
              <a:t>WHEN PIGS FLY</a:t>
            </a:r>
            <a:r>
              <a:rPr lang="pt-BR" sz="2800" b="0" i="0" dirty="0">
                <a:effectLst/>
                <a:latin typeface="museo-sans"/>
              </a:rPr>
              <a:t> = alguma coisa que nunca vai acontecer</a:t>
            </a:r>
          </a:p>
          <a:p>
            <a:pPr algn="just"/>
            <a:r>
              <a:rPr lang="pt-BR" sz="2800" dirty="0">
                <a:latin typeface="museo-sans"/>
              </a:rPr>
              <a:t>16. </a:t>
            </a:r>
            <a:r>
              <a:rPr lang="pt-BR" sz="2800" b="1" i="0" dirty="0">
                <a:effectLst/>
                <a:latin typeface="museo-sans"/>
              </a:rPr>
              <a:t>DON’T JUDGE A BOOK BY ITS COVER</a:t>
            </a:r>
            <a:r>
              <a:rPr lang="pt-BR" sz="2800" b="0" i="0" dirty="0">
                <a:effectLst/>
                <a:latin typeface="museo-sans"/>
              </a:rPr>
              <a:t> = não tome uma decisão baseada em uma breve impressão ou na aparência de fora</a:t>
            </a:r>
          </a:p>
          <a:p>
            <a:pPr algn="just"/>
            <a:r>
              <a:rPr lang="pt-BR" sz="2800" b="0" i="0" dirty="0">
                <a:effectLst/>
                <a:latin typeface="museo-sans"/>
              </a:rPr>
              <a:t>17. </a:t>
            </a:r>
            <a:r>
              <a:rPr lang="pt-BR" sz="2800" b="1" i="0" dirty="0">
                <a:effectLst/>
                <a:latin typeface="museo-sans"/>
              </a:rPr>
              <a:t>MISS THE BOAT</a:t>
            </a:r>
            <a:r>
              <a:rPr lang="pt-BR" sz="2800" b="0" i="0" dirty="0">
                <a:effectLst/>
                <a:latin typeface="museo-sans"/>
              </a:rPr>
              <a:t> = quando alguém perde a oportunidade de fazer alguma coisa</a:t>
            </a:r>
          </a:p>
          <a:p>
            <a:pPr algn="just"/>
            <a:r>
              <a:rPr lang="pt-BR" sz="2800" dirty="0">
                <a:latin typeface="museo-sans"/>
              </a:rPr>
              <a:t>18.</a:t>
            </a:r>
            <a:r>
              <a:rPr lang="pt-BR" sz="2800" b="0" i="0" dirty="0">
                <a:effectLst/>
                <a:latin typeface="museo-sans"/>
              </a:rPr>
              <a:t> </a:t>
            </a:r>
            <a:r>
              <a:rPr lang="pt-BR" sz="2800" b="1" i="0" dirty="0">
                <a:effectLst/>
                <a:latin typeface="museo-sans"/>
              </a:rPr>
              <a:t>OUT OF THE BLUE</a:t>
            </a:r>
            <a:r>
              <a:rPr lang="pt-BR" sz="2800" b="0" i="0" dirty="0">
                <a:effectLst/>
                <a:latin typeface="museo-sans"/>
              </a:rPr>
              <a:t> = algo que ocorre inesperadamente</a:t>
            </a:r>
          </a:p>
        </p:txBody>
      </p:sp>
    </p:spTree>
    <p:extLst>
      <p:ext uri="{BB962C8B-B14F-4D97-AF65-F5344CB8AC3E}">
        <p14:creationId xmlns:p14="http://schemas.microsoft.com/office/powerpoint/2010/main" val="96998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8489A9C-66E8-574D-AF41-1E4839FF339E}"/>
              </a:ext>
            </a:extLst>
          </p:cNvPr>
          <p:cNvSpPr/>
          <p:nvPr/>
        </p:nvSpPr>
        <p:spPr>
          <a:xfrm>
            <a:off x="825500" y="1104900"/>
            <a:ext cx="1021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i="0" dirty="0">
                <a:effectLst/>
                <a:latin typeface="museo-sans"/>
              </a:rPr>
              <a:t>19.</a:t>
            </a:r>
            <a:r>
              <a:rPr lang="pt-BR" sz="2800" b="1" i="0" dirty="0">
                <a:effectLst/>
                <a:latin typeface="museo-sans"/>
              </a:rPr>
              <a:t> IT’S RAINING CATS AND DOGS </a:t>
            </a:r>
            <a:r>
              <a:rPr lang="pt-BR" sz="2800" b="0" i="0" dirty="0">
                <a:effectLst/>
                <a:latin typeface="museo-sans"/>
              </a:rPr>
              <a:t>= uma maneira de dizer que está chovendo muito</a:t>
            </a:r>
          </a:p>
          <a:p>
            <a:pPr algn="just"/>
            <a:r>
              <a:rPr lang="pt-BR" sz="2800" b="0" i="0" dirty="0">
                <a:effectLst/>
                <a:latin typeface="museo-sans"/>
              </a:rPr>
              <a:t>20. </a:t>
            </a:r>
            <a:r>
              <a:rPr lang="pt-BR" sz="2800" b="1" i="0" dirty="0">
                <a:effectLst/>
                <a:latin typeface="museo-sans"/>
              </a:rPr>
              <a:t>CRY MY EYES OUT</a:t>
            </a:r>
            <a:r>
              <a:rPr lang="pt-BR" sz="2800" b="0" i="0" dirty="0">
                <a:effectLst/>
                <a:latin typeface="museo-sans"/>
              </a:rPr>
              <a:t> = chorar muito</a:t>
            </a:r>
          </a:p>
          <a:p>
            <a:pPr algn="just"/>
            <a:r>
              <a:rPr lang="pt-BR" sz="2800" b="0" i="0" dirty="0">
                <a:effectLst/>
                <a:latin typeface="museo-sans"/>
              </a:rPr>
              <a:t>21. </a:t>
            </a:r>
            <a:r>
              <a:rPr lang="pt-BR" sz="2800" b="1" i="0" dirty="0">
                <a:effectLst/>
                <a:latin typeface="museo-sans"/>
              </a:rPr>
              <a:t>TO KILL TWO BIRDS WITH ONE STONE</a:t>
            </a:r>
            <a:r>
              <a:rPr lang="pt-BR" sz="2800" b="0" i="0" dirty="0">
                <a:effectLst/>
                <a:latin typeface="museo-sans"/>
              </a:rPr>
              <a:t> = resolver dois problemas ao mesmo tempo</a:t>
            </a:r>
          </a:p>
          <a:p>
            <a:pPr algn="just"/>
            <a:r>
              <a:rPr lang="pt-BR" sz="2800" b="0" i="0" dirty="0">
                <a:effectLst/>
                <a:latin typeface="museo-sans"/>
              </a:rPr>
              <a:t>22. </a:t>
            </a:r>
            <a:r>
              <a:rPr lang="pt-BR" sz="2800" b="1" i="0" dirty="0">
                <a:effectLst/>
                <a:latin typeface="museo-sans"/>
              </a:rPr>
              <a:t>TO CUT CORNERS = </a:t>
            </a:r>
            <a:r>
              <a:rPr lang="pt-BR" sz="2800" b="0" i="0" dirty="0">
                <a:effectLst/>
                <a:latin typeface="museo-sans"/>
              </a:rPr>
              <a:t>fazer algo malfeito, de forma barata</a:t>
            </a:r>
          </a:p>
          <a:p>
            <a:pPr algn="just"/>
            <a:r>
              <a:rPr lang="pt-BR" sz="2800" dirty="0">
                <a:latin typeface="museo-sans"/>
              </a:rPr>
              <a:t>23. </a:t>
            </a:r>
            <a:r>
              <a:rPr lang="pt-BR" sz="2800" b="1" i="0" dirty="0">
                <a:effectLst/>
                <a:latin typeface="museo-sans"/>
              </a:rPr>
              <a:t>LET THE CAT OUT OF THE BAG =</a:t>
            </a:r>
            <a:r>
              <a:rPr lang="pt-BR" sz="2800" b="0" i="0" dirty="0">
                <a:effectLst/>
                <a:latin typeface="museo-sans"/>
              </a:rPr>
              <a:t> contar um segredo acidentalmente, deixar escapar</a:t>
            </a:r>
          </a:p>
          <a:p>
            <a:pPr algn="just"/>
            <a:r>
              <a:rPr lang="pt-BR" sz="2800" b="0" i="0" dirty="0">
                <a:effectLst/>
                <a:latin typeface="museo-sans"/>
              </a:rPr>
              <a:t>24. </a:t>
            </a:r>
            <a:r>
              <a:rPr lang="pt-BR" sz="2800" b="1" i="0" dirty="0">
                <a:effectLst/>
                <a:latin typeface="museo-sans"/>
              </a:rPr>
              <a:t>SPEAK OF THE DEVIL = </a:t>
            </a:r>
            <a:r>
              <a:rPr lang="pt-BR" sz="2800" b="0" i="0" dirty="0">
                <a:effectLst/>
                <a:latin typeface="museo-sans"/>
              </a:rPr>
              <a:t>quando você está falando de alguém e a pessoa aparece bem na hora</a:t>
            </a:r>
          </a:p>
        </p:txBody>
      </p:sp>
    </p:spTree>
    <p:extLst>
      <p:ext uri="{BB962C8B-B14F-4D97-AF65-F5344CB8AC3E}">
        <p14:creationId xmlns:p14="http://schemas.microsoft.com/office/powerpoint/2010/main" val="334947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AA0261E-DF3E-4140-870F-167E02006C93}"/>
              </a:ext>
            </a:extLst>
          </p:cNvPr>
          <p:cNvSpPr/>
          <p:nvPr/>
        </p:nvSpPr>
        <p:spPr>
          <a:xfrm>
            <a:off x="660400" y="723901"/>
            <a:ext cx="10502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i="0" dirty="0">
                <a:effectLst/>
                <a:latin typeface="museo-sans"/>
              </a:rPr>
              <a:t>25. </a:t>
            </a:r>
            <a:r>
              <a:rPr lang="pt-BR" sz="2800" b="1" i="0" dirty="0">
                <a:effectLst/>
                <a:latin typeface="museo-sans"/>
              </a:rPr>
              <a:t>SEE EYE TO EYE</a:t>
            </a:r>
            <a:r>
              <a:rPr lang="pt-BR" sz="2800" b="0" i="0" dirty="0">
                <a:effectLst/>
                <a:latin typeface="museo-sans"/>
              </a:rPr>
              <a:t> = concordar</a:t>
            </a:r>
          </a:p>
          <a:p>
            <a:r>
              <a:rPr lang="pt-BR" sz="2800" b="0" i="0" dirty="0">
                <a:effectLst/>
                <a:latin typeface="museo-sans"/>
              </a:rPr>
              <a:t>26. </a:t>
            </a:r>
            <a:r>
              <a:rPr lang="pt-BR" sz="2800" b="1" i="0" dirty="0">
                <a:effectLst/>
                <a:latin typeface="museo-sans"/>
              </a:rPr>
              <a:t>SPILL THE BEANS</a:t>
            </a:r>
            <a:r>
              <a:rPr lang="pt-BR" sz="2800" b="0" i="0" dirty="0">
                <a:effectLst/>
                <a:latin typeface="museo-sans"/>
              </a:rPr>
              <a:t> = revelar um segredo</a:t>
            </a:r>
          </a:p>
          <a:p>
            <a:r>
              <a:rPr lang="pt-BR" sz="2800" b="0" i="0" dirty="0">
                <a:effectLst/>
                <a:latin typeface="museo-sans"/>
              </a:rPr>
              <a:t>27. </a:t>
            </a:r>
            <a:r>
              <a:rPr lang="pt-BR" sz="2800" b="1" i="0" dirty="0">
                <a:effectLst/>
                <a:latin typeface="museo-sans"/>
              </a:rPr>
              <a:t>BITE THE BULLET = </a:t>
            </a:r>
            <a:r>
              <a:rPr lang="pt-BR" sz="2800" b="0" i="0" dirty="0">
                <a:effectLst/>
                <a:latin typeface="museo-sans"/>
              </a:rPr>
              <a:t>superar alguma coisa de maneira forçada</a:t>
            </a:r>
          </a:p>
          <a:p>
            <a:r>
              <a:rPr lang="pt-BR" sz="2800" b="0" i="0" dirty="0">
                <a:effectLst/>
                <a:latin typeface="museo-sans"/>
              </a:rPr>
              <a:t>28. </a:t>
            </a:r>
            <a:r>
              <a:rPr lang="pt-BR" sz="2800" b="1" i="0" dirty="0">
                <a:effectLst/>
                <a:latin typeface="museo-sans"/>
              </a:rPr>
              <a:t>TO ADD INSULT TO INJURY</a:t>
            </a:r>
            <a:r>
              <a:rPr lang="pt-BR" sz="2800" b="0" i="0" dirty="0">
                <a:effectLst/>
                <a:latin typeface="museo-sans"/>
              </a:rPr>
              <a:t> = tornar algo ainda pior</a:t>
            </a:r>
          </a:p>
          <a:p>
            <a:r>
              <a:rPr lang="pt-BR" sz="2800" b="0" i="0" dirty="0">
                <a:effectLst/>
                <a:latin typeface="museo-sans"/>
              </a:rPr>
              <a:t>29. </a:t>
            </a:r>
            <a:r>
              <a:rPr lang="pt-BR" sz="2800" b="1" i="0" dirty="0">
                <a:effectLst/>
                <a:latin typeface="museo-sans"/>
              </a:rPr>
              <a:t>BY THE SKIN OF YOUR TEETH</a:t>
            </a:r>
            <a:r>
              <a:rPr lang="pt-BR" sz="2800" b="0" i="0" dirty="0">
                <a:effectLst/>
                <a:latin typeface="museo-sans"/>
              </a:rPr>
              <a:t> = por pouco</a:t>
            </a:r>
          </a:p>
          <a:p>
            <a:r>
              <a:rPr lang="pt-BR" sz="2800" b="0" i="0" dirty="0">
                <a:effectLst/>
                <a:latin typeface="museo-sans"/>
              </a:rPr>
              <a:t>30. </a:t>
            </a:r>
            <a:r>
              <a:rPr lang="pt-BR" sz="2800" b="1" i="0" dirty="0">
                <a:effectLst/>
                <a:latin typeface="museo-sans"/>
              </a:rPr>
              <a:t>HEAR SOMETHING STRAIGHT FROM THE HORSE'S MOUTH </a:t>
            </a:r>
            <a:r>
              <a:rPr lang="pt-BR" sz="2800" b="0" i="0" dirty="0">
                <a:effectLst/>
                <a:latin typeface="museo-sans"/>
              </a:rPr>
              <a:t>= ouvir de quem está envolvido diretamente</a:t>
            </a:r>
          </a:p>
          <a:p>
            <a:r>
              <a:rPr lang="pt-BR" sz="2800" dirty="0">
                <a:latin typeface="museo-sans"/>
              </a:rPr>
              <a:t>31. </a:t>
            </a:r>
            <a:r>
              <a:rPr lang="pt-BR" sz="2800" b="1" i="0" dirty="0">
                <a:effectLst/>
                <a:latin typeface="museo-sans"/>
              </a:rPr>
              <a:t>THAT SHIP HAS SAILED</a:t>
            </a:r>
            <a:r>
              <a:rPr lang="pt-BR" sz="2800" b="0" i="0" dirty="0">
                <a:effectLst/>
                <a:latin typeface="museo-sans"/>
              </a:rPr>
              <a:t> = agora é tarde demais</a:t>
            </a:r>
          </a:p>
        </p:txBody>
      </p:sp>
    </p:spTree>
    <p:extLst>
      <p:ext uri="{BB962C8B-B14F-4D97-AF65-F5344CB8AC3E}">
        <p14:creationId xmlns:p14="http://schemas.microsoft.com/office/powerpoint/2010/main" val="291424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DA3830F-BF37-8F49-B0BB-7AE0CFD660EF}"/>
              </a:ext>
            </a:extLst>
          </p:cNvPr>
          <p:cNvSpPr/>
          <p:nvPr/>
        </p:nvSpPr>
        <p:spPr>
          <a:xfrm>
            <a:off x="1612900" y="1214785"/>
            <a:ext cx="9423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gírias em inglês podem funcionar como uma faca de dois gumes, não é mesmo? </a:t>
            </a:r>
          </a:p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mesmo jeito que podem fazer você parecer um nativo falando também podem deixar você bastante constrangido se não souber usá-las de forma apropriada.</a:t>
            </a:r>
          </a:p>
          <a:p>
            <a:pPr algn="just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Elas funcionam como um tipo de jargão, que começa em grupos pequenos de pessoas e surgem de conversas para que a linguagem pareça menos formal.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Provavelmente, é uma das coisas mais difíceis de se aprender em inglês porque podem apresentar variações dependendo das cidades e até mesmo de países em que a língua inglesa é a oficial.</a:t>
            </a: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77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C961AFB-7212-094A-A14F-54AEDEAAB5CB}"/>
              </a:ext>
            </a:extLst>
          </p:cNvPr>
          <p:cNvSpPr/>
          <p:nvPr/>
        </p:nvSpPr>
        <p:spPr>
          <a:xfrm>
            <a:off x="1587500" y="1088241"/>
            <a:ext cx="9017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pt-BR" sz="2400" b="1" i="0" dirty="0">
                <a:effectLst/>
                <a:latin typeface="museo-sans"/>
              </a:rPr>
              <a:t>FOR REAL</a:t>
            </a:r>
            <a:r>
              <a:rPr lang="pt-BR" sz="2400" b="0" i="0" dirty="0">
                <a:effectLst/>
                <a:latin typeface="museo-sans"/>
              </a:rPr>
              <a:t> = é sério, verdade</a:t>
            </a:r>
          </a:p>
          <a:p>
            <a:pPr>
              <a:buFont typeface="+mj-lt"/>
              <a:buAutoNum type="arabicPeriod"/>
            </a:pPr>
            <a:r>
              <a:rPr lang="pt-BR" sz="2400" b="0" i="0" dirty="0">
                <a:effectLst/>
                <a:latin typeface="museo-sans"/>
              </a:rPr>
              <a:t> </a:t>
            </a:r>
            <a:r>
              <a:rPr lang="pt-BR" sz="2400" b="1" i="0" dirty="0">
                <a:effectLst/>
                <a:latin typeface="museo-sans"/>
              </a:rPr>
              <a:t>BABE </a:t>
            </a:r>
            <a:r>
              <a:rPr lang="pt-BR" sz="2400" b="0" i="0" dirty="0">
                <a:effectLst/>
                <a:latin typeface="museo-sans"/>
              </a:rPr>
              <a:t>= namorado (a), amor</a:t>
            </a:r>
          </a:p>
          <a:p>
            <a:pPr>
              <a:buFont typeface="+mj-lt"/>
              <a:buAutoNum type="arabicPeriod"/>
            </a:pPr>
            <a:r>
              <a:rPr lang="pt-BR" sz="2400" b="0" i="0" dirty="0">
                <a:effectLst/>
                <a:latin typeface="museo-sans"/>
              </a:rPr>
              <a:t> </a:t>
            </a:r>
            <a:r>
              <a:rPr lang="pt-BR" sz="2400" b="1" i="0" dirty="0">
                <a:effectLst/>
                <a:latin typeface="museo-sans"/>
              </a:rPr>
              <a:t>CHICK</a:t>
            </a:r>
            <a:r>
              <a:rPr lang="pt-BR" sz="2400" b="0" i="0" dirty="0">
                <a:effectLst/>
                <a:latin typeface="museo-sans"/>
              </a:rPr>
              <a:t> = gata, menina</a:t>
            </a:r>
          </a:p>
          <a:p>
            <a:pPr>
              <a:buFont typeface="+mj-lt"/>
              <a:buAutoNum type="arabicPeriod"/>
            </a:pPr>
            <a:r>
              <a:rPr lang="pt-BR" sz="2400" b="0" i="0" dirty="0">
                <a:effectLst/>
                <a:latin typeface="museo-sans"/>
              </a:rPr>
              <a:t> </a:t>
            </a:r>
            <a:r>
              <a:rPr lang="pt-BR" sz="2400" b="1" i="0" dirty="0">
                <a:effectLst/>
                <a:latin typeface="museo-sans"/>
              </a:rPr>
              <a:t>AWESOME</a:t>
            </a:r>
            <a:r>
              <a:rPr lang="pt-BR" sz="2400" b="0" i="0" dirty="0">
                <a:effectLst/>
                <a:latin typeface="museo-sans"/>
              </a:rPr>
              <a:t> = legal</a:t>
            </a:r>
          </a:p>
          <a:p>
            <a:pPr>
              <a:buFont typeface="+mj-lt"/>
              <a:buAutoNum type="arabicPeriod"/>
            </a:pPr>
            <a:r>
              <a:rPr lang="pt-BR" sz="2400" b="0" i="0" dirty="0">
                <a:effectLst/>
                <a:latin typeface="museo-sans"/>
              </a:rPr>
              <a:t> </a:t>
            </a:r>
            <a:r>
              <a:rPr lang="pt-BR" sz="2400" b="1" i="0" dirty="0">
                <a:effectLst/>
                <a:latin typeface="museo-sans"/>
              </a:rPr>
              <a:t>THAT’S RAD</a:t>
            </a:r>
            <a:r>
              <a:rPr lang="pt-BR" sz="2400" b="0" i="0" dirty="0">
                <a:effectLst/>
                <a:latin typeface="museo-sans"/>
              </a:rPr>
              <a:t> = radical</a:t>
            </a:r>
          </a:p>
          <a:p>
            <a:pPr>
              <a:buFont typeface="+mj-lt"/>
              <a:buAutoNum type="arabicPeriod"/>
            </a:pPr>
            <a:r>
              <a:rPr lang="pt-BR" sz="2400" b="0" i="0" dirty="0">
                <a:effectLst/>
                <a:latin typeface="museo-sans"/>
              </a:rPr>
              <a:t> </a:t>
            </a:r>
            <a:r>
              <a:rPr lang="pt-BR" sz="2400" b="1" i="0" dirty="0">
                <a:effectLst/>
                <a:latin typeface="museo-sans"/>
              </a:rPr>
              <a:t>DUDE</a:t>
            </a:r>
            <a:r>
              <a:rPr lang="pt-BR" sz="2400" b="0" i="0" dirty="0">
                <a:effectLst/>
                <a:latin typeface="museo-sans"/>
              </a:rPr>
              <a:t> = cara</a:t>
            </a:r>
          </a:p>
          <a:p>
            <a:pPr>
              <a:buFont typeface="+mj-lt"/>
              <a:buAutoNum type="arabicPeriod"/>
            </a:pPr>
            <a:r>
              <a:rPr lang="pt-BR" sz="2400" b="0" i="0" dirty="0">
                <a:effectLst/>
                <a:latin typeface="museo-sans"/>
              </a:rPr>
              <a:t> </a:t>
            </a:r>
            <a:r>
              <a:rPr lang="pt-BR" sz="2400" b="1" i="0" dirty="0">
                <a:effectLst/>
                <a:latin typeface="museo-sans"/>
              </a:rPr>
              <a:t>I’M BEAT</a:t>
            </a:r>
            <a:r>
              <a:rPr lang="pt-BR" sz="2400" b="0" i="0" dirty="0">
                <a:effectLst/>
                <a:latin typeface="museo-sans"/>
              </a:rPr>
              <a:t> = cansado, exausto</a:t>
            </a:r>
          </a:p>
          <a:p>
            <a:pPr>
              <a:buFont typeface="+mj-lt"/>
              <a:buAutoNum type="arabicPeriod"/>
            </a:pPr>
            <a:r>
              <a:rPr lang="pt-BR" sz="2400" b="0" i="0" dirty="0">
                <a:effectLst/>
                <a:latin typeface="museo-sans"/>
              </a:rPr>
              <a:t> </a:t>
            </a:r>
            <a:r>
              <a:rPr lang="pt-BR" sz="2400" b="1" i="0" dirty="0">
                <a:effectLst/>
                <a:latin typeface="museo-sans"/>
              </a:rPr>
              <a:t>ACE</a:t>
            </a:r>
            <a:r>
              <a:rPr lang="pt-BR" sz="2400" b="0" i="0" dirty="0">
                <a:effectLst/>
                <a:latin typeface="museo-sans"/>
              </a:rPr>
              <a:t> = pode significar alguma coisa que é muito legal ou alcançar alguma coisa com perfeição de uma forma bem fácil</a:t>
            </a:r>
          </a:p>
          <a:p>
            <a:pPr>
              <a:buFont typeface="+mj-lt"/>
              <a:buAutoNum type="arabicPeriod"/>
            </a:pPr>
            <a:r>
              <a:rPr lang="pt-BR" sz="2400" b="0" i="0" dirty="0">
                <a:effectLst/>
                <a:latin typeface="museo-sans"/>
              </a:rPr>
              <a:t> </a:t>
            </a:r>
            <a:r>
              <a:rPr lang="pt-BR" sz="2400" b="1" i="0" dirty="0">
                <a:effectLst/>
                <a:latin typeface="museo-sans"/>
              </a:rPr>
              <a:t>GOTTA BAIL</a:t>
            </a:r>
            <a:r>
              <a:rPr lang="pt-BR" sz="2400" b="0" i="0" dirty="0">
                <a:effectLst/>
                <a:latin typeface="museo-sans"/>
              </a:rPr>
              <a:t> = ir embora</a:t>
            </a:r>
          </a:p>
          <a:p>
            <a:pPr>
              <a:buFont typeface="+mj-lt"/>
              <a:buAutoNum type="arabicPeriod"/>
            </a:pPr>
            <a:r>
              <a:rPr lang="pt-BR" sz="2400" b="0" i="0" dirty="0">
                <a:effectLst/>
                <a:latin typeface="museo-sans"/>
              </a:rPr>
              <a:t> </a:t>
            </a:r>
            <a:r>
              <a:rPr lang="pt-BR" sz="2400" b="1" i="0" dirty="0">
                <a:effectLst/>
                <a:latin typeface="museo-sans"/>
              </a:rPr>
              <a:t>MATE</a:t>
            </a:r>
            <a:r>
              <a:rPr lang="pt-BR" sz="2400" b="0" i="0" dirty="0">
                <a:effectLst/>
                <a:latin typeface="museo-sans"/>
              </a:rPr>
              <a:t> = amigo</a:t>
            </a:r>
          </a:p>
          <a:p>
            <a:pPr>
              <a:buFont typeface="+mj-lt"/>
              <a:buAutoNum type="arabicPeriod"/>
            </a:pPr>
            <a:r>
              <a:rPr lang="pt-BR" sz="2400" b="0" i="0" dirty="0">
                <a:effectLst/>
                <a:latin typeface="museo-sans"/>
              </a:rPr>
              <a:t> </a:t>
            </a:r>
            <a:r>
              <a:rPr lang="pt-BR" sz="2400" b="1" i="0" dirty="0">
                <a:effectLst/>
                <a:latin typeface="museo-sans"/>
              </a:rPr>
              <a:t>GRUB / NOSH</a:t>
            </a:r>
            <a:r>
              <a:rPr lang="pt-BR" sz="2400" b="0" i="0" dirty="0">
                <a:effectLst/>
                <a:latin typeface="museo-sans"/>
              </a:rPr>
              <a:t> = comida</a:t>
            </a:r>
          </a:p>
          <a:p>
            <a:pPr>
              <a:buFont typeface="+mj-lt"/>
              <a:buAutoNum type="arabicPeriod"/>
            </a:pPr>
            <a:r>
              <a:rPr lang="pt-BR" sz="2400" b="0" i="0" dirty="0">
                <a:effectLst/>
                <a:latin typeface="museo-sans"/>
              </a:rPr>
              <a:t> </a:t>
            </a:r>
            <a:r>
              <a:rPr lang="pt-BR" sz="2400" b="1" i="0" dirty="0">
                <a:effectLst/>
                <a:latin typeface="museo-sans"/>
              </a:rPr>
              <a:t>BUCKS</a:t>
            </a:r>
            <a:r>
              <a:rPr lang="pt-BR" sz="2400" b="0" i="0" dirty="0">
                <a:effectLst/>
                <a:latin typeface="museo-sans"/>
              </a:rPr>
              <a:t> = refere-se a dinheiro</a:t>
            </a:r>
          </a:p>
          <a:p>
            <a:pPr>
              <a:buFont typeface="+mj-lt"/>
              <a:buAutoNum type="arabicPeriod"/>
            </a:pPr>
            <a:r>
              <a:rPr lang="pt-BR" sz="2400" b="0" i="0" dirty="0">
                <a:effectLst/>
                <a:latin typeface="museo-sans"/>
              </a:rPr>
              <a:t> </a:t>
            </a:r>
            <a:r>
              <a:rPr lang="pt-BR" sz="2400" b="1" i="0" dirty="0">
                <a:effectLst/>
                <a:latin typeface="museo-sans"/>
              </a:rPr>
              <a:t>SPILL IT</a:t>
            </a:r>
            <a:r>
              <a:rPr lang="pt-BR" sz="2400" b="0" i="0" dirty="0">
                <a:effectLst/>
                <a:latin typeface="museo-sans"/>
              </a:rPr>
              <a:t> = falar logo</a:t>
            </a:r>
          </a:p>
        </p:txBody>
      </p:sp>
    </p:spTree>
    <p:extLst>
      <p:ext uri="{BB962C8B-B14F-4D97-AF65-F5344CB8AC3E}">
        <p14:creationId xmlns:p14="http://schemas.microsoft.com/office/powerpoint/2010/main" val="101156611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AE4DC3"/>
      </a:accent1>
      <a:accent2>
        <a:srgbClr val="7B50BA"/>
      </a:accent2>
      <a:accent3>
        <a:srgbClr val="5859C7"/>
      </a:accent3>
      <a:accent4>
        <a:srgbClr val="3B6DB1"/>
      </a:accent4>
      <a:accent5>
        <a:srgbClr val="4DB1C3"/>
      </a:accent5>
      <a:accent6>
        <a:srgbClr val="3BB193"/>
      </a:accent6>
      <a:hlink>
        <a:srgbClr val="3B8BB1"/>
      </a:hlink>
      <a:folHlink>
        <a:srgbClr val="82828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87B3BF3A1CFA46A4650AF6E550AC40" ma:contentTypeVersion="0" ma:contentTypeDescription="Crie um novo documento." ma:contentTypeScope="" ma:versionID="d54a3c633e5793584d4b6eb0bd367d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F20DCD-6139-4A9A-92FD-B3BD9C220B4F}"/>
</file>

<file path=customXml/itemProps2.xml><?xml version="1.0" encoding="utf-8"?>
<ds:datastoreItem xmlns:ds="http://schemas.openxmlformats.org/officeDocument/2006/customXml" ds:itemID="{653EF2A3-D0C8-47B9-843F-95685AD1735F}"/>
</file>

<file path=customXml/itemProps3.xml><?xml version="1.0" encoding="utf-8"?>
<ds:datastoreItem xmlns:ds="http://schemas.openxmlformats.org/officeDocument/2006/customXml" ds:itemID="{7DD20F66-B75F-4043-B024-131FD91099C6}"/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1023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Elephant</vt:lpstr>
      <vt:lpstr>museo-sans</vt:lpstr>
      <vt:lpstr>proxima-nova</vt:lpstr>
      <vt:lpstr>BrushVTI</vt:lpstr>
      <vt:lpstr>Expressões idiomáticas em inglês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Expressões idiomáticas em inglês</dc:title>
  <dc:creator>ÁLVARO COSTA SILVA FILHO</dc:creator>
  <cp:lastModifiedBy>ÁLVARO COSTA SILVA FILHO</cp:lastModifiedBy>
  <cp:revision>3</cp:revision>
  <dcterms:created xsi:type="dcterms:W3CDTF">2020-08-10T17:13:32Z</dcterms:created>
  <dcterms:modified xsi:type="dcterms:W3CDTF">2020-08-10T17:40:41Z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0x0101006D87B3BF3A1CFA46A4650AF6E550AC40</vt:lpwstr>
  </property>
</Properties>
</file>