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54CC4-930F-2B4B-B1BD-24958E179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Inglês Instrumental: 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67D660-44C4-3B46-8C96-4A491BDF6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Álvaro Filho</a:t>
            </a:r>
          </a:p>
        </p:txBody>
      </p:sp>
    </p:spTree>
    <p:extLst>
      <p:ext uri="{BB962C8B-B14F-4D97-AF65-F5344CB8AC3E}">
        <p14:creationId xmlns:p14="http://schemas.microsoft.com/office/powerpoint/2010/main" val="81096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00085-6673-CA47-AE4E-5FC4C265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Inglês Instrumental?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96238-3304-E948-99B5-DC307DCC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Toda língua como o português, inglês, italiano, alemão tem 4 habilidades (ler, escrever, falar e ouvir). Os cursos tradicionais de línguas ensinam as 4 habilidades ao mesmo tempo, sendo um pouco de cada em todas as aulas e por isso normalmente tem um longo período de duração.</a:t>
            </a:r>
          </a:p>
          <a:p>
            <a:r>
              <a:rPr lang="pt-BR" dirty="0"/>
              <a:t>Por volta dos anos 70 chegou no Brasil uma metodologia chamada de E.S.P (</a:t>
            </a:r>
            <a:r>
              <a:rPr lang="pt-BR" dirty="0" err="1"/>
              <a:t>English</a:t>
            </a:r>
            <a:r>
              <a:rPr lang="pt-BR" dirty="0"/>
              <a:t> for </a:t>
            </a:r>
            <a:r>
              <a:rPr lang="pt-BR" dirty="0" err="1"/>
              <a:t>Specific</a:t>
            </a:r>
            <a:r>
              <a:rPr lang="pt-BR" dirty="0"/>
              <a:t> </a:t>
            </a:r>
            <a:r>
              <a:rPr lang="pt-BR" dirty="0" err="1"/>
              <a:t>Purpose</a:t>
            </a:r>
            <a:r>
              <a:rPr lang="pt-BR" dirty="0"/>
              <a:t>) que tem como objetivo trabalhar estas 4 habilidades de forma separada para um objetivo específico.</a:t>
            </a:r>
          </a:p>
          <a:p>
            <a:r>
              <a:rPr lang="pt-BR" dirty="0"/>
              <a:t>Quem mais utilizou esta técnica no Brasil foi o público acadêmico de pós-graduação como alunos e professores de mestrados e doutorados. O objetivo era atender a uma necessidade específica que é a era a leitura de livros e artigos em inglês e esta comunidade batizou o E.S.P. de Inglês Instrumental.</a:t>
            </a:r>
          </a:p>
        </p:txBody>
      </p:sp>
    </p:spTree>
    <p:extLst>
      <p:ext uri="{BB962C8B-B14F-4D97-AF65-F5344CB8AC3E}">
        <p14:creationId xmlns:p14="http://schemas.microsoft.com/office/powerpoint/2010/main" val="425103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E5723-9315-FB4E-9554-B71F55BA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Para que serve?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23193-68AB-E947-8A58-B36A5CE1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/>
              <a:t>Ler e traduzir livros, textos e artigos </a:t>
            </a:r>
            <a:r>
              <a:rPr lang="pt-BR" dirty="0"/>
              <a:t>em inglês da sua área de trabalho.  Profissionais de todas as áreas precisam desta habilidade, mas destacam-se os profissionais das áreas de saúde como médicos, enfermeiros, psicólogos, fisioterapeutas, dentistas, nutricionistas e também da área de TI.</a:t>
            </a:r>
          </a:p>
          <a:p>
            <a:r>
              <a:rPr lang="pt-BR" b="1" u="sng" dirty="0"/>
              <a:t>Fazer uma prova de concurso público </a:t>
            </a:r>
            <a:r>
              <a:rPr lang="pt-BR" dirty="0"/>
              <a:t>que cobre a língua inglesa. A cada ano que passa mais concursos públicos tem incluído a prova de inglês entre as matérias e esta parece ser uma tendência principalmente dos que oferecem maior remuneração e benefícios.</a:t>
            </a:r>
          </a:p>
          <a:p>
            <a:r>
              <a:rPr lang="pt-BR" b="1" u="sng" dirty="0"/>
              <a:t>Fazer uma prova de vestibular e ENEM</a:t>
            </a:r>
            <a:r>
              <a:rPr lang="pt-BR" dirty="0"/>
              <a:t> que cobram a interpretação de textos em inglês. Em cursos extremamente concorridos como medicina, ITA, IME perder uma única questão na prova de inglês pode fazer toda a diferença no resultado final.</a:t>
            </a:r>
          </a:p>
        </p:txBody>
      </p:sp>
    </p:spTree>
    <p:extLst>
      <p:ext uri="{BB962C8B-B14F-4D97-AF65-F5344CB8AC3E}">
        <p14:creationId xmlns:p14="http://schemas.microsoft.com/office/powerpoint/2010/main" val="136448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E65B8-1848-D74A-9D84-6F75F44A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Conteúdo Programático de um Curso de Inglês Instrumental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F0F2A-ADA7-9F43-8283-AC5A514E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Muitos alunos que estão aprendendo cometem um erro grave ao pensar que somente precisam adquirir vocabulário da sua área.</a:t>
            </a:r>
          </a:p>
          <a:p>
            <a:r>
              <a:rPr lang="pt-BR" dirty="0"/>
              <a:t>Um bom curso de inglês instrumental deve ensinar pontos fundamentais da estrutura da língua. E como aplicá-las na leitura e interpretação de um texto como: Grupos Nominais, Tempos Verbais, Verbos Frasais, Prefixos e sufixos, Grau dos Adjetivos, Sujeito + Verbo + Complemento, Técnicas de </a:t>
            </a:r>
            <a:r>
              <a:rPr lang="pt-BR" dirty="0" err="1"/>
              <a:t>Scanning</a:t>
            </a:r>
            <a:r>
              <a:rPr lang="pt-BR" dirty="0"/>
              <a:t> e </a:t>
            </a:r>
            <a:r>
              <a:rPr lang="pt-BR" dirty="0" err="1"/>
              <a:t>Skimming</a:t>
            </a:r>
            <a:r>
              <a:rPr lang="pt-BR" dirty="0"/>
              <a:t>, Cognatos e Falsos Cognatos e Técnicas de Resolução de Testes de Proficiência.</a:t>
            </a:r>
          </a:p>
        </p:txBody>
      </p:sp>
    </p:spTree>
    <p:extLst>
      <p:ext uri="{BB962C8B-B14F-4D97-AF65-F5344CB8AC3E}">
        <p14:creationId xmlns:p14="http://schemas.microsoft.com/office/powerpoint/2010/main" val="376907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721FB9B-F344-3144-B051-A7DBB5F69521}"/>
              </a:ext>
            </a:extLst>
          </p:cNvPr>
          <p:cNvSpPr/>
          <p:nvPr/>
        </p:nvSpPr>
        <p:spPr>
          <a:xfrm>
            <a:off x="844061" y="396325"/>
            <a:ext cx="11141613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FrutigerLTStd"/>
              </a:rPr>
              <a:t>1.1 </a:t>
            </a:r>
            <a:r>
              <a:rPr lang="pt-BR" sz="2800" b="1" dirty="0" err="1">
                <a:latin typeface="FrutigerLTStd"/>
              </a:rPr>
              <a:t>Idiomatic</a:t>
            </a:r>
            <a:r>
              <a:rPr lang="pt-BR" sz="2800" b="1" dirty="0">
                <a:latin typeface="FrutigerLTStd"/>
              </a:rPr>
              <a:t> </a:t>
            </a:r>
            <a:r>
              <a:rPr lang="pt-BR" sz="2800" b="1" dirty="0" err="1">
                <a:latin typeface="FrutigerLTStd"/>
              </a:rPr>
              <a:t>differences</a:t>
            </a:r>
            <a:r>
              <a:rPr lang="pt-BR" sz="2800" b="1" dirty="0">
                <a:latin typeface="FrutigerLTStd"/>
              </a:rPr>
              <a:t> </a:t>
            </a:r>
            <a:r>
              <a:rPr lang="pt-BR" sz="2800" b="1" dirty="0" err="1">
                <a:latin typeface="FrutigerLTStd"/>
              </a:rPr>
              <a:t>between</a:t>
            </a:r>
            <a:r>
              <a:rPr lang="pt-BR" sz="2800" b="1" dirty="0">
                <a:latin typeface="FrutigerLTStd"/>
              </a:rPr>
              <a:t> </a:t>
            </a:r>
            <a:r>
              <a:rPr lang="pt-BR" sz="2800" b="1" dirty="0" err="1">
                <a:latin typeface="FrutigerLTStd"/>
              </a:rPr>
              <a:t>English</a:t>
            </a:r>
            <a:r>
              <a:rPr lang="pt-BR" sz="2800" b="1" dirty="0">
                <a:latin typeface="FrutigerLTStd"/>
              </a:rPr>
              <a:t> </a:t>
            </a:r>
            <a:r>
              <a:rPr lang="pt-BR" sz="2800" b="1" dirty="0" err="1">
                <a:latin typeface="FrutigerLTStd"/>
              </a:rPr>
              <a:t>and</a:t>
            </a:r>
            <a:r>
              <a:rPr lang="pt-BR" sz="2800" b="1" dirty="0">
                <a:latin typeface="FrutigerLTStd"/>
              </a:rPr>
              <a:t> </a:t>
            </a:r>
            <a:r>
              <a:rPr lang="pt-BR" sz="2800" b="1" dirty="0" err="1">
                <a:latin typeface="FrutigerLTStd"/>
              </a:rPr>
              <a:t>Portuguese</a:t>
            </a:r>
            <a:r>
              <a:rPr lang="pt-BR" sz="2800" b="1" dirty="0">
                <a:latin typeface="FrutigerLTStd"/>
              </a:rPr>
              <a:t> </a:t>
            </a:r>
            <a:endParaRPr lang="pt-BR" dirty="0"/>
          </a:p>
          <a:p>
            <a:r>
              <a:rPr lang="pt-BR" dirty="0">
                <a:latin typeface="FrutigerLTStd"/>
              </a:rPr>
              <a:t>É </a:t>
            </a:r>
            <a:r>
              <a:rPr lang="pt-BR" dirty="0" err="1">
                <a:latin typeface="FrutigerLTStd"/>
              </a:rPr>
              <a:t>indispensável</a:t>
            </a:r>
            <a:r>
              <a:rPr lang="pt-BR" dirty="0">
                <a:latin typeface="FrutigerLTStd"/>
              </a:rPr>
              <a:t> para o bom desenvolvimento e familiaridade com outro idioma adquirir certa intimidade com a sua fala, com a sua </a:t>
            </a:r>
            <a:r>
              <a:rPr lang="pt-BR" dirty="0" err="1">
                <a:latin typeface="FrutigerLTStd"/>
              </a:rPr>
              <a:t>pronúncia</a:t>
            </a:r>
            <a:r>
              <a:rPr lang="pt-BR" dirty="0">
                <a:latin typeface="FrutigerLTStd"/>
              </a:rPr>
              <a:t>, para em seguida dominar mais facilmente a sua escrita. A </a:t>
            </a:r>
            <a:r>
              <a:rPr lang="pt-BR" dirty="0" err="1">
                <a:latin typeface="FrutigerLTStd"/>
              </a:rPr>
              <a:t>inversão</a:t>
            </a:r>
            <a:r>
              <a:rPr lang="pt-BR" dirty="0">
                <a:latin typeface="FrutigerLTStd"/>
              </a:rPr>
              <a:t> dessa </a:t>
            </a:r>
            <a:r>
              <a:rPr lang="pt-BR" dirty="0" err="1">
                <a:latin typeface="FrutigerLTStd"/>
              </a:rPr>
              <a:t>sequência</a:t>
            </a:r>
            <a:r>
              <a:rPr lang="pt-BR" dirty="0">
                <a:latin typeface="FrutigerLTStd"/>
              </a:rPr>
              <a:t> pode causar </a:t>
            </a:r>
            <a:r>
              <a:rPr lang="pt-BR" dirty="0" err="1">
                <a:latin typeface="FrutigerLTStd"/>
              </a:rPr>
              <a:t>vícios</a:t>
            </a:r>
            <a:r>
              <a:rPr lang="pt-BR" dirty="0">
                <a:latin typeface="FrutigerLTStd"/>
              </a:rPr>
              <a:t> de </a:t>
            </a:r>
            <a:r>
              <a:rPr lang="pt-BR" dirty="0" err="1">
                <a:latin typeface="FrutigerLTStd"/>
              </a:rPr>
              <a:t>pronúncia</a:t>
            </a:r>
            <a:r>
              <a:rPr lang="pt-BR" dirty="0">
                <a:latin typeface="FrutigerLTStd"/>
              </a:rPr>
              <a:t> resultantes da incorreta </a:t>
            </a:r>
            <a:r>
              <a:rPr lang="pt-BR" dirty="0" err="1">
                <a:latin typeface="FrutigerLTStd"/>
              </a:rPr>
              <a:t>interpretação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fonética</a:t>
            </a:r>
            <a:r>
              <a:rPr lang="pt-BR" dirty="0">
                <a:latin typeface="FrutigerLTStd"/>
              </a:rPr>
              <a:t> das letras, principalmente no caso do aprendizado do </a:t>
            </a:r>
            <a:r>
              <a:rPr lang="pt-BR" dirty="0" err="1">
                <a:latin typeface="FrutigerLTStd"/>
              </a:rPr>
              <a:t>inglês</a:t>
            </a:r>
            <a:r>
              <a:rPr lang="pt-BR" dirty="0">
                <a:latin typeface="FrutigerLTStd"/>
              </a:rPr>
              <a:t>, em que a </a:t>
            </a:r>
            <a:r>
              <a:rPr lang="pt-BR" dirty="0" err="1">
                <a:latin typeface="FrutigerLTStd"/>
              </a:rPr>
              <a:t>correlação</a:t>
            </a:r>
            <a:r>
              <a:rPr lang="pt-BR" dirty="0">
                <a:latin typeface="FrutigerLTStd"/>
              </a:rPr>
              <a:t> entre </a:t>
            </a:r>
            <a:r>
              <a:rPr lang="pt-BR" dirty="0" err="1">
                <a:latin typeface="FrutigerLTStd"/>
              </a:rPr>
              <a:t>pronúncia</a:t>
            </a:r>
            <a:r>
              <a:rPr lang="pt-BR" dirty="0">
                <a:latin typeface="FrutigerLTStd"/>
              </a:rPr>
              <a:t> e ortografia é extremamente irregular. A </a:t>
            </a:r>
            <a:r>
              <a:rPr lang="pt-BR" dirty="0" err="1">
                <a:latin typeface="FrutigerLTStd"/>
              </a:rPr>
              <a:t>pronúncia</a:t>
            </a:r>
            <a:r>
              <a:rPr lang="pt-BR" dirty="0">
                <a:latin typeface="FrutigerLTStd"/>
              </a:rPr>
              <a:t> das palavras em </a:t>
            </a:r>
            <a:r>
              <a:rPr lang="pt-BR" dirty="0" err="1">
                <a:latin typeface="FrutigerLTStd"/>
              </a:rPr>
              <a:t>inglês</a:t>
            </a:r>
            <a:r>
              <a:rPr lang="pt-BR" dirty="0">
                <a:latin typeface="FrutigerLTStd"/>
              </a:rPr>
              <a:t> é bastante diferente da do </a:t>
            </a:r>
            <a:r>
              <a:rPr lang="pt-BR" dirty="0" err="1">
                <a:latin typeface="FrutigerLTStd"/>
              </a:rPr>
              <a:t>português</a:t>
            </a:r>
            <a:r>
              <a:rPr lang="pt-BR" dirty="0">
                <a:latin typeface="FrutigerLTStd"/>
              </a:rPr>
              <a:t>. </a:t>
            </a:r>
            <a:endParaRPr lang="pt-BR" dirty="0"/>
          </a:p>
          <a:p>
            <a:r>
              <a:rPr lang="pt-BR" dirty="0">
                <a:latin typeface="FrutigerLTStd"/>
              </a:rPr>
              <a:t>Ao que compete à </a:t>
            </a:r>
            <a:r>
              <a:rPr lang="pt-BR" dirty="0" err="1">
                <a:latin typeface="FrutigerLTStd"/>
              </a:rPr>
              <a:t>tradução</a:t>
            </a:r>
            <a:r>
              <a:rPr lang="pt-BR" dirty="0">
                <a:latin typeface="FrutigerLTStd"/>
              </a:rPr>
              <a:t> textual, evitaremos o uso exagerado do </a:t>
            </a:r>
            <a:r>
              <a:rPr lang="pt-BR" dirty="0" err="1">
                <a:latin typeface="FrutigerLTStd"/>
              </a:rPr>
              <a:t>dicionário</a:t>
            </a:r>
            <a:r>
              <a:rPr lang="pt-BR" dirty="0">
                <a:latin typeface="FrutigerLTStd"/>
              </a:rPr>
              <a:t>. Se </a:t>
            </a:r>
            <a:r>
              <a:rPr lang="pt-BR" dirty="0" err="1">
                <a:latin typeface="FrutigerLTStd"/>
              </a:rPr>
              <a:t>possível</a:t>
            </a:r>
            <a:r>
              <a:rPr lang="pt-BR" dirty="0">
                <a:latin typeface="FrutigerLTStd"/>
              </a:rPr>
              <a:t>, daremos </a:t>
            </a:r>
            <a:r>
              <a:rPr lang="pt-BR" dirty="0" err="1">
                <a:latin typeface="FrutigerLTStd"/>
              </a:rPr>
              <a:t>preferência</a:t>
            </a:r>
            <a:r>
              <a:rPr lang="pt-BR" dirty="0">
                <a:latin typeface="FrutigerLTStd"/>
              </a:rPr>
              <a:t> aos </a:t>
            </a:r>
            <a:r>
              <a:rPr lang="pt-BR" dirty="0" err="1">
                <a:latin typeface="FrutigerLTStd"/>
              </a:rPr>
              <a:t>dicionários</a:t>
            </a:r>
            <a:r>
              <a:rPr lang="pt-BR" dirty="0">
                <a:latin typeface="FrutigerLTStd"/>
              </a:rPr>
              <a:t> “</a:t>
            </a:r>
            <a:r>
              <a:rPr lang="pt-BR" dirty="0" err="1">
                <a:latin typeface="FrutigerLTStd"/>
              </a:rPr>
              <a:t>inglês-inglês</a:t>
            </a:r>
            <a:r>
              <a:rPr lang="pt-BR" dirty="0">
                <a:latin typeface="FrutigerLTStd"/>
              </a:rPr>
              <a:t>”, facultando ao estudante maior desempenho e </a:t>
            </a:r>
            <a:r>
              <a:rPr lang="pt-BR" dirty="0" err="1">
                <a:latin typeface="FrutigerLTStd"/>
              </a:rPr>
              <a:t>concentração</a:t>
            </a:r>
            <a:r>
              <a:rPr lang="pt-BR" dirty="0">
                <a:latin typeface="FrutigerLTStd"/>
              </a:rPr>
              <a:t>. Enfatizamos que a </a:t>
            </a:r>
            <a:r>
              <a:rPr lang="pt-BR" dirty="0" err="1">
                <a:latin typeface="FrutigerLTStd"/>
              </a:rPr>
              <a:t>atenção</a:t>
            </a:r>
            <a:r>
              <a:rPr lang="pt-BR" dirty="0">
                <a:latin typeface="FrutigerLTStd"/>
              </a:rPr>
              <a:t> deve concentrar-se na ideia central de um texto, evitando-se a </a:t>
            </a:r>
            <a:r>
              <a:rPr lang="pt-BR" dirty="0" err="1">
                <a:latin typeface="FrutigerLTStd"/>
              </a:rPr>
              <a:t>prática</a:t>
            </a:r>
            <a:r>
              <a:rPr lang="pt-BR" dirty="0">
                <a:latin typeface="FrutigerLTStd"/>
              </a:rPr>
              <a:t> da </a:t>
            </a:r>
            <a:r>
              <a:rPr lang="pt-BR" dirty="0" err="1">
                <a:latin typeface="FrutigerLTStd"/>
              </a:rPr>
              <a:t>tradução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simultânea</a:t>
            </a:r>
            <a:r>
              <a:rPr lang="pt-BR" dirty="0">
                <a:latin typeface="FrutigerLTStd"/>
              </a:rPr>
              <a:t> de cada palavra. A maior dificuldade nem sempre é entender o significado das palavras, mas sua </a:t>
            </a:r>
            <a:r>
              <a:rPr lang="pt-BR" dirty="0" err="1">
                <a:latin typeface="FrutigerLTStd"/>
              </a:rPr>
              <a:t>função</a:t>
            </a:r>
            <a:r>
              <a:rPr lang="pt-BR" dirty="0">
                <a:latin typeface="FrutigerLTStd"/>
              </a:rPr>
              <a:t> gramatical e consequentemente a estrutura da frase. O grau de dificuldade dos textos vai </a:t>
            </a:r>
            <a:r>
              <a:rPr lang="pt-BR" dirty="0" err="1">
                <a:latin typeface="FrutigerLTStd"/>
              </a:rPr>
              <a:t>avançar</a:t>
            </a:r>
            <a:r>
              <a:rPr lang="pt-BR" dirty="0">
                <a:latin typeface="FrutigerLTStd"/>
              </a:rPr>
              <a:t> gradativamente, e o estudante procurará fazer da leitura um </a:t>
            </a:r>
            <a:r>
              <a:rPr lang="pt-BR" dirty="0" err="1">
                <a:latin typeface="FrutigerLTStd"/>
              </a:rPr>
              <a:t>hábito</a:t>
            </a:r>
            <a:r>
              <a:rPr lang="pt-BR" dirty="0">
                <a:latin typeface="FrutigerLTStd"/>
              </a:rPr>
              <a:t> frequente e permanente. </a:t>
            </a:r>
            <a:endParaRPr lang="pt-BR" dirty="0"/>
          </a:p>
          <a:p>
            <a:r>
              <a:rPr lang="pt-BR" dirty="0">
                <a:latin typeface="FrutigerLTStd"/>
              </a:rPr>
              <a:t>Na linguagem coloquial, nas </a:t>
            </a:r>
            <a:r>
              <a:rPr lang="pt-BR" dirty="0" err="1">
                <a:latin typeface="FrutigerLTStd"/>
              </a:rPr>
              <a:t>expressões</a:t>
            </a:r>
            <a:r>
              <a:rPr lang="pt-BR" dirty="0">
                <a:latin typeface="FrutigerLTStd"/>
              </a:rPr>
              <a:t> do linguajar de todos os dias, ocorrem formas peculiares e contrastes acentuados entre os dois idiomas. A dificuldade surge sempre que nos defrontamos com uma </a:t>
            </a:r>
            <a:r>
              <a:rPr lang="pt-BR" dirty="0" err="1">
                <a:latin typeface="FrutigerLTStd"/>
              </a:rPr>
              <a:t>expressão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idiomática</a:t>
            </a:r>
            <a:r>
              <a:rPr lang="pt-BR" dirty="0">
                <a:latin typeface="FrutigerLTStd"/>
              </a:rPr>
              <a:t>, tanto no </a:t>
            </a:r>
            <a:r>
              <a:rPr lang="pt-BR" dirty="0" err="1">
                <a:latin typeface="FrutigerLTStd"/>
              </a:rPr>
              <a:t>inglês</a:t>
            </a:r>
            <a:r>
              <a:rPr lang="pt-BR" dirty="0">
                <a:latin typeface="FrutigerLTStd"/>
              </a:rPr>
              <a:t> quanto no </a:t>
            </a:r>
            <a:r>
              <a:rPr lang="pt-BR" dirty="0" err="1">
                <a:latin typeface="FrutigerLTStd"/>
              </a:rPr>
              <a:t>português</a:t>
            </a:r>
            <a:r>
              <a:rPr lang="pt-BR" dirty="0">
                <a:latin typeface="FrutigerLTStd"/>
              </a:rPr>
              <a:t>. </a:t>
            </a:r>
            <a:r>
              <a:rPr lang="pt-BR" dirty="0" err="1">
                <a:latin typeface="FrutigerLTStd"/>
              </a:rPr>
              <a:t>São</a:t>
            </a:r>
            <a:r>
              <a:rPr lang="pt-BR" dirty="0">
                <a:latin typeface="FrutigerLTStd"/>
              </a:rPr>
              <a:t> formas que </a:t>
            </a:r>
            <a:r>
              <a:rPr lang="pt-BR" dirty="0" err="1">
                <a:latin typeface="FrutigerLTStd"/>
              </a:rPr>
              <a:t>não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têm</a:t>
            </a:r>
            <a:r>
              <a:rPr lang="pt-BR" dirty="0">
                <a:latin typeface="FrutigerLTStd"/>
              </a:rPr>
              <a:t> qualquer </a:t>
            </a:r>
            <a:r>
              <a:rPr lang="pt-BR" dirty="0" err="1">
                <a:latin typeface="FrutigerLTStd"/>
              </a:rPr>
              <a:t>semelhança</a:t>
            </a:r>
            <a:r>
              <a:rPr lang="pt-BR" dirty="0">
                <a:latin typeface="FrutigerLTStd"/>
              </a:rPr>
              <a:t> com as formas usadas na outra </a:t>
            </a:r>
            <a:r>
              <a:rPr lang="pt-BR" dirty="0" err="1">
                <a:latin typeface="FrutigerLTStd"/>
              </a:rPr>
              <a:t>língua</a:t>
            </a:r>
            <a:r>
              <a:rPr lang="pt-BR" dirty="0">
                <a:latin typeface="FrutigerLTStd"/>
              </a:rPr>
              <a:t> para expressar a mesma ideia, ou seja, existe </a:t>
            </a:r>
            <a:r>
              <a:rPr lang="pt-BR" dirty="0" err="1">
                <a:latin typeface="FrutigerLTStd"/>
              </a:rPr>
              <a:t>correspondência</a:t>
            </a:r>
            <a:r>
              <a:rPr lang="pt-BR" dirty="0">
                <a:latin typeface="FrutigerLTStd"/>
              </a:rPr>
              <a:t> no plano da ideia, mas </a:t>
            </a:r>
            <a:r>
              <a:rPr lang="pt-BR" dirty="0" err="1">
                <a:latin typeface="FrutigerLTStd"/>
              </a:rPr>
              <a:t>não</a:t>
            </a:r>
            <a:r>
              <a:rPr lang="pt-BR" dirty="0">
                <a:latin typeface="FrutigerLTStd"/>
              </a:rPr>
              <a:t> no </a:t>
            </a:r>
            <a:r>
              <a:rPr lang="pt-BR" dirty="0"/>
              <a:t>da forma. </a:t>
            </a:r>
          </a:p>
          <a:p>
            <a:r>
              <a:rPr lang="pt-BR" dirty="0"/>
              <a:t>É importante lembrar que os idiomas </a:t>
            </a:r>
            <a:r>
              <a:rPr lang="pt-BR" dirty="0" err="1"/>
              <a:t>não</a:t>
            </a:r>
            <a:r>
              <a:rPr lang="pt-BR" dirty="0"/>
              <a:t> </a:t>
            </a:r>
            <a:r>
              <a:rPr lang="pt-BR" dirty="0" err="1"/>
              <a:t>são</a:t>
            </a:r>
            <a:r>
              <a:rPr lang="pt-BR" dirty="0"/>
              <a:t> </a:t>
            </a:r>
            <a:r>
              <a:rPr lang="pt-BR" dirty="0" err="1"/>
              <a:t>rígidos</a:t>
            </a:r>
            <a:r>
              <a:rPr lang="pt-BR" dirty="0"/>
              <a:t> como as </a:t>
            </a:r>
            <a:r>
              <a:rPr lang="pt-BR" dirty="0" err="1"/>
              <a:t>ciências</a:t>
            </a:r>
            <a:r>
              <a:rPr lang="pt-BR" dirty="0"/>
              <a:t> exatas e que normalmente existem </a:t>
            </a:r>
            <a:r>
              <a:rPr lang="pt-BR" dirty="0" err="1"/>
              <a:t>várias</a:t>
            </a:r>
            <a:r>
              <a:rPr lang="pt-BR" dirty="0"/>
              <a:t> maneiras de se expressar uma ideia. As formas do </a:t>
            </a:r>
            <a:r>
              <a:rPr lang="pt-BR" dirty="0" err="1"/>
              <a:t>inglês</a:t>
            </a:r>
            <a:r>
              <a:rPr lang="pt-BR" dirty="0"/>
              <a:t>, aqui empregadas, </a:t>
            </a:r>
            <a:r>
              <a:rPr lang="pt-BR" dirty="0" err="1"/>
              <a:t>não</a:t>
            </a:r>
            <a:r>
              <a:rPr lang="pt-BR" dirty="0"/>
              <a:t> </a:t>
            </a:r>
            <a:r>
              <a:rPr lang="pt-BR" dirty="0" err="1"/>
              <a:t>são</a:t>
            </a:r>
            <a:r>
              <a:rPr lang="pt-BR" dirty="0"/>
              <a:t> as </a:t>
            </a:r>
            <a:r>
              <a:rPr lang="pt-BR" dirty="0" err="1"/>
              <a:t>únicas</a:t>
            </a:r>
            <a:r>
              <a:rPr lang="pt-BR" dirty="0"/>
              <a:t> </a:t>
            </a:r>
            <a:r>
              <a:rPr lang="pt-BR" dirty="0" err="1"/>
              <a:t>possíveis</a:t>
            </a:r>
            <a:r>
              <a:rPr lang="pt-BR" dirty="0"/>
              <a:t>, </a:t>
            </a:r>
            <a:r>
              <a:rPr lang="pt-BR" dirty="0" err="1"/>
              <a:t>são</a:t>
            </a:r>
            <a:r>
              <a:rPr lang="pt-BR" dirty="0"/>
              <a:t> apenas as mais comuns e provavelmente as mais usadas por falantes nativos.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09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C2274C-4993-D94E-8C0A-85C9F7820A01}"/>
              </a:ext>
            </a:extLst>
          </p:cNvPr>
          <p:cNvSpPr/>
          <p:nvPr/>
        </p:nvSpPr>
        <p:spPr>
          <a:xfrm>
            <a:off x="998805" y="428179"/>
            <a:ext cx="107336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FrutigerLTStd"/>
              </a:rPr>
              <a:t>1.1.1 </a:t>
            </a:r>
            <a:r>
              <a:rPr lang="pt-BR" sz="2400" b="1" i="1" dirty="0" err="1">
                <a:latin typeface="FrutigerLTStd"/>
              </a:rPr>
              <a:t>To</a:t>
            </a:r>
            <a:r>
              <a:rPr lang="pt-BR" sz="2400" b="1" i="1" dirty="0">
                <a:latin typeface="FrutigerLTStd"/>
              </a:rPr>
              <a:t> </a:t>
            </a:r>
            <a:r>
              <a:rPr lang="pt-BR" sz="2400" b="1" i="1" dirty="0" err="1">
                <a:latin typeface="FrutigerLTStd"/>
              </a:rPr>
              <a:t>be</a:t>
            </a:r>
            <a:r>
              <a:rPr lang="pt-BR" sz="2400" b="1" i="1" dirty="0">
                <a:latin typeface="FrutigerLTStd"/>
              </a:rPr>
              <a:t> </a:t>
            </a:r>
            <a:r>
              <a:rPr lang="pt-BR" sz="2400" b="1" dirty="0">
                <a:latin typeface="FrutigerLTStd"/>
              </a:rPr>
              <a:t>significando “ter”</a:t>
            </a:r>
            <a:br>
              <a:rPr lang="pt-BR" sz="2400" b="1" dirty="0">
                <a:latin typeface="FrutigerLTStd"/>
              </a:rPr>
            </a:br>
            <a:r>
              <a:rPr lang="pt-BR" dirty="0">
                <a:latin typeface="FrutigerLTStd"/>
              </a:rPr>
              <a:t>O verbo </a:t>
            </a:r>
            <a:r>
              <a:rPr lang="pt-BR" b="1" dirty="0">
                <a:latin typeface="FrutigerLTStd"/>
              </a:rPr>
              <a:t>ter </a:t>
            </a:r>
            <a:r>
              <a:rPr lang="pt-BR" dirty="0">
                <a:latin typeface="FrutigerLTStd"/>
              </a:rPr>
              <a:t>do </a:t>
            </a:r>
            <a:r>
              <a:rPr lang="pt-BR" dirty="0" err="1">
                <a:latin typeface="FrutigerLTStd"/>
              </a:rPr>
              <a:t>português</a:t>
            </a:r>
            <a:r>
              <a:rPr lang="pt-BR" dirty="0">
                <a:latin typeface="FrutigerLTStd"/>
              </a:rPr>
              <a:t> é largamente usado, aparecendo muito em </a:t>
            </a:r>
            <a:r>
              <a:rPr lang="pt-BR" dirty="0" err="1">
                <a:latin typeface="FrutigerLTStd"/>
              </a:rPr>
              <a:t>expressões</a:t>
            </a:r>
            <a:r>
              <a:rPr lang="pt-BR" dirty="0">
                <a:latin typeface="FrutigerLTStd"/>
              </a:rPr>
              <a:t> do nosso cotidiano e assumindo frequentemente um papel </a:t>
            </a:r>
            <a:r>
              <a:rPr lang="pt-BR" dirty="0" err="1">
                <a:latin typeface="FrutigerLTStd"/>
              </a:rPr>
              <a:t>idiomático</a:t>
            </a:r>
            <a:r>
              <a:rPr lang="pt-BR" dirty="0">
                <a:latin typeface="FrutigerLTStd"/>
              </a:rPr>
              <a:t>. O verbo </a:t>
            </a:r>
            <a:r>
              <a:rPr lang="pt-BR" b="1" i="1" dirty="0" err="1">
                <a:latin typeface="FrutigerLTStd"/>
              </a:rPr>
              <a:t>to</a:t>
            </a:r>
            <a:r>
              <a:rPr lang="pt-BR" b="1" i="1" dirty="0">
                <a:latin typeface="FrutigerLTStd"/>
              </a:rPr>
              <a:t> </a:t>
            </a:r>
            <a:r>
              <a:rPr lang="pt-BR" b="1" i="1" dirty="0" err="1">
                <a:latin typeface="FrutigerLTStd"/>
              </a:rPr>
              <a:t>have</a:t>
            </a:r>
            <a:r>
              <a:rPr lang="pt-BR" dirty="0">
                <a:latin typeface="FrutigerLTStd"/>
              </a:rPr>
              <a:t>, seria seu correspondente em </a:t>
            </a:r>
            <a:r>
              <a:rPr lang="pt-BR" dirty="0" err="1">
                <a:latin typeface="FrutigerLTStd"/>
              </a:rPr>
              <a:t>inglês</a:t>
            </a:r>
            <a:r>
              <a:rPr lang="pt-BR" dirty="0">
                <a:latin typeface="FrutigerLTStd"/>
              </a:rPr>
              <a:t>, tem um uso mais restrito, </a:t>
            </a:r>
            <a:r>
              <a:rPr lang="pt-BR" dirty="0" err="1">
                <a:latin typeface="FrutigerLTStd"/>
              </a:rPr>
              <a:t>não</a:t>
            </a:r>
            <a:r>
              <a:rPr lang="pt-BR" dirty="0">
                <a:latin typeface="FrutigerLTStd"/>
              </a:rPr>
              <a:t> aparecendo muito em formas </a:t>
            </a:r>
            <a:r>
              <a:rPr lang="pt-BR" dirty="0" err="1">
                <a:latin typeface="FrutigerLTStd"/>
              </a:rPr>
              <a:t>idiomáticas</a:t>
            </a:r>
            <a:r>
              <a:rPr lang="pt-BR" dirty="0">
                <a:latin typeface="FrutigerLTStd"/>
              </a:rPr>
              <a:t>. O verbo </a:t>
            </a:r>
            <a:r>
              <a:rPr lang="pt-BR" b="1" i="1" dirty="0" err="1">
                <a:latin typeface="FrutigerLTStd"/>
              </a:rPr>
              <a:t>to</a:t>
            </a:r>
            <a:r>
              <a:rPr lang="pt-BR" b="1" i="1" dirty="0">
                <a:latin typeface="FrutigerLTStd"/>
              </a:rPr>
              <a:t> </a:t>
            </a:r>
            <a:r>
              <a:rPr lang="pt-BR" b="1" i="1" dirty="0" err="1">
                <a:latin typeface="FrutigerLTStd"/>
              </a:rPr>
              <a:t>be</a:t>
            </a:r>
            <a:r>
              <a:rPr lang="pt-BR" dirty="0">
                <a:latin typeface="FrutigerLTStd"/>
              </a:rPr>
              <a:t>, que originariamente significa ser e estar em </a:t>
            </a:r>
            <a:r>
              <a:rPr lang="pt-BR" dirty="0" err="1">
                <a:latin typeface="FrutigerLTStd"/>
              </a:rPr>
              <a:t>português</a:t>
            </a:r>
            <a:r>
              <a:rPr lang="pt-BR" dirty="0">
                <a:latin typeface="FrutigerLTStd"/>
              </a:rPr>
              <a:t>, por outro lado, cobre em </a:t>
            </a:r>
            <a:r>
              <a:rPr lang="pt-BR" dirty="0" err="1">
                <a:latin typeface="FrutigerLTStd"/>
              </a:rPr>
              <a:t>inglês</a:t>
            </a:r>
            <a:r>
              <a:rPr lang="pt-BR" dirty="0">
                <a:latin typeface="FrutigerLTStd"/>
              </a:rPr>
              <a:t> uma grande </a:t>
            </a:r>
            <a:r>
              <a:rPr lang="pt-BR" dirty="0" err="1">
                <a:latin typeface="FrutigerLTStd"/>
              </a:rPr>
              <a:t>área</a:t>
            </a:r>
            <a:r>
              <a:rPr lang="pt-BR" dirty="0">
                <a:latin typeface="FrutigerLTStd"/>
              </a:rPr>
              <a:t> de significado, aparecendo em muitas </a:t>
            </a:r>
            <a:r>
              <a:rPr lang="pt-BR" dirty="0" err="1">
                <a:latin typeface="FrutigerLTStd"/>
              </a:rPr>
              <a:t>expressões</a:t>
            </a:r>
            <a:r>
              <a:rPr lang="pt-BR" dirty="0">
                <a:latin typeface="FrutigerLTStd"/>
              </a:rPr>
              <a:t> do dia a dia, de forma semelhante ao verbo </a:t>
            </a:r>
            <a:r>
              <a:rPr lang="pt-BR" b="1" dirty="0">
                <a:latin typeface="FrutigerLTStd"/>
              </a:rPr>
              <a:t>ter </a:t>
            </a:r>
            <a:r>
              <a:rPr lang="pt-BR" dirty="0">
                <a:latin typeface="FrutigerLTStd"/>
              </a:rPr>
              <a:t>do </a:t>
            </a:r>
            <a:r>
              <a:rPr lang="pt-BR" dirty="0" err="1">
                <a:latin typeface="FrutigerLTStd"/>
              </a:rPr>
              <a:t>português</a:t>
            </a:r>
            <a:r>
              <a:rPr lang="pt-BR" dirty="0">
                <a:latin typeface="FrutigerLTStd"/>
              </a:rPr>
              <a:t>. Portanto, muitas vezes </a:t>
            </a:r>
            <a:r>
              <a:rPr lang="pt-BR" b="1" dirty="0">
                <a:latin typeface="FrutigerLTStd"/>
              </a:rPr>
              <a:t>ter </a:t>
            </a:r>
            <a:r>
              <a:rPr lang="pt-BR" dirty="0">
                <a:latin typeface="FrutigerLTStd"/>
              </a:rPr>
              <a:t>corresponde a </a:t>
            </a:r>
            <a:r>
              <a:rPr lang="pt-BR" b="1" i="1" dirty="0" err="1">
                <a:latin typeface="FrutigerLTStd"/>
              </a:rPr>
              <a:t>to</a:t>
            </a:r>
            <a:r>
              <a:rPr lang="pt-BR" b="1" i="1" dirty="0">
                <a:latin typeface="FrutigerLTStd"/>
              </a:rPr>
              <a:t> </a:t>
            </a:r>
            <a:r>
              <a:rPr lang="pt-BR" b="1" i="1" dirty="0" err="1">
                <a:latin typeface="FrutigerLTStd"/>
              </a:rPr>
              <a:t>be</a:t>
            </a:r>
            <a:r>
              <a:rPr lang="pt-BR" dirty="0">
                <a:latin typeface="FrutigerLTStd"/>
              </a:rPr>
              <a:t>, conforme os seguintes exemplos: </a:t>
            </a:r>
            <a:endParaRPr lang="pt-BR" dirty="0"/>
          </a:p>
          <a:p>
            <a:r>
              <a:rPr lang="pt-BR" dirty="0">
                <a:latin typeface="FrutigerLTStd"/>
              </a:rPr>
              <a:t>Quantos anos </a:t>
            </a:r>
            <a:r>
              <a:rPr lang="pt-BR" dirty="0" err="1">
                <a:latin typeface="FrutigerLTStd"/>
              </a:rPr>
              <a:t>voce</a:t>
            </a:r>
            <a:r>
              <a:rPr lang="pt-BR" dirty="0">
                <a:latin typeface="FrutigerLTStd"/>
              </a:rPr>
              <a:t>̂ tem? – </a:t>
            </a:r>
            <a:r>
              <a:rPr lang="pt-BR" dirty="0" err="1">
                <a:latin typeface="FrutigerLTStd"/>
              </a:rPr>
              <a:t>How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old</a:t>
            </a:r>
            <a:r>
              <a:rPr lang="pt-BR" dirty="0">
                <a:latin typeface="FrutigerLTStd"/>
              </a:rPr>
              <a:t> are </a:t>
            </a:r>
            <a:r>
              <a:rPr lang="pt-BR" dirty="0" err="1">
                <a:latin typeface="FrutigerLTStd"/>
              </a:rPr>
              <a:t>you</a:t>
            </a:r>
            <a:r>
              <a:rPr lang="pt-BR" dirty="0">
                <a:latin typeface="FrutigerLTStd"/>
              </a:rPr>
              <a:t>?</a:t>
            </a:r>
            <a:br>
              <a:rPr lang="pt-BR" dirty="0">
                <a:latin typeface="FrutigerLTStd"/>
              </a:rPr>
            </a:br>
            <a:r>
              <a:rPr lang="pt-BR" dirty="0" err="1">
                <a:latin typeface="FrutigerLTStd"/>
              </a:rPr>
              <a:t>Voce</a:t>
            </a:r>
            <a:r>
              <a:rPr lang="pt-BR" dirty="0">
                <a:latin typeface="FrutigerLTStd"/>
              </a:rPr>
              <a:t>̂ tem certeza? – Are </a:t>
            </a:r>
            <a:r>
              <a:rPr lang="pt-BR" dirty="0" err="1">
                <a:latin typeface="FrutigerLTStd"/>
              </a:rPr>
              <a:t>you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sure</a:t>
            </a:r>
            <a:r>
              <a:rPr lang="pt-BR" dirty="0">
                <a:latin typeface="FrutigerLTStd"/>
              </a:rPr>
              <a:t>?</a:t>
            </a:r>
            <a:br>
              <a:rPr lang="pt-BR" dirty="0">
                <a:latin typeface="FrutigerLTStd"/>
              </a:rPr>
            </a:br>
            <a:r>
              <a:rPr lang="pt-BR" dirty="0" err="1">
                <a:latin typeface="FrutigerLTStd"/>
              </a:rPr>
              <a:t>Voce</a:t>
            </a:r>
            <a:r>
              <a:rPr lang="pt-BR" dirty="0">
                <a:latin typeface="FrutigerLTStd"/>
              </a:rPr>
              <a:t>̂ tem </a:t>
            </a:r>
            <a:r>
              <a:rPr lang="pt-BR" dirty="0" err="1">
                <a:latin typeface="FrutigerLTStd"/>
              </a:rPr>
              <a:t>razão</a:t>
            </a:r>
            <a:r>
              <a:rPr lang="pt-BR" dirty="0">
                <a:latin typeface="FrutigerLTStd"/>
              </a:rPr>
              <a:t>. – </a:t>
            </a:r>
            <a:r>
              <a:rPr lang="pt-BR" dirty="0" err="1">
                <a:latin typeface="FrutigerLTStd"/>
              </a:rPr>
              <a:t>You</a:t>
            </a:r>
            <a:r>
              <a:rPr lang="pt-BR" dirty="0">
                <a:latin typeface="FrutigerLTStd"/>
              </a:rPr>
              <a:t> are </a:t>
            </a:r>
            <a:r>
              <a:rPr lang="pt-BR" dirty="0" err="1">
                <a:latin typeface="FrutigerLTStd"/>
              </a:rPr>
              <a:t>right</a:t>
            </a:r>
            <a:r>
              <a:rPr lang="pt-BR" dirty="0">
                <a:latin typeface="FrutigerLTStd"/>
              </a:rPr>
              <a:t>.</a:t>
            </a:r>
            <a:br>
              <a:rPr lang="pt-BR" dirty="0">
                <a:latin typeface="FrutigerLTStd"/>
              </a:rPr>
            </a:br>
            <a:r>
              <a:rPr lang="pt-BR" dirty="0" err="1">
                <a:latin typeface="FrutigerLTStd"/>
              </a:rPr>
              <a:t>Não</a:t>
            </a:r>
            <a:r>
              <a:rPr lang="pt-BR" dirty="0">
                <a:latin typeface="FrutigerLTStd"/>
              </a:rPr>
              <a:t> tenho medo de cachorro. – </a:t>
            </a:r>
            <a:r>
              <a:rPr lang="pt-BR" dirty="0" err="1">
                <a:latin typeface="FrutigerLTStd"/>
              </a:rPr>
              <a:t>I’m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not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afraid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of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dogs</a:t>
            </a:r>
            <a:r>
              <a:rPr lang="pt-BR" dirty="0">
                <a:latin typeface="FrutigerLTStd"/>
              </a:rPr>
              <a:t>. </a:t>
            </a:r>
          </a:p>
          <a:p>
            <a:r>
              <a:rPr lang="pt-BR" dirty="0">
                <a:latin typeface="FrutigerLTStd"/>
              </a:rPr>
              <a:t>O que é que tem de errado? – </a:t>
            </a:r>
            <a:r>
              <a:rPr lang="pt-BR" dirty="0" err="1">
                <a:latin typeface="FrutigerLTStd"/>
              </a:rPr>
              <a:t>What’s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wrong</a:t>
            </a:r>
            <a:r>
              <a:rPr lang="pt-BR" dirty="0">
                <a:latin typeface="FrutigerLTStd"/>
              </a:rPr>
              <a:t>? </a:t>
            </a:r>
            <a:endParaRPr lang="pt-BR" dirty="0"/>
          </a:p>
          <a:p>
            <a:r>
              <a:rPr lang="pt-BR" dirty="0" err="1">
                <a:latin typeface="FrutigerLTStd"/>
              </a:rPr>
              <a:t>Não</a:t>
            </a:r>
            <a:r>
              <a:rPr lang="pt-BR" dirty="0">
                <a:latin typeface="FrutigerLTStd"/>
              </a:rPr>
              <a:t> tive culpa disso. – It </a:t>
            </a:r>
            <a:r>
              <a:rPr lang="pt-BR" dirty="0" err="1">
                <a:latin typeface="FrutigerLTStd"/>
              </a:rPr>
              <a:t>wasn’t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my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fault</a:t>
            </a:r>
            <a:r>
              <a:rPr lang="pt-BR" dirty="0">
                <a:latin typeface="FrutigerLTStd"/>
              </a:rPr>
              <a:t>. </a:t>
            </a:r>
          </a:p>
          <a:p>
            <a:r>
              <a:rPr lang="pt-BR" dirty="0">
                <a:latin typeface="FrutigerLTStd"/>
              </a:rPr>
              <a:t>Tivemos sorte. – </a:t>
            </a:r>
            <a:r>
              <a:rPr lang="pt-BR" dirty="0" err="1">
                <a:latin typeface="FrutigerLTStd"/>
              </a:rPr>
              <a:t>We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were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lucky</a:t>
            </a:r>
            <a:r>
              <a:rPr lang="pt-BR" dirty="0">
                <a:latin typeface="FrutigerLTStd"/>
              </a:rPr>
              <a:t>.</a:t>
            </a:r>
            <a:br>
              <a:rPr lang="pt-BR" dirty="0">
                <a:latin typeface="FrutigerLTStd"/>
              </a:rPr>
            </a:br>
            <a:r>
              <a:rPr lang="pt-BR" dirty="0">
                <a:latin typeface="FrutigerLTStd"/>
              </a:rPr>
              <a:t>Tenha cuidado. – Be </a:t>
            </a:r>
            <a:r>
              <a:rPr lang="pt-BR" dirty="0" err="1">
                <a:latin typeface="FrutigerLTStd"/>
              </a:rPr>
              <a:t>careful</a:t>
            </a:r>
            <a:r>
              <a:rPr lang="pt-BR" dirty="0">
                <a:latin typeface="FrutigerLTStd"/>
              </a:rPr>
              <a:t>.</a:t>
            </a:r>
            <a:br>
              <a:rPr lang="pt-BR" dirty="0">
                <a:latin typeface="FrutigerLTStd"/>
              </a:rPr>
            </a:br>
            <a:r>
              <a:rPr lang="pt-BR" dirty="0">
                <a:latin typeface="FrutigerLTStd"/>
              </a:rPr>
              <a:t>Isto </a:t>
            </a:r>
            <a:r>
              <a:rPr lang="pt-BR" dirty="0" err="1">
                <a:latin typeface="FrutigerLTStd"/>
              </a:rPr>
              <a:t>não</a:t>
            </a:r>
            <a:r>
              <a:rPr lang="pt-BR" dirty="0">
                <a:latin typeface="FrutigerLTStd"/>
              </a:rPr>
              <a:t> tem </a:t>
            </a:r>
            <a:r>
              <a:rPr lang="pt-BR" dirty="0" err="1">
                <a:latin typeface="FrutigerLTStd"/>
              </a:rPr>
              <a:t>graça</a:t>
            </a:r>
            <a:r>
              <a:rPr lang="pt-BR" dirty="0">
                <a:latin typeface="FrutigerLTStd"/>
              </a:rPr>
              <a:t>. – </a:t>
            </a:r>
            <a:r>
              <a:rPr lang="pt-BR" dirty="0" err="1">
                <a:latin typeface="FrutigerLTStd"/>
              </a:rPr>
              <a:t>That’s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not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funny</a:t>
            </a:r>
            <a:r>
              <a:rPr lang="pt-BR" dirty="0">
                <a:latin typeface="FrutigerLTStd"/>
              </a:rPr>
              <a:t>.</a:t>
            </a:r>
            <a:br>
              <a:rPr lang="pt-BR" dirty="0">
                <a:latin typeface="FrutigerLTStd"/>
              </a:rPr>
            </a:br>
            <a:r>
              <a:rPr lang="pt-BR" dirty="0" err="1">
                <a:latin typeface="FrutigerLTStd"/>
              </a:rPr>
              <a:t>Voce</a:t>
            </a:r>
            <a:r>
              <a:rPr lang="pt-BR" dirty="0">
                <a:latin typeface="FrutigerLTStd"/>
              </a:rPr>
              <a:t>̂ deve ser paciente. – </a:t>
            </a:r>
            <a:r>
              <a:rPr lang="pt-BR" dirty="0" err="1">
                <a:latin typeface="FrutigerLTStd"/>
              </a:rPr>
              <a:t>You</a:t>
            </a:r>
            <a:r>
              <a:rPr lang="pt-BR" dirty="0">
                <a:latin typeface="FrutigerLTStd"/>
              </a:rPr>
              <a:t> must </a:t>
            </a:r>
            <a:r>
              <a:rPr lang="pt-BR" dirty="0" err="1">
                <a:latin typeface="FrutigerLTStd"/>
              </a:rPr>
              <a:t>be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patient</a:t>
            </a:r>
            <a:r>
              <a:rPr lang="pt-BR" dirty="0">
                <a:latin typeface="FrutigerLTStd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13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270F297-AD76-074D-865D-F0AB14604184}"/>
              </a:ext>
            </a:extLst>
          </p:cNvPr>
          <p:cNvSpPr/>
          <p:nvPr/>
        </p:nvSpPr>
        <p:spPr>
          <a:xfrm>
            <a:off x="914400" y="1813173"/>
            <a:ext cx="1090246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FrutigerLTStd"/>
              </a:rPr>
              <a:t>1.1.2 “Estar de ...” e “estar com ...” </a:t>
            </a:r>
            <a:endParaRPr lang="pt-BR" dirty="0"/>
          </a:p>
          <a:p>
            <a:r>
              <a:rPr lang="pt-BR" dirty="0">
                <a:latin typeface="FrutigerLTStd"/>
              </a:rPr>
              <a:t>A </a:t>
            </a:r>
            <a:r>
              <a:rPr lang="pt-BR" dirty="0" err="1">
                <a:latin typeface="FrutigerLTStd"/>
              </a:rPr>
              <a:t>combinação</a:t>
            </a:r>
            <a:r>
              <a:rPr lang="pt-BR" dirty="0">
                <a:latin typeface="FrutigerLTStd"/>
              </a:rPr>
              <a:t> do verbo estar com as </a:t>
            </a:r>
            <a:r>
              <a:rPr lang="pt-BR" dirty="0" err="1">
                <a:latin typeface="FrutigerLTStd"/>
              </a:rPr>
              <a:t>preposições</a:t>
            </a:r>
            <a:r>
              <a:rPr lang="pt-BR" dirty="0">
                <a:latin typeface="FrutigerLTStd"/>
              </a:rPr>
              <a:t> </a:t>
            </a:r>
            <a:r>
              <a:rPr lang="pt-BR" b="1" dirty="0">
                <a:latin typeface="FrutigerLTStd"/>
              </a:rPr>
              <a:t>de </a:t>
            </a:r>
            <a:r>
              <a:rPr lang="pt-BR" dirty="0">
                <a:latin typeface="FrutigerLTStd"/>
              </a:rPr>
              <a:t>e </a:t>
            </a:r>
            <a:r>
              <a:rPr lang="pt-BR" b="1" dirty="0">
                <a:latin typeface="FrutigerLTStd"/>
              </a:rPr>
              <a:t>com </a:t>
            </a:r>
            <a:r>
              <a:rPr lang="pt-BR" dirty="0">
                <a:latin typeface="FrutigerLTStd"/>
              </a:rPr>
              <a:t>é muito comum em </a:t>
            </a:r>
            <a:r>
              <a:rPr lang="pt-BR" dirty="0" err="1">
                <a:latin typeface="FrutigerLTStd"/>
              </a:rPr>
              <a:t>português</a:t>
            </a:r>
            <a:r>
              <a:rPr lang="pt-BR" dirty="0">
                <a:latin typeface="FrutigerLTStd"/>
              </a:rPr>
              <a:t>, sendo que os significados que essas </a:t>
            </a:r>
            <a:r>
              <a:rPr lang="pt-BR" dirty="0" err="1">
                <a:latin typeface="FrutigerLTStd"/>
              </a:rPr>
              <a:t>combinações</a:t>
            </a:r>
            <a:r>
              <a:rPr lang="pt-BR" dirty="0">
                <a:latin typeface="FrutigerLTStd"/>
              </a:rPr>
              <a:t> representam podem assumir diferentes formas em </a:t>
            </a:r>
            <a:r>
              <a:rPr lang="pt-BR" dirty="0" err="1">
                <a:latin typeface="FrutigerLTStd"/>
              </a:rPr>
              <a:t>inglês</a:t>
            </a:r>
            <a:r>
              <a:rPr lang="pt-BR" dirty="0">
                <a:latin typeface="FrutigerLTStd"/>
              </a:rPr>
              <a:t>, conforme os seguintes exemplos: </a:t>
            </a:r>
            <a:endParaRPr lang="pt-BR" dirty="0"/>
          </a:p>
          <a:p>
            <a:r>
              <a:rPr lang="pt-BR" dirty="0">
                <a:latin typeface="FrutigerLTStd"/>
              </a:rPr>
              <a:t>Estou com frio / ... fome / ... medo – </a:t>
            </a:r>
            <a:r>
              <a:rPr lang="pt-BR" dirty="0" err="1">
                <a:latin typeface="FrutigerLTStd"/>
              </a:rPr>
              <a:t>I’m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cold</a:t>
            </a:r>
            <a:r>
              <a:rPr lang="pt-BR" dirty="0">
                <a:latin typeface="FrutigerLTStd"/>
              </a:rPr>
              <a:t> / ... </a:t>
            </a:r>
            <a:r>
              <a:rPr lang="pt-BR" dirty="0" err="1">
                <a:latin typeface="FrutigerLTStd"/>
              </a:rPr>
              <a:t>hungry</a:t>
            </a:r>
            <a:r>
              <a:rPr lang="pt-BR" dirty="0">
                <a:latin typeface="FrutigerLTStd"/>
              </a:rPr>
              <a:t> /... </a:t>
            </a:r>
            <a:r>
              <a:rPr lang="pt-BR" dirty="0" err="1">
                <a:latin typeface="FrutigerLTStd"/>
              </a:rPr>
              <a:t>afraid</a:t>
            </a:r>
            <a:r>
              <a:rPr lang="pt-BR" dirty="0">
                <a:latin typeface="FrutigerLTStd"/>
              </a:rPr>
              <a:t>. Estou com pressa – </a:t>
            </a:r>
            <a:r>
              <a:rPr lang="pt-BR" dirty="0" err="1">
                <a:latin typeface="FrutigerLTStd"/>
              </a:rPr>
              <a:t>I’m</a:t>
            </a:r>
            <a:r>
              <a:rPr lang="pt-BR" dirty="0">
                <a:latin typeface="FrutigerLTStd"/>
              </a:rPr>
              <a:t> in a </a:t>
            </a:r>
            <a:r>
              <a:rPr lang="pt-BR" dirty="0" err="1">
                <a:latin typeface="FrutigerLTStd"/>
              </a:rPr>
              <a:t>hurry</a:t>
            </a:r>
            <a:r>
              <a:rPr lang="pt-BR" dirty="0">
                <a:latin typeface="FrutigerLTStd"/>
              </a:rPr>
              <a:t>.</a:t>
            </a:r>
            <a:br>
              <a:rPr lang="pt-BR" dirty="0">
                <a:latin typeface="FrutigerLTStd"/>
              </a:rPr>
            </a:br>
            <a:r>
              <a:rPr lang="pt-BR" dirty="0">
                <a:latin typeface="FrutigerLTStd"/>
              </a:rPr>
              <a:t>Estou com dor de </a:t>
            </a:r>
            <a:r>
              <a:rPr lang="pt-BR" dirty="0" err="1">
                <a:latin typeface="FrutigerLTStd"/>
              </a:rPr>
              <a:t>cabeça</a:t>
            </a:r>
            <a:r>
              <a:rPr lang="pt-BR" dirty="0">
                <a:latin typeface="FrutigerLTStd"/>
              </a:rPr>
              <a:t> – </a:t>
            </a:r>
            <a:r>
              <a:rPr lang="pt-BR" dirty="0" err="1">
                <a:latin typeface="FrutigerLTStd"/>
              </a:rPr>
              <a:t>I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have</a:t>
            </a:r>
            <a:r>
              <a:rPr lang="pt-BR" dirty="0">
                <a:latin typeface="FrutigerLTStd"/>
              </a:rPr>
              <a:t> a </a:t>
            </a:r>
            <a:r>
              <a:rPr lang="pt-BR" dirty="0" err="1">
                <a:latin typeface="FrutigerLTStd"/>
              </a:rPr>
              <a:t>headache</a:t>
            </a:r>
            <a:r>
              <a:rPr lang="pt-BR" dirty="0">
                <a:latin typeface="FrutigerLTStd"/>
              </a:rPr>
              <a:t>.</a:t>
            </a:r>
            <a:br>
              <a:rPr lang="pt-BR" dirty="0">
                <a:latin typeface="FrutigerLTStd"/>
              </a:rPr>
            </a:br>
            <a:r>
              <a:rPr lang="pt-BR" dirty="0">
                <a:latin typeface="FrutigerLTStd"/>
              </a:rPr>
              <a:t>Está com defeito – </a:t>
            </a:r>
            <a:r>
              <a:rPr lang="pt-BR" dirty="0" err="1">
                <a:latin typeface="FrutigerLTStd"/>
              </a:rPr>
              <a:t>It’s</a:t>
            </a:r>
            <a:r>
              <a:rPr lang="pt-BR" dirty="0">
                <a:latin typeface="FrutigerLTStd"/>
              </a:rPr>
              <a:t> out </a:t>
            </a:r>
            <a:r>
              <a:rPr lang="pt-BR" dirty="0" err="1">
                <a:latin typeface="FrutigerLTStd"/>
              </a:rPr>
              <a:t>of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order</a:t>
            </a:r>
            <a:r>
              <a:rPr lang="pt-BR" dirty="0">
                <a:latin typeface="FrutigerLTStd"/>
              </a:rPr>
              <a:t>. </a:t>
            </a:r>
            <a:endParaRPr lang="pt-BR" dirty="0"/>
          </a:p>
          <a:p>
            <a:r>
              <a:rPr lang="pt-BR" dirty="0">
                <a:latin typeface="FrutigerLTStd"/>
              </a:rPr>
              <a:t>Ela está com 15 anos – </a:t>
            </a:r>
            <a:r>
              <a:rPr lang="pt-BR" dirty="0" err="1">
                <a:latin typeface="FrutigerLTStd"/>
              </a:rPr>
              <a:t>She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is</a:t>
            </a:r>
            <a:r>
              <a:rPr lang="pt-BR" dirty="0">
                <a:latin typeface="FrutigerLTStd"/>
              </a:rPr>
              <a:t> 15 </a:t>
            </a:r>
            <a:r>
              <a:rPr lang="pt-BR" dirty="0" err="1">
                <a:latin typeface="FrutigerLTStd"/>
              </a:rPr>
              <a:t>years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old</a:t>
            </a:r>
            <a:r>
              <a:rPr lang="pt-BR" dirty="0">
                <a:latin typeface="FrutigerLTStd"/>
              </a:rPr>
              <a:t>. </a:t>
            </a:r>
          </a:p>
          <a:p>
            <a:r>
              <a:rPr lang="pt-BR" dirty="0">
                <a:latin typeface="FrutigerLTStd"/>
              </a:rPr>
              <a:t>Estou de </a:t>
            </a:r>
            <a:r>
              <a:rPr lang="pt-BR" dirty="0" err="1">
                <a:latin typeface="FrutigerLTStd"/>
              </a:rPr>
              <a:t>férias</a:t>
            </a:r>
            <a:r>
              <a:rPr lang="pt-BR" dirty="0">
                <a:latin typeface="FrutigerLTStd"/>
              </a:rPr>
              <a:t> – </a:t>
            </a:r>
            <a:r>
              <a:rPr lang="pt-BR" dirty="0" err="1">
                <a:latin typeface="FrutigerLTStd"/>
              </a:rPr>
              <a:t>I’m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on</a:t>
            </a:r>
            <a:r>
              <a:rPr lang="pt-BR" dirty="0">
                <a:latin typeface="FrutigerLTStd"/>
              </a:rPr>
              <a:t> </a:t>
            </a:r>
            <a:r>
              <a:rPr lang="pt-BR" dirty="0" err="1">
                <a:latin typeface="FrutigerLTStd"/>
              </a:rPr>
              <a:t>vacation</a:t>
            </a:r>
            <a:r>
              <a:rPr lang="pt-BR" dirty="0">
                <a:latin typeface="FrutigerLTStd"/>
              </a:rPr>
              <a:t>. </a:t>
            </a:r>
          </a:p>
          <a:p>
            <a:r>
              <a:rPr lang="pt-BR" dirty="0"/>
              <a:t>Estou de folga – </a:t>
            </a:r>
            <a:r>
              <a:rPr lang="pt-BR" dirty="0" err="1"/>
              <a:t>It’s</a:t>
            </a:r>
            <a:r>
              <a:rPr lang="pt-BR" dirty="0"/>
              <a:t>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day</a:t>
            </a:r>
            <a:r>
              <a:rPr lang="pt-BR" dirty="0"/>
              <a:t> off.</a:t>
            </a:r>
            <a:br>
              <a:rPr lang="pt-BR" dirty="0"/>
            </a:br>
            <a:r>
              <a:rPr lang="pt-BR" dirty="0"/>
              <a:t>Estou de </a:t>
            </a:r>
            <a:r>
              <a:rPr lang="pt-BR" dirty="0" err="1"/>
              <a:t>serviço</a:t>
            </a:r>
            <a:r>
              <a:rPr lang="pt-BR" dirty="0"/>
              <a:t> – </a:t>
            </a:r>
            <a:r>
              <a:rPr lang="pt-BR" dirty="0" err="1"/>
              <a:t>I’m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duty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Estou de castigo – </a:t>
            </a:r>
            <a:r>
              <a:rPr lang="pt-BR" dirty="0" err="1"/>
              <a:t>I’m</a:t>
            </a:r>
            <a:r>
              <a:rPr lang="pt-BR" dirty="0"/>
              <a:t> </a:t>
            </a:r>
            <a:r>
              <a:rPr lang="pt-BR" dirty="0" err="1"/>
              <a:t>grounded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Estou de </a:t>
            </a:r>
            <a:r>
              <a:rPr lang="pt-BR" dirty="0" err="1"/>
              <a:t>saída</a:t>
            </a:r>
            <a:r>
              <a:rPr lang="pt-BR" dirty="0"/>
              <a:t> – </a:t>
            </a:r>
            <a:r>
              <a:rPr lang="pt-BR" dirty="0" err="1"/>
              <a:t>I’m</a:t>
            </a:r>
            <a:r>
              <a:rPr lang="pt-BR" dirty="0"/>
              <a:t> </a:t>
            </a:r>
            <a:r>
              <a:rPr lang="pt-BR" dirty="0" err="1"/>
              <a:t>leaving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Estou </a:t>
            </a:r>
            <a:r>
              <a:rPr lang="pt-BR" dirty="0" err="1"/>
              <a:t>so</a:t>
            </a:r>
            <a:r>
              <a:rPr lang="pt-BR" dirty="0"/>
              <a:t>́ de passagem –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just</a:t>
            </a:r>
            <a:r>
              <a:rPr lang="pt-BR" dirty="0"/>
              <a:t> </a:t>
            </a:r>
            <a:r>
              <a:rPr lang="pt-BR" dirty="0" err="1"/>
              <a:t>passing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. </a:t>
            </a:r>
          </a:p>
          <a:p>
            <a:r>
              <a:rPr lang="pt-BR" dirty="0"/>
              <a:t>Estamos de acordo –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agree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951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E34A92B-CA00-B745-8B53-1DF71D576940}"/>
              </a:ext>
            </a:extLst>
          </p:cNvPr>
          <p:cNvSpPr/>
          <p:nvPr/>
        </p:nvSpPr>
        <p:spPr>
          <a:xfrm>
            <a:off x="1069145" y="1443841"/>
            <a:ext cx="104944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FrutigerLTStd"/>
              </a:rPr>
              <a:t>Certas </a:t>
            </a:r>
            <a:r>
              <a:rPr lang="pt-BR" sz="2000" dirty="0" err="1">
                <a:latin typeface="FrutigerLTStd"/>
              </a:rPr>
              <a:t>expressões</a:t>
            </a:r>
            <a:r>
              <a:rPr lang="pt-BR" sz="2000" dirty="0">
                <a:latin typeface="FrutigerLTStd"/>
              </a:rPr>
              <a:t> </a:t>
            </a:r>
            <a:r>
              <a:rPr lang="pt-BR" sz="2000" dirty="0" err="1">
                <a:latin typeface="FrutigerLTStd"/>
              </a:rPr>
              <a:t>idiomáticas</a:t>
            </a:r>
            <a:r>
              <a:rPr lang="pt-BR" sz="2000" dirty="0">
                <a:latin typeface="FrutigerLTStd"/>
              </a:rPr>
              <a:t> frequentemente citadas </a:t>
            </a:r>
            <a:r>
              <a:rPr lang="pt-BR" sz="2000" dirty="0" err="1">
                <a:latin typeface="FrutigerLTStd"/>
              </a:rPr>
              <a:t>não</a:t>
            </a:r>
            <a:r>
              <a:rPr lang="pt-BR" sz="2000" dirty="0">
                <a:latin typeface="FrutigerLTStd"/>
              </a:rPr>
              <a:t> </a:t>
            </a:r>
            <a:r>
              <a:rPr lang="pt-BR" sz="2000" dirty="0" err="1">
                <a:latin typeface="FrutigerLTStd"/>
              </a:rPr>
              <a:t>são</a:t>
            </a:r>
            <a:r>
              <a:rPr lang="pt-BR" sz="2000" dirty="0">
                <a:latin typeface="FrutigerLTStd"/>
              </a:rPr>
              <a:t> na verdade muito importantes, porque as ideias que elas representam podem ser facilmente colocadas de outra forma. Outras, entretanto, desempenham um papel de fundamental </a:t>
            </a:r>
            <a:r>
              <a:rPr lang="pt-BR" sz="2000" dirty="0" err="1">
                <a:latin typeface="FrutigerLTStd"/>
              </a:rPr>
              <a:t>importância</a:t>
            </a:r>
            <a:r>
              <a:rPr lang="pt-BR" sz="2000" dirty="0">
                <a:latin typeface="FrutigerLTStd"/>
              </a:rPr>
              <a:t> pelo fato de dificilmente poderem ser </a:t>
            </a:r>
            <a:r>
              <a:rPr lang="pt-BR" sz="2000" dirty="0" err="1">
                <a:latin typeface="FrutigerLTStd"/>
              </a:rPr>
              <a:t>substituídas</a:t>
            </a:r>
            <a:r>
              <a:rPr lang="pt-BR" sz="2000" dirty="0">
                <a:latin typeface="FrutigerLTStd"/>
              </a:rPr>
              <a:t>, bem como pela </a:t>
            </a:r>
            <a:r>
              <a:rPr lang="pt-BR" sz="2000" dirty="0" err="1">
                <a:latin typeface="FrutigerLTStd"/>
              </a:rPr>
              <a:t>frequência</a:t>
            </a:r>
            <a:r>
              <a:rPr lang="pt-BR" sz="2000" dirty="0">
                <a:latin typeface="FrutigerLTStd"/>
              </a:rPr>
              <a:t> com que ocorrem no </a:t>
            </a:r>
            <a:r>
              <a:rPr lang="pt-BR" sz="2000" dirty="0" err="1">
                <a:latin typeface="FrutigerLTStd"/>
              </a:rPr>
              <a:t>inglês</a:t>
            </a:r>
            <a:r>
              <a:rPr lang="pt-BR" sz="2000" dirty="0">
                <a:latin typeface="FrutigerLTStd"/>
              </a:rPr>
              <a:t> dos falantes nativos. </a:t>
            </a:r>
            <a:endParaRPr lang="pt-BR" sz="2000" dirty="0"/>
          </a:p>
          <a:p>
            <a:r>
              <a:rPr lang="pt-BR" sz="2000" dirty="0">
                <a:latin typeface="FrutigerLTStd"/>
              </a:rPr>
              <a:t>Apesar da origem comum, no que se refere à cultura grega, romana e à </a:t>
            </a:r>
            <a:r>
              <a:rPr lang="pt-BR" sz="2000" dirty="0" err="1">
                <a:latin typeface="FrutigerLTStd"/>
              </a:rPr>
              <a:t>religião</a:t>
            </a:r>
            <a:r>
              <a:rPr lang="pt-BR" sz="2000" dirty="0">
                <a:latin typeface="FrutigerLTStd"/>
              </a:rPr>
              <a:t> cristã, que diminuem as </a:t>
            </a:r>
            <a:r>
              <a:rPr lang="pt-BR" sz="2000" dirty="0" err="1">
                <a:latin typeface="FrutigerLTStd"/>
              </a:rPr>
              <a:t>diferenças</a:t>
            </a:r>
            <a:r>
              <a:rPr lang="pt-BR" sz="2000" dirty="0">
                <a:latin typeface="FrutigerLTStd"/>
              </a:rPr>
              <a:t> culturais e promovem certas </a:t>
            </a:r>
            <a:r>
              <a:rPr lang="pt-BR" sz="2000" dirty="0" err="1">
                <a:latin typeface="FrutigerLTStd"/>
              </a:rPr>
              <a:t>semelhanças</a:t>
            </a:r>
            <a:r>
              <a:rPr lang="pt-BR" sz="2000" dirty="0">
                <a:latin typeface="FrutigerLTStd"/>
              </a:rPr>
              <a:t> </a:t>
            </a:r>
            <a:r>
              <a:rPr lang="pt-BR" sz="2000" dirty="0" err="1">
                <a:latin typeface="FrutigerLTStd"/>
              </a:rPr>
              <a:t>linguísticas</a:t>
            </a:r>
            <a:r>
              <a:rPr lang="pt-BR" sz="2000" dirty="0">
                <a:latin typeface="FrutigerLTStd"/>
              </a:rPr>
              <a:t> entre o </a:t>
            </a:r>
            <a:r>
              <a:rPr lang="pt-BR" sz="2000" dirty="0" err="1">
                <a:latin typeface="FrutigerLTStd"/>
              </a:rPr>
              <a:t>inglês</a:t>
            </a:r>
            <a:r>
              <a:rPr lang="pt-BR" sz="2000" dirty="0">
                <a:latin typeface="FrutigerLTStd"/>
              </a:rPr>
              <a:t> e o </a:t>
            </a:r>
            <a:r>
              <a:rPr lang="pt-BR" sz="2000" dirty="0" err="1">
                <a:latin typeface="FrutigerLTStd"/>
              </a:rPr>
              <a:t>português</a:t>
            </a:r>
            <a:r>
              <a:rPr lang="pt-BR" sz="2000" dirty="0">
                <a:latin typeface="FrutigerLTStd"/>
              </a:rPr>
              <a:t>, as </a:t>
            </a:r>
            <a:r>
              <a:rPr lang="pt-BR" sz="2000" dirty="0" err="1">
                <a:latin typeface="FrutigerLTStd"/>
              </a:rPr>
              <a:t>diferenças</a:t>
            </a:r>
            <a:r>
              <a:rPr lang="pt-BR" sz="2000" dirty="0">
                <a:latin typeface="FrutigerLTStd"/>
              </a:rPr>
              <a:t> entre esses dois idiomas ocorrem quanto ao </a:t>
            </a:r>
            <a:r>
              <a:rPr lang="pt-BR" sz="2000" dirty="0" err="1">
                <a:latin typeface="FrutigerLTStd"/>
              </a:rPr>
              <a:t>vocabulário</a:t>
            </a:r>
            <a:r>
              <a:rPr lang="pt-BR" sz="2000" dirty="0">
                <a:latin typeface="FrutigerLTStd"/>
              </a:rPr>
              <a:t>, quando na forma escrita, na </a:t>
            </a:r>
            <a:r>
              <a:rPr lang="pt-BR" sz="2000" dirty="0" err="1">
                <a:latin typeface="FrutigerLTStd"/>
              </a:rPr>
              <a:t>estruturação</a:t>
            </a:r>
            <a:r>
              <a:rPr lang="pt-BR" sz="2000" dirty="0">
                <a:latin typeface="FrutigerLTStd"/>
              </a:rPr>
              <a:t> de frases e especialmente na </a:t>
            </a:r>
            <a:r>
              <a:rPr lang="pt-BR" sz="2000" dirty="0" err="1">
                <a:latin typeface="FrutigerLTStd"/>
              </a:rPr>
              <a:t>pronúncia</a:t>
            </a:r>
            <a:r>
              <a:rPr lang="pt-BR" sz="2000" dirty="0">
                <a:latin typeface="FrutigerLTStd"/>
              </a:rPr>
              <a:t> apresentam profundos contrastes.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48667268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87B3BF3A1CFA46A4650AF6E550AC40" ma:contentTypeVersion="0" ma:contentTypeDescription="Crie um novo documento." ma:contentTypeScope="" ma:versionID="d54a3c633e5793584d4b6eb0bd367d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2B26BF-6637-4857-BC44-2CC7C883575B}"/>
</file>

<file path=customXml/itemProps2.xml><?xml version="1.0" encoding="utf-8"?>
<ds:datastoreItem xmlns:ds="http://schemas.openxmlformats.org/officeDocument/2006/customXml" ds:itemID="{A01D6136-3152-400B-B0D6-840F56C25647}"/>
</file>

<file path=customXml/itemProps3.xml><?xml version="1.0" encoding="utf-8"?>
<ds:datastoreItem xmlns:ds="http://schemas.openxmlformats.org/officeDocument/2006/customXml" ds:itemID="{447A995E-0A89-40D4-A4A9-778DAAF3FE30}"/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26</TotalTime>
  <Words>1336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Franklin Gothic Book</vt:lpstr>
      <vt:lpstr>FrutigerLTStd</vt:lpstr>
      <vt:lpstr>Cortar</vt:lpstr>
      <vt:lpstr>Inglês Instrumental: introdução</vt:lpstr>
      <vt:lpstr>O que é Inglês Instrumental?</vt:lpstr>
      <vt:lpstr>Para que serve?</vt:lpstr>
      <vt:lpstr>Conteúdo Programático de um Curso de Inglês Instrumental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Inglês Instrumental: introdução</dc:title>
  <dc:creator>ÁLVARO COSTA SILVA FILHO</dc:creator>
  <cp:lastModifiedBy>ÁLVARO COSTA SILVA FILHO</cp:lastModifiedBy>
  <cp:revision>3</cp:revision>
  <dcterms:created xsi:type="dcterms:W3CDTF">2020-08-26T17:03:39Z</dcterms:created>
  <dcterms:modified xsi:type="dcterms:W3CDTF">2020-08-26T17:44:45Z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0x0101006D87B3BF3A1CFA46A4650AF6E550AC40</vt:lpwstr>
  </property>
</Properties>
</file>