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diagrams/drawing1.xml" ContentType="application/vnd.ms-office.drawingml.diagramDrawing+xml"/>
  <Override PartName="/ppt/theme/theme1.xml" ContentType="application/vnd.openxmlformats-officedocument.theme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90"/>
  </p:normalViewPr>
  <p:slideViewPr>
    <p:cSldViewPr snapToGrid="0" snapToObjects="1">
      <p:cViewPr>
        <p:scale>
          <a:sx n="78" d="100"/>
          <a:sy n="78" d="100"/>
        </p:scale>
        <p:origin x="1320" y="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915C8A-070E-445E-8FAB-937BAAABDF9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047CDAC-E0F5-4E35-AFF1-96C712B85B8A}">
      <dgm:prSet/>
      <dgm:spPr/>
      <dgm:t>
        <a:bodyPr/>
        <a:lstStyle/>
        <a:p>
          <a:r>
            <a:rPr lang="pt-BR"/>
            <a:t>O adjetivo em inglês é invariável e precede o substantivo. Observe:</a:t>
          </a:r>
          <a:endParaRPr lang="en-US"/>
        </a:p>
      </dgm:t>
    </dgm:pt>
    <dgm:pt modelId="{BAF7662F-7BF9-4400-A7B7-FC557AD5ABC2}" type="parTrans" cxnId="{CC6EB6B0-033E-464A-9D82-1E93E7D2AC33}">
      <dgm:prSet/>
      <dgm:spPr/>
      <dgm:t>
        <a:bodyPr/>
        <a:lstStyle/>
        <a:p>
          <a:endParaRPr lang="en-US"/>
        </a:p>
      </dgm:t>
    </dgm:pt>
    <dgm:pt modelId="{C63B4A4B-E64E-444F-83AC-945C02155E1A}" type="sibTrans" cxnId="{CC6EB6B0-033E-464A-9D82-1E93E7D2AC33}">
      <dgm:prSet/>
      <dgm:spPr/>
      <dgm:t>
        <a:bodyPr/>
        <a:lstStyle/>
        <a:p>
          <a:endParaRPr lang="en-US"/>
        </a:p>
      </dgm:t>
    </dgm:pt>
    <dgm:pt modelId="{22D66609-CFEA-4AC3-A865-CAAB05250158}">
      <dgm:prSet/>
      <dgm:spPr/>
      <dgm:t>
        <a:bodyPr/>
        <a:lstStyle/>
        <a:p>
          <a:r>
            <a:rPr lang="pt-BR"/>
            <a:t>Nice girls / good students / lazy boys You are nice girls.</a:t>
          </a:r>
          <a:endParaRPr lang="en-US"/>
        </a:p>
      </dgm:t>
    </dgm:pt>
    <dgm:pt modelId="{5F5096C3-B8A9-497A-8191-D0CD57E83CE6}" type="parTrans" cxnId="{466C5AF8-2A0D-4C43-B2D6-5ADE67186A56}">
      <dgm:prSet/>
      <dgm:spPr/>
      <dgm:t>
        <a:bodyPr/>
        <a:lstStyle/>
        <a:p>
          <a:endParaRPr lang="en-US"/>
        </a:p>
      </dgm:t>
    </dgm:pt>
    <dgm:pt modelId="{F1342BB7-F969-4ED9-8658-3E9E735D5E14}" type="sibTrans" cxnId="{466C5AF8-2A0D-4C43-B2D6-5ADE67186A56}">
      <dgm:prSet/>
      <dgm:spPr/>
      <dgm:t>
        <a:bodyPr/>
        <a:lstStyle/>
        <a:p>
          <a:endParaRPr lang="en-US"/>
        </a:p>
      </dgm:t>
    </dgm:pt>
    <dgm:pt modelId="{10025DB8-20F5-4012-A8C3-C1E9BE19F92E}">
      <dgm:prSet/>
      <dgm:spPr/>
      <dgm:t>
        <a:bodyPr/>
        <a:lstStyle/>
        <a:p>
          <a:r>
            <a:rPr lang="pt-BR"/>
            <a:t>They are good students.</a:t>
          </a:r>
          <a:endParaRPr lang="en-US"/>
        </a:p>
      </dgm:t>
    </dgm:pt>
    <dgm:pt modelId="{61AD4BDD-565D-4469-BEC3-8C0AA9BB9594}" type="parTrans" cxnId="{C912ED54-2BE3-4534-8F3E-A9C76E128AFD}">
      <dgm:prSet/>
      <dgm:spPr/>
      <dgm:t>
        <a:bodyPr/>
        <a:lstStyle/>
        <a:p>
          <a:endParaRPr lang="en-US"/>
        </a:p>
      </dgm:t>
    </dgm:pt>
    <dgm:pt modelId="{5D1CDC21-1F99-4F60-9365-16C13A6BEB94}" type="sibTrans" cxnId="{C912ED54-2BE3-4534-8F3E-A9C76E128AFD}">
      <dgm:prSet/>
      <dgm:spPr/>
      <dgm:t>
        <a:bodyPr/>
        <a:lstStyle/>
        <a:p>
          <a:endParaRPr lang="en-US"/>
        </a:p>
      </dgm:t>
    </dgm:pt>
    <dgm:pt modelId="{DB339587-4B6E-4C68-BB0E-D96EA9C9E1B8}">
      <dgm:prSet/>
      <dgm:spPr/>
      <dgm:t>
        <a:bodyPr/>
        <a:lstStyle/>
        <a:p>
          <a:r>
            <a:rPr lang="pt-BR"/>
            <a:t>You are lazy boys.</a:t>
          </a:r>
          <a:endParaRPr lang="en-US"/>
        </a:p>
      </dgm:t>
    </dgm:pt>
    <dgm:pt modelId="{98C4D26A-7C6D-46B5-B8CE-3C873D3861C1}" type="parTrans" cxnId="{76F2A0A8-86E1-4F8D-A42C-9DB3167834E1}">
      <dgm:prSet/>
      <dgm:spPr/>
      <dgm:t>
        <a:bodyPr/>
        <a:lstStyle/>
        <a:p>
          <a:endParaRPr lang="en-US"/>
        </a:p>
      </dgm:t>
    </dgm:pt>
    <dgm:pt modelId="{9CA33F39-4A94-45A2-B90B-B23C8E169E3F}" type="sibTrans" cxnId="{76F2A0A8-86E1-4F8D-A42C-9DB3167834E1}">
      <dgm:prSet/>
      <dgm:spPr/>
      <dgm:t>
        <a:bodyPr/>
        <a:lstStyle/>
        <a:p>
          <a:endParaRPr lang="en-US"/>
        </a:p>
      </dgm:t>
    </dgm:pt>
    <dgm:pt modelId="{709C9076-F10C-374F-9585-6BEA09B34303}" type="pres">
      <dgm:prSet presAssocID="{67915C8A-070E-445E-8FAB-937BAAABDF99}" presName="outerComposite" presStyleCnt="0">
        <dgm:presLayoutVars>
          <dgm:chMax val="5"/>
          <dgm:dir/>
          <dgm:resizeHandles val="exact"/>
        </dgm:presLayoutVars>
      </dgm:prSet>
      <dgm:spPr/>
    </dgm:pt>
    <dgm:pt modelId="{C97E950A-9B19-0A43-91C1-A2F705FEE9EF}" type="pres">
      <dgm:prSet presAssocID="{67915C8A-070E-445E-8FAB-937BAAABDF99}" presName="dummyMaxCanvas" presStyleCnt="0">
        <dgm:presLayoutVars/>
      </dgm:prSet>
      <dgm:spPr/>
    </dgm:pt>
    <dgm:pt modelId="{FFD4831D-CD5D-B248-9E40-BB35D33023B7}" type="pres">
      <dgm:prSet presAssocID="{67915C8A-070E-445E-8FAB-937BAAABDF99}" presName="FourNodes_1" presStyleLbl="node1" presStyleIdx="0" presStyleCnt="4">
        <dgm:presLayoutVars>
          <dgm:bulletEnabled val="1"/>
        </dgm:presLayoutVars>
      </dgm:prSet>
      <dgm:spPr/>
    </dgm:pt>
    <dgm:pt modelId="{CF969C1A-5110-F240-89F6-7B22AE16F9B1}" type="pres">
      <dgm:prSet presAssocID="{67915C8A-070E-445E-8FAB-937BAAABDF99}" presName="FourNodes_2" presStyleLbl="node1" presStyleIdx="1" presStyleCnt="4">
        <dgm:presLayoutVars>
          <dgm:bulletEnabled val="1"/>
        </dgm:presLayoutVars>
      </dgm:prSet>
      <dgm:spPr/>
    </dgm:pt>
    <dgm:pt modelId="{C0F9A871-5CC8-AC4A-9A22-AED0C1546FFF}" type="pres">
      <dgm:prSet presAssocID="{67915C8A-070E-445E-8FAB-937BAAABDF99}" presName="FourNodes_3" presStyleLbl="node1" presStyleIdx="2" presStyleCnt="4">
        <dgm:presLayoutVars>
          <dgm:bulletEnabled val="1"/>
        </dgm:presLayoutVars>
      </dgm:prSet>
      <dgm:spPr/>
    </dgm:pt>
    <dgm:pt modelId="{B22A2C56-F581-5D41-9D30-AB07372FAC02}" type="pres">
      <dgm:prSet presAssocID="{67915C8A-070E-445E-8FAB-937BAAABDF99}" presName="FourNodes_4" presStyleLbl="node1" presStyleIdx="3" presStyleCnt="4">
        <dgm:presLayoutVars>
          <dgm:bulletEnabled val="1"/>
        </dgm:presLayoutVars>
      </dgm:prSet>
      <dgm:spPr/>
    </dgm:pt>
    <dgm:pt modelId="{2C32824D-67EF-0E46-ADFC-F63B6C60BEF7}" type="pres">
      <dgm:prSet presAssocID="{67915C8A-070E-445E-8FAB-937BAAABDF99}" presName="FourConn_1-2" presStyleLbl="fgAccFollowNode1" presStyleIdx="0" presStyleCnt="3">
        <dgm:presLayoutVars>
          <dgm:bulletEnabled val="1"/>
        </dgm:presLayoutVars>
      </dgm:prSet>
      <dgm:spPr/>
    </dgm:pt>
    <dgm:pt modelId="{4CA35CA9-13E4-344B-894D-F537AB51DC95}" type="pres">
      <dgm:prSet presAssocID="{67915C8A-070E-445E-8FAB-937BAAABDF99}" presName="FourConn_2-3" presStyleLbl="fgAccFollowNode1" presStyleIdx="1" presStyleCnt="3">
        <dgm:presLayoutVars>
          <dgm:bulletEnabled val="1"/>
        </dgm:presLayoutVars>
      </dgm:prSet>
      <dgm:spPr/>
    </dgm:pt>
    <dgm:pt modelId="{6533E098-027F-164E-83F5-631D6B234983}" type="pres">
      <dgm:prSet presAssocID="{67915C8A-070E-445E-8FAB-937BAAABDF99}" presName="FourConn_3-4" presStyleLbl="fgAccFollowNode1" presStyleIdx="2" presStyleCnt="3">
        <dgm:presLayoutVars>
          <dgm:bulletEnabled val="1"/>
        </dgm:presLayoutVars>
      </dgm:prSet>
      <dgm:spPr/>
    </dgm:pt>
    <dgm:pt modelId="{D7857AE0-579B-1E46-AB04-2C1F75C93807}" type="pres">
      <dgm:prSet presAssocID="{67915C8A-070E-445E-8FAB-937BAAABDF99}" presName="FourNodes_1_text" presStyleLbl="node1" presStyleIdx="3" presStyleCnt="4">
        <dgm:presLayoutVars>
          <dgm:bulletEnabled val="1"/>
        </dgm:presLayoutVars>
      </dgm:prSet>
      <dgm:spPr/>
    </dgm:pt>
    <dgm:pt modelId="{EDC5B310-9CAF-2F45-BEAC-619FC073A9DD}" type="pres">
      <dgm:prSet presAssocID="{67915C8A-070E-445E-8FAB-937BAAABDF99}" presName="FourNodes_2_text" presStyleLbl="node1" presStyleIdx="3" presStyleCnt="4">
        <dgm:presLayoutVars>
          <dgm:bulletEnabled val="1"/>
        </dgm:presLayoutVars>
      </dgm:prSet>
      <dgm:spPr/>
    </dgm:pt>
    <dgm:pt modelId="{967E64D9-730E-BD49-840E-5F6F09095620}" type="pres">
      <dgm:prSet presAssocID="{67915C8A-070E-445E-8FAB-937BAAABDF99}" presName="FourNodes_3_text" presStyleLbl="node1" presStyleIdx="3" presStyleCnt="4">
        <dgm:presLayoutVars>
          <dgm:bulletEnabled val="1"/>
        </dgm:presLayoutVars>
      </dgm:prSet>
      <dgm:spPr/>
    </dgm:pt>
    <dgm:pt modelId="{7B74E087-64F5-F845-9745-C697E06F6885}" type="pres">
      <dgm:prSet presAssocID="{67915C8A-070E-445E-8FAB-937BAAABDF9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8207025-8E2B-E54D-B115-0251F4E4A0A5}" type="presOf" srcId="{22D66609-CFEA-4AC3-A865-CAAB05250158}" destId="{EDC5B310-9CAF-2F45-BEAC-619FC073A9DD}" srcOrd="1" destOrd="0" presId="urn:microsoft.com/office/officeart/2005/8/layout/vProcess5"/>
    <dgm:cxn modelId="{BFD9C130-A76B-2547-992E-0B56430CD63E}" type="presOf" srcId="{C63B4A4B-E64E-444F-83AC-945C02155E1A}" destId="{2C32824D-67EF-0E46-ADFC-F63B6C60BEF7}" srcOrd="0" destOrd="0" presId="urn:microsoft.com/office/officeart/2005/8/layout/vProcess5"/>
    <dgm:cxn modelId="{C1145031-7A86-484F-8B6F-8FDF76B13E87}" type="presOf" srcId="{DB339587-4B6E-4C68-BB0E-D96EA9C9E1B8}" destId="{B22A2C56-F581-5D41-9D30-AB07372FAC02}" srcOrd="0" destOrd="0" presId="urn:microsoft.com/office/officeart/2005/8/layout/vProcess5"/>
    <dgm:cxn modelId="{4BFB1546-DD79-994E-AF9F-E3F269FF9114}" type="presOf" srcId="{10025DB8-20F5-4012-A8C3-C1E9BE19F92E}" destId="{C0F9A871-5CC8-AC4A-9A22-AED0C1546FFF}" srcOrd="0" destOrd="0" presId="urn:microsoft.com/office/officeart/2005/8/layout/vProcess5"/>
    <dgm:cxn modelId="{24944049-A17B-954B-9284-B6E7DB342640}" type="presOf" srcId="{4047CDAC-E0F5-4E35-AFF1-96C712B85B8A}" destId="{D7857AE0-579B-1E46-AB04-2C1F75C93807}" srcOrd="1" destOrd="0" presId="urn:microsoft.com/office/officeart/2005/8/layout/vProcess5"/>
    <dgm:cxn modelId="{C912ED54-2BE3-4534-8F3E-A9C76E128AFD}" srcId="{67915C8A-070E-445E-8FAB-937BAAABDF99}" destId="{10025DB8-20F5-4012-A8C3-C1E9BE19F92E}" srcOrd="2" destOrd="0" parTransId="{61AD4BDD-565D-4469-BEC3-8C0AA9BB9594}" sibTransId="{5D1CDC21-1F99-4F60-9365-16C13A6BEB94}"/>
    <dgm:cxn modelId="{C1D8CB67-0257-F745-94DC-569A8B124941}" type="presOf" srcId="{F1342BB7-F969-4ED9-8658-3E9E735D5E14}" destId="{4CA35CA9-13E4-344B-894D-F537AB51DC95}" srcOrd="0" destOrd="0" presId="urn:microsoft.com/office/officeart/2005/8/layout/vProcess5"/>
    <dgm:cxn modelId="{3C88D56B-52D8-5D4A-B53C-4F94DD643C49}" type="presOf" srcId="{67915C8A-070E-445E-8FAB-937BAAABDF99}" destId="{709C9076-F10C-374F-9585-6BEA09B34303}" srcOrd="0" destOrd="0" presId="urn:microsoft.com/office/officeart/2005/8/layout/vProcess5"/>
    <dgm:cxn modelId="{B0A2AF75-1502-8A4E-9C1A-80179C5BEE16}" type="presOf" srcId="{DB339587-4B6E-4C68-BB0E-D96EA9C9E1B8}" destId="{7B74E087-64F5-F845-9745-C697E06F6885}" srcOrd="1" destOrd="0" presId="urn:microsoft.com/office/officeart/2005/8/layout/vProcess5"/>
    <dgm:cxn modelId="{76F2A0A8-86E1-4F8D-A42C-9DB3167834E1}" srcId="{67915C8A-070E-445E-8FAB-937BAAABDF99}" destId="{DB339587-4B6E-4C68-BB0E-D96EA9C9E1B8}" srcOrd="3" destOrd="0" parTransId="{98C4D26A-7C6D-46B5-B8CE-3C873D3861C1}" sibTransId="{9CA33F39-4A94-45A2-B90B-B23C8E169E3F}"/>
    <dgm:cxn modelId="{CC6EB6B0-033E-464A-9D82-1E93E7D2AC33}" srcId="{67915C8A-070E-445E-8FAB-937BAAABDF99}" destId="{4047CDAC-E0F5-4E35-AFF1-96C712B85B8A}" srcOrd="0" destOrd="0" parTransId="{BAF7662F-7BF9-4400-A7B7-FC557AD5ABC2}" sibTransId="{C63B4A4B-E64E-444F-83AC-945C02155E1A}"/>
    <dgm:cxn modelId="{E362B5B9-DFCC-5645-93F0-0853A0446347}" type="presOf" srcId="{5D1CDC21-1F99-4F60-9365-16C13A6BEB94}" destId="{6533E098-027F-164E-83F5-631D6B234983}" srcOrd="0" destOrd="0" presId="urn:microsoft.com/office/officeart/2005/8/layout/vProcess5"/>
    <dgm:cxn modelId="{506E12BF-7BA3-4A40-B84D-2327DB09F8CD}" type="presOf" srcId="{22D66609-CFEA-4AC3-A865-CAAB05250158}" destId="{CF969C1A-5110-F240-89F6-7B22AE16F9B1}" srcOrd="0" destOrd="0" presId="urn:microsoft.com/office/officeart/2005/8/layout/vProcess5"/>
    <dgm:cxn modelId="{A7A047C2-68E8-3143-999D-3B5499DF545A}" type="presOf" srcId="{10025DB8-20F5-4012-A8C3-C1E9BE19F92E}" destId="{967E64D9-730E-BD49-840E-5F6F09095620}" srcOrd="1" destOrd="0" presId="urn:microsoft.com/office/officeart/2005/8/layout/vProcess5"/>
    <dgm:cxn modelId="{FEC13CF8-1C73-874B-A543-34859F5C7114}" type="presOf" srcId="{4047CDAC-E0F5-4E35-AFF1-96C712B85B8A}" destId="{FFD4831D-CD5D-B248-9E40-BB35D33023B7}" srcOrd="0" destOrd="0" presId="urn:microsoft.com/office/officeart/2005/8/layout/vProcess5"/>
    <dgm:cxn modelId="{466C5AF8-2A0D-4C43-B2D6-5ADE67186A56}" srcId="{67915C8A-070E-445E-8FAB-937BAAABDF99}" destId="{22D66609-CFEA-4AC3-A865-CAAB05250158}" srcOrd="1" destOrd="0" parTransId="{5F5096C3-B8A9-497A-8191-D0CD57E83CE6}" sibTransId="{F1342BB7-F969-4ED9-8658-3E9E735D5E14}"/>
    <dgm:cxn modelId="{65645158-A6EA-9C43-A726-1470F2003485}" type="presParOf" srcId="{709C9076-F10C-374F-9585-6BEA09B34303}" destId="{C97E950A-9B19-0A43-91C1-A2F705FEE9EF}" srcOrd="0" destOrd="0" presId="urn:microsoft.com/office/officeart/2005/8/layout/vProcess5"/>
    <dgm:cxn modelId="{0F44F05B-86BE-7B4A-BAD3-CCFC42624ADE}" type="presParOf" srcId="{709C9076-F10C-374F-9585-6BEA09B34303}" destId="{FFD4831D-CD5D-B248-9E40-BB35D33023B7}" srcOrd="1" destOrd="0" presId="urn:microsoft.com/office/officeart/2005/8/layout/vProcess5"/>
    <dgm:cxn modelId="{B373E529-64BB-F049-A858-23F8D737AE05}" type="presParOf" srcId="{709C9076-F10C-374F-9585-6BEA09B34303}" destId="{CF969C1A-5110-F240-89F6-7B22AE16F9B1}" srcOrd="2" destOrd="0" presId="urn:microsoft.com/office/officeart/2005/8/layout/vProcess5"/>
    <dgm:cxn modelId="{16703F2F-EA31-074C-B7F5-FF8386B67675}" type="presParOf" srcId="{709C9076-F10C-374F-9585-6BEA09B34303}" destId="{C0F9A871-5CC8-AC4A-9A22-AED0C1546FFF}" srcOrd="3" destOrd="0" presId="urn:microsoft.com/office/officeart/2005/8/layout/vProcess5"/>
    <dgm:cxn modelId="{3B38994C-8369-9141-8119-B7F8BE468A33}" type="presParOf" srcId="{709C9076-F10C-374F-9585-6BEA09B34303}" destId="{B22A2C56-F581-5D41-9D30-AB07372FAC02}" srcOrd="4" destOrd="0" presId="urn:microsoft.com/office/officeart/2005/8/layout/vProcess5"/>
    <dgm:cxn modelId="{A1C979D2-0327-344B-8B4E-1914547D390E}" type="presParOf" srcId="{709C9076-F10C-374F-9585-6BEA09B34303}" destId="{2C32824D-67EF-0E46-ADFC-F63B6C60BEF7}" srcOrd="5" destOrd="0" presId="urn:microsoft.com/office/officeart/2005/8/layout/vProcess5"/>
    <dgm:cxn modelId="{CC84AB45-71D7-9D43-9921-C7183D7BE74E}" type="presParOf" srcId="{709C9076-F10C-374F-9585-6BEA09B34303}" destId="{4CA35CA9-13E4-344B-894D-F537AB51DC95}" srcOrd="6" destOrd="0" presId="urn:microsoft.com/office/officeart/2005/8/layout/vProcess5"/>
    <dgm:cxn modelId="{9FAC6481-D184-D947-93CB-4E341835DA03}" type="presParOf" srcId="{709C9076-F10C-374F-9585-6BEA09B34303}" destId="{6533E098-027F-164E-83F5-631D6B234983}" srcOrd="7" destOrd="0" presId="urn:microsoft.com/office/officeart/2005/8/layout/vProcess5"/>
    <dgm:cxn modelId="{CAB99895-A071-D744-9855-ADFA9F1E58F9}" type="presParOf" srcId="{709C9076-F10C-374F-9585-6BEA09B34303}" destId="{D7857AE0-579B-1E46-AB04-2C1F75C93807}" srcOrd="8" destOrd="0" presId="urn:microsoft.com/office/officeart/2005/8/layout/vProcess5"/>
    <dgm:cxn modelId="{71E98442-62B8-B549-9CB7-728B2BA99619}" type="presParOf" srcId="{709C9076-F10C-374F-9585-6BEA09B34303}" destId="{EDC5B310-9CAF-2F45-BEAC-619FC073A9DD}" srcOrd="9" destOrd="0" presId="urn:microsoft.com/office/officeart/2005/8/layout/vProcess5"/>
    <dgm:cxn modelId="{CE31BE1E-803F-4D4D-BD60-289D95BA7377}" type="presParOf" srcId="{709C9076-F10C-374F-9585-6BEA09B34303}" destId="{967E64D9-730E-BD49-840E-5F6F09095620}" srcOrd="10" destOrd="0" presId="urn:microsoft.com/office/officeart/2005/8/layout/vProcess5"/>
    <dgm:cxn modelId="{B12715DF-7EC1-234E-ABE3-60A445E26F15}" type="presParOf" srcId="{709C9076-F10C-374F-9585-6BEA09B34303}" destId="{7B74E087-64F5-F845-9745-C697E06F688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D4831D-CD5D-B248-9E40-BB35D33023B7}">
      <dsp:nvSpPr>
        <dsp:cNvPr id="0" name=""/>
        <dsp:cNvSpPr/>
      </dsp:nvSpPr>
      <dsp:spPr>
        <a:xfrm>
          <a:off x="0" y="0"/>
          <a:ext cx="8046720" cy="7959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O adjetivo em inglês é invariável e precede o substantivo. Observe:</a:t>
          </a:r>
          <a:endParaRPr lang="en-US" sz="2100" kern="1200"/>
        </a:p>
      </dsp:txBody>
      <dsp:txXfrm>
        <a:off x="23312" y="23312"/>
        <a:ext cx="7120597" cy="749301"/>
      </dsp:txXfrm>
    </dsp:sp>
    <dsp:sp modelId="{CF969C1A-5110-F240-89F6-7B22AE16F9B1}">
      <dsp:nvSpPr>
        <dsp:cNvPr id="0" name=""/>
        <dsp:cNvSpPr/>
      </dsp:nvSpPr>
      <dsp:spPr>
        <a:xfrm>
          <a:off x="673912" y="940639"/>
          <a:ext cx="8046720" cy="795925"/>
        </a:xfrm>
        <a:prstGeom prst="roundRect">
          <a:avLst>
            <a:gd name="adj" fmla="val 10000"/>
          </a:avLst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Nice girls / good students / lazy boys You are nice girls.</a:t>
          </a:r>
          <a:endParaRPr lang="en-US" sz="2100" kern="1200"/>
        </a:p>
      </dsp:txBody>
      <dsp:txXfrm>
        <a:off x="697224" y="963951"/>
        <a:ext cx="6808831" cy="749301"/>
      </dsp:txXfrm>
    </dsp:sp>
    <dsp:sp modelId="{C0F9A871-5CC8-AC4A-9A22-AED0C1546FFF}">
      <dsp:nvSpPr>
        <dsp:cNvPr id="0" name=""/>
        <dsp:cNvSpPr/>
      </dsp:nvSpPr>
      <dsp:spPr>
        <a:xfrm>
          <a:off x="1337767" y="1881279"/>
          <a:ext cx="8046720" cy="795925"/>
        </a:xfrm>
        <a:prstGeom prst="roundRect">
          <a:avLst>
            <a:gd name="adj" fmla="val 10000"/>
          </a:avLst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They are good students.</a:t>
          </a:r>
          <a:endParaRPr lang="en-US" sz="2100" kern="1200"/>
        </a:p>
      </dsp:txBody>
      <dsp:txXfrm>
        <a:off x="1361079" y="1904591"/>
        <a:ext cx="6818889" cy="749301"/>
      </dsp:txXfrm>
    </dsp:sp>
    <dsp:sp modelId="{B22A2C56-F581-5D41-9D30-AB07372FAC02}">
      <dsp:nvSpPr>
        <dsp:cNvPr id="0" name=""/>
        <dsp:cNvSpPr/>
      </dsp:nvSpPr>
      <dsp:spPr>
        <a:xfrm>
          <a:off x="2011680" y="2821919"/>
          <a:ext cx="8046720" cy="795925"/>
        </a:xfrm>
        <a:prstGeom prst="roundRect">
          <a:avLst>
            <a:gd name="adj" fmla="val 10000"/>
          </a:avLst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You are lazy boys.</a:t>
          </a:r>
          <a:endParaRPr lang="en-US" sz="2100" kern="1200"/>
        </a:p>
      </dsp:txBody>
      <dsp:txXfrm>
        <a:off x="2034992" y="2845231"/>
        <a:ext cx="6808831" cy="749301"/>
      </dsp:txXfrm>
    </dsp:sp>
    <dsp:sp modelId="{2C32824D-67EF-0E46-ADFC-F63B6C60BEF7}">
      <dsp:nvSpPr>
        <dsp:cNvPr id="0" name=""/>
        <dsp:cNvSpPr/>
      </dsp:nvSpPr>
      <dsp:spPr>
        <a:xfrm>
          <a:off x="7529368" y="609606"/>
          <a:ext cx="517351" cy="51735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645772" y="609606"/>
        <a:ext cx="284543" cy="389307"/>
      </dsp:txXfrm>
    </dsp:sp>
    <dsp:sp modelId="{4CA35CA9-13E4-344B-894D-F537AB51DC95}">
      <dsp:nvSpPr>
        <dsp:cNvPr id="0" name=""/>
        <dsp:cNvSpPr/>
      </dsp:nvSpPr>
      <dsp:spPr>
        <a:xfrm>
          <a:off x="8203280" y="1550246"/>
          <a:ext cx="517351" cy="51735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987282"/>
            <a:satOff val="-2587"/>
            <a:lumOff val="92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87282"/>
              <a:satOff val="-2587"/>
              <a:lumOff val="9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319684" y="1550246"/>
        <a:ext cx="284543" cy="389307"/>
      </dsp:txXfrm>
    </dsp:sp>
    <dsp:sp modelId="{6533E098-027F-164E-83F5-631D6B234983}">
      <dsp:nvSpPr>
        <dsp:cNvPr id="0" name=""/>
        <dsp:cNvSpPr/>
      </dsp:nvSpPr>
      <dsp:spPr>
        <a:xfrm>
          <a:off x="8867135" y="2490886"/>
          <a:ext cx="517351" cy="51735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974564"/>
            <a:satOff val="-5173"/>
            <a:lumOff val="185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974564"/>
              <a:satOff val="-5173"/>
              <a:lumOff val="1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983539" y="2490886"/>
        <a:ext cx="284543" cy="389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9/9/20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9/9/20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9/9/20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9/9/20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9/9/20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E4738-9E43-8241-BD89-5C6E57B7C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Interpretação de Texto e adjetivos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2732C7-C2A4-844F-AF2A-9AF10EA40B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Álvaro Filho</a:t>
            </a:r>
          </a:p>
        </p:txBody>
      </p:sp>
    </p:spTree>
    <p:extLst>
      <p:ext uri="{BB962C8B-B14F-4D97-AF65-F5344CB8AC3E}">
        <p14:creationId xmlns:p14="http://schemas.microsoft.com/office/powerpoint/2010/main" val="288876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2E11DD-B54B-4751-9C17-39DAF9EF4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55009B-DEF3-5B42-901A-77000CEC8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879" y="134789"/>
            <a:ext cx="6032644" cy="779610"/>
          </a:xfrm>
        </p:spPr>
        <p:txBody>
          <a:bodyPr>
            <a:normAutofit/>
          </a:bodyPr>
          <a:lstStyle/>
          <a:p>
            <a:r>
              <a:rPr lang="pt-BR" sz="4800" dirty="0" err="1"/>
              <a:t>What</a:t>
            </a:r>
            <a:r>
              <a:rPr lang="pt-BR" sz="4800" dirty="0"/>
              <a:t> are </a:t>
            </a:r>
            <a:r>
              <a:rPr lang="pt-BR" sz="4800" dirty="0" err="1"/>
              <a:t>computers</a:t>
            </a:r>
            <a:r>
              <a:rPr lang="pt-BR" sz="4800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2749F5-22AB-314F-B746-74FD52602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399"/>
            <a:ext cx="7516079" cy="594360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300" dirty="0"/>
              <a:t>	</a:t>
            </a:r>
            <a:r>
              <a:rPr lang="pt-BR" sz="1700" dirty="0" err="1">
                <a:latin typeface="American Typewriter" panose="02090604020004020304" pitchFamily="18" charset="77"/>
              </a:rPr>
              <a:t>Computers</a:t>
            </a:r>
            <a:r>
              <a:rPr lang="pt-BR" sz="1700" dirty="0">
                <a:latin typeface="American Typewriter" panose="02090604020004020304" pitchFamily="18" charset="77"/>
              </a:rPr>
              <a:t> are </a:t>
            </a:r>
            <a:r>
              <a:rPr lang="pt-BR" sz="1700" dirty="0" err="1">
                <a:latin typeface="American Typewriter" panose="02090604020004020304" pitchFamily="18" charset="77"/>
              </a:rPr>
              <a:t>machines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that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perform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tasks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or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calculations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according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to</a:t>
            </a:r>
            <a:r>
              <a:rPr lang="pt-BR" sz="1700" dirty="0">
                <a:latin typeface="American Typewriter" panose="02090604020004020304" pitchFamily="18" charset="77"/>
              </a:rPr>
              <a:t> a set </a:t>
            </a:r>
            <a:r>
              <a:rPr lang="pt-BR" sz="1700" dirty="0" err="1">
                <a:latin typeface="American Typewriter" panose="02090604020004020304" pitchFamily="18" charset="77"/>
              </a:rPr>
              <a:t>of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instructions</a:t>
            </a:r>
            <a:r>
              <a:rPr lang="pt-BR" sz="1700" dirty="0">
                <a:latin typeface="American Typewriter" panose="02090604020004020304" pitchFamily="18" charset="77"/>
              </a:rPr>
              <a:t>, </a:t>
            </a:r>
            <a:r>
              <a:rPr lang="pt-BR" sz="1700" dirty="0" err="1">
                <a:latin typeface="American Typewriter" panose="02090604020004020304" pitchFamily="18" charset="77"/>
              </a:rPr>
              <a:t>or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programs</a:t>
            </a:r>
            <a:r>
              <a:rPr lang="pt-BR" sz="1700" dirty="0">
                <a:latin typeface="American Typewriter" panose="02090604020004020304" pitchFamily="18" charset="77"/>
              </a:rPr>
              <a:t>. The </a:t>
            </a:r>
            <a:r>
              <a:rPr lang="pt-BR" sz="1700" dirty="0" err="1">
                <a:latin typeface="American Typewriter" panose="02090604020004020304" pitchFamily="18" charset="77"/>
              </a:rPr>
              <a:t>first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fully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electronic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computers</a:t>
            </a:r>
            <a:r>
              <a:rPr lang="pt-BR" sz="1700" dirty="0">
                <a:latin typeface="American Typewriter" panose="02090604020004020304" pitchFamily="18" charset="77"/>
              </a:rPr>
              <a:t>, </a:t>
            </a:r>
            <a:r>
              <a:rPr lang="pt-BR" sz="1700" dirty="0" err="1">
                <a:latin typeface="American Typewriter" panose="02090604020004020304" pitchFamily="18" charset="77"/>
              </a:rPr>
              <a:t>introduced</a:t>
            </a:r>
            <a:r>
              <a:rPr lang="pt-BR" sz="1700" dirty="0">
                <a:latin typeface="American Typewriter" panose="02090604020004020304" pitchFamily="18" charset="77"/>
              </a:rPr>
              <a:t> in </a:t>
            </a:r>
            <a:r>
              <a:rPr lang="pt-BR" sz="1700" dirty="0" err="1">
                <a:latin typeface="American Typewriter" panose="02090604020004020304" pitchFamily="18" charset="77"/>
              </a:rPr>
              <a:t>the</a:t>
            </a:r>
            <a:r>
              <a:rPr lang="pt-BR" sz="1700" dirty="0">
                <a:latin typeface="American Typewriter" panose="02090604020004020304" pitchFamily="18" charset="77"/>
              </a:rPr>
              <a:t> 1940s, </a:t>
            </a:r>
            <a:r>
              <a:rPr lang="pt-BR" sz="1700" dirty="0" err="1">
                <a:latin typeface="American Typewriter" panose="02090604020004020304" pitchFamily="18" charset="77"/>
              </a:rPr>
              <a:t>were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huge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machines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that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required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teams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of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people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to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operate</a:t>
            </a:r>
            <a:r>
              <a:rPr lang="pt-BR" sz="1700" dirty="0">
                <a:latin typeface="American Typewriter" panose="02090604020004020304" pitchFamily="18" charset="77"/>
              </a:rPr>
              <a:t>. </a:t>
            </a:r>
            <a:r>
              <a:rPr lang="pt-BR" sz="1700" dirty="0" err="1">
                <a:latin typeface="American Typewriter" panose="02090604020004020304" pitchFamily="18" charset="77"/>
              </a:rPr>
              <a:t>Compared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to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those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early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machines</a:t>
            </a:r>
            <a:r>
              <a:rPr lang="pt-BR" sz="1700" dirty="0">
                <a:latin typeface="American Typewriter" panose="02090604020004020304" pitchFamily="18" charset="77"/>
              </a:rPr>
              <a:t>, </a:t>
            </a:r>
            <a:r>
              <a:rPr lang="pt-BR" sz="1700" dirty="0" err="1">
                <a:latin typeface="American Typewriter" panose="02090604020004020304" pitchFamily="18" charset="77"/>
              </a:rPr>
              <a:t>today’s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computers</a:t>
            </a:r>
            <a:r>
              <a:rPr lang="pt-BR" sz="1700" dirty="0">
                <a:latin typeface="American Typewriter" panose="02090604020004020304" pitchFamily="18" charset="77"/>
              </a:rPr>
              <a:t> are </a:t>
            </a:r>
            <a:r>
              <a:rPr lang="pt-BR" sz="1700" dirty="0" err="1">
                <a:latin typeface="American Typewriter" panose="02090604020004020304" pitchFamily="18" charset="77"/>
              </a:rPr>
              <a:t>amazing</a:t>
            </a:r>
            <a:r>
              <a:rPr lang="pt-BR" sz="1700" dirty="0">
                <a:latin typeface="American Typewriter" panose="02090604020004020304" pitchFamily="18" charset="77"/>
              </a:rPr>
              <a:t>. </a:t>
            </a:r>
            <a:r>
              <a:rPr lang="pt-BR" sz="1700" dirty="0" err="1">
                <a:latin typeface="American Typewriter" panose="02090604020004020304" pitchFamily="18" charset="77"/>
              </a:rPr>
              <a:t>Not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only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they</a:t>
            </a:r>
            <a:r>
              <a:rPr lang="pt-BR" sz="1700" dirty="0">
                <a:latin typeface="American Typewriter" panose="02090604020004020304" pitchFamily="18" charset="77"/>
              </a:rPr>
              <a:t> are </a:t>
            </a:r>
            <a:r>
              <a:rPr lang="pt-BR" sz="1700" dirty="0" err="1">
                <a:latin typeface="American Typewriter" panose="02090604020004020304" pitchFamily="18" charset="77"/>
              </a:rPr>
              <a:t>thousands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of</a:t>
            </a:r>
            <a:r>
              <a:rPr lang="pt-BR" sz="1700" dirty="0">
                <a:latin typeface="American Typewriter" panose="02090604020004020304" pitchFamily="18" charset="77"/>
              </a:rPr>
              <a:t> times </a:t>
            </a:r>
            <a:r>
              <a:rPr lang="pt-BR" sz="1700" dirty="0" err="1">
                <a:latin typeface="American Typewriter" panose="02090604020004020304" pitchFamily="18" charset="77"/>
              </a:rPr>
              <a:t>faster</a:t>
            </a:r>
            <a:r>
              <a:rPr lang="pt-BR" sz="1700" dirty="0">
                <a:latin typeface="American Typewriter" panose="02090604020004020304" pitchFamily="18" charset="77"/>
              </a:rPr>
              <a:t>, </a:t>
            </a:r>
            <a:r>
              <a:rPr lang="pt-BR" sz="1700" dirty="0" err="1">
                <a:latin typeface="American Typewriter" panose="02090604020004020304" pitchFamily="18" charset="77"/>
              </a:rPr>
              <a:t>they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can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fit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on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your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desk</a:t>
            </a:r>
            <a:r>
              <a:rPr lang="pt-BR" sz="1700" dirty="0">
                <a:latin typeface="American Typewriter" panose="02090604020004020304" pitchFamily="18" charset="77"/>
              </a:rPr>
              <a:t>, in </a:t>
            </a:r>
            <a:r>
              <a:rPr lang="pt-BR" sz="1700" dirty="0" err="1">
                <a:latin typeface="American Typewriter" panose="02090604020004020304" pitchFamily="18" charset="77"/>
              </a:rPr>
              <a:t>your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lap</a:t>
            </a:r>
            <a:r>
              <a:rPr lang="pt-BR" sz="1700" dirty="0">
                <a:latin typeface="American Typewriter" panose="02090604020004020304" pitchFamily="18" charset="77"/>
              </a:rPr>
              <a:t>, </a:t>
            </a:r>
            <a:r>
              <a:rPr lang="pt-BR" sz="1700" dirty="0" err="1">
                <a:latin typeface="American Typewriter" panose="02090604020004020304" pitchFamily="18" charset="77"/>
              </a:rPr>
              <a:t>or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even</a:t>
            </a:r>
            <a:r>
              <a:rPr lang="pt-BR" sz="1700" dirty="0">
                <a:latin typeface="American Typewriter" panose="02090604020004020304" pitchFamily="18" charset="77"/>
              </a:rPr>
              <a:t> in </a:t>
            </a:r>
            <a:r>
              <a:rPr lang="pt-BR" sz="1700" dirty="0" err="1">
                <a:latin typeface="American Typewriter" panose="02090604020004020304" pitchFamily="18" charset="77"/>
              </a:rPr>
              <a:t>your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pocket</a:t>
            </a:r>
            <a:r>
              <a:rPr lang="pt-BR" sz="1700" dirty="0">
                <a:latin typeface="American Typewriter" panose="02090604020004020304" pitchFamily="18" charset="77"/>
              </a:rPr>
              <a:t>.</a:t>
            </a:r>
          </a:p>
          <a:p>
            <a:pPr marL="0" indent="0" algn="just">
              <a:buNone/>
            </a:pPr>
            <a:r>
              <a:rPr lang="pt-BR" sz="1700" dirty="0">
                <a:latin typeface="American Typewriter" panose="02090604020004020304" pitchFamily="18" charset="77"/>
              </a:rPr>
              <a:t>	</a:t>
            </a:r>
            <a:r>
              <a:rPr lang="pt-BR" sz="1700" dirty="0" err="1">
                <a:latin typeface="American Typewriter" panose="02090604020004020304" pitchFamily="18" charset="77"/>
              </a:rPr>
              <a:t>Computers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work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through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an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interaction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of</a:t>
            </a:r>
            <a:r>
              <a:rPr lang="pt-BR" sz="1700" dirty="0">
                <a:latin typeface="American Typewriter" panose="02090604020004020304" pitchFamily="18" charset="77"/>
              </a:rPr>
              <a:t> hardware </a:t>
            </a:r>
            <a:r>
              <a:rPr lang="pt-BR" sz="1700" dirty="0" err="1">
                <a:latin typeface="American Typewriter" panose="02090604020004020304" pitchFamily="18" charset="77"/>
              </a:rPr>
              <a:t>and</a:t>
            </a:r>
            <a:r>
              <a:rPr lang="pt-BR" sz="1700" dirty="0">
                <a:latin typeface="American Typewriter" panose="02090604020004020304" pitchFamily="18" charset="77"/>
              </a:rPr>
              <a:t> software. Hardware </a:t>
            </a:r>
            <a:r>
              <a:rPr lang="pt-BR" sz="1700" dirty="0" err="1">
                <a:latin typeface="American Typewriter" panose="02090604020004020304" pitchFamily="18" charset="77"/>
              </a:rPr>
              <a:t>refers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to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the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parts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of</a:t>
            </a:r>
            <a:r>
              <a:rPr lang="pt-BR" sz="1700" dirty="0">
                <a:latin typeface="American Typewriter" panose="02090604020004020304" pitchFamily="18" charset="77"/>
              </a:rPr>
              <a:t> a </a:t>
            </a:r>
            <a:r>
              <a:rPr lang="pt-BR" sz="1700" dirty="0" err="1">
                <a:latin typeface="American Typewriter" panose="02090604020004020304" pitchFamily="18" charset="77"/>
              </a:rPr>
              <a:t>computer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that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you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can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see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and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touch</a:t>
            </a:r>
            <a:r>
              <a:rPr lang="pt-BR" sz="1700" dirty="0">
                <a:latin typeface="American Typewriter" panose="02090604020004020304" pitchFamily="18" charset="77"/>
              </a:rPr>
              <a:t>, </a:t>
            </a:r>
            <a:r>
              <a:rPr lang="pt-BR" sz="1700" dirty="0" err="1">
                <a:latin typeface="American Typewriter" panose="02090604020004020304" pitchFamily="18" charset="77"/>
              </a:rPr>
              <a:t>including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the</a:t>
            </a:r>
            <a:r>
              <a:rPr lang="pt-BR" sz="1700" dirty="0">
                <a:latin typeface="American Typewriter" panose="02090604020004020304" pitchFamily="18" charset="77"/>
              </a:rPr>
              <a:t> case </a:t>
            </a:r>
            <a:r>
              <a:rPr lang="pt-BR" sz="1700" dirty="0" err="1">
                <a:latin typeface="American Typewriter" panose="02090604020004020304" pitchFamily="18" charset="77"/>
              </a:rPr>
              <a:t>and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everything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inside</a:t>
            </a:r>
            <a:r>
              <a:rPr lang="pt-BR" sz="1700" dirty="0">
                <a:latin typeface="American Typewriter" panose="02090604020004020304" pitchFamily="18" charset="77"/>
              </a:rPr>
              <a:t> it. The </a:t>
            </a:r>
            <a:r>
              <a:rPr lang="pt-BR" sz="1700" dirty="0" err="1">
                <a:latin typeface="American Typewriter" panose="02090604020004020304" pitchFamily="18" charset="77"/>
              </a:rPr>
              <a:t>most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important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piece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of</a:t>
            </a:r>
            <a:r>
              <a:rPr lang="pt-BR" sz="1700" dirty="0">
                <a:latin typeface="American Typewriter" panose="02090604020004020304" pitchFamily="18" charset="77"/>
              </a:rPr>
              <a:t> hardware </a:t>
            </a:r>
            <a:r>
              <a:rPr lang="pt-BR" sz="1700" dirty="0" err="1">
                <a:latin typeface="American Typewriter" panose="02090604020004020304" pitchFamily="18" charset="77"/>
              </a:rPr>
              <a:t>is</a:t>
            </a:r>
            <a:r>
              <a:rPr lang="pt-BR" sz="1700" dirty="0">
                <a:latin typeface="American Typewriter" panose="02090604020004020304" pitchFamily="18" charset="77"/>
              </a:rPr>
              <a:t> a </a:t>
            </a:r>
            <a:r>
              <a:rPr lang="pt-BR" sz="1700" dirty="0" err="1">
                <a:latin typeface="American Typewriter" panose="02090604020004020304" pitchFamily="18" charset="77"/>
              </a:rPr>
              <a:t>tiny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rectangular</a:t>
            </a:r>
            <a:r>
              <a:rPr lang="pt-BR" sz="1700" dirty="0">
                <a:latin typeface="American Typewriter" panose="02090604020004020304" pitchFamily="18" charset="77"/>
              </a:rPr>
              <a:t> chip </a:t>
            </a:r>
            <a:r>
              <a:rPr lang="pt-BR" sz="1700" dirty="0" err="1">
                <a:latin typeface="American Typewriter" panose="02090604020004020304" pitchFamily="18" charset="77"/>
              </a:rPr>
              <a:t>inside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your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computer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called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the</a:t>
            </a:r>
            <a:r>
              <a:rPr lang="pt-BR" sz="1700" dirty="0">
                <a:latin typeface="American Typewriter" panose="02090604020004020304" pitchFamily="18" charset="77"/>
              </a:rPr>
              <a:t> central </a:t>
            </a:r>
            <a:r>
              <a:rPr lang="pt-BR" sz="1700" dirty="0" err="1">
                <a:latin typeface="American Typewriter" panose="02090604020004020304" pitchFamily="18" charset="77"/>
              </a:rPr>
              <a:t>processing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unit</a:t>
            </a:r>
            <a:r>
              <a:rPr lang="pt-BR" sz="1700" dirty="0">
                <a:latin typeface="American Typewriter" panose="02090604020004020304" pitchFamily="18" charset="77"/>
              </a:rPr>
              <a:t> (CPU), </a:t>
            </a:r>
            <a:r>
              <a:rPr lang="pt-BR" sz="1700" dirty="0" err="1">
                <a:latin typeface="American Typewriter" panose="02090604020004020304" pitchFamily="18" charset="77"/>
              </a:rPr>
              <a:t>or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microprocessor</a:t>
            </a:r>
            <a:r>
              <a:rPr lang="pt-BR" sz="1700" dirty="0">
                <a:latin typeface="American Typewriter" panose="02090604020004020304" pitchFamily="18" charset="77"/>
              </a:rPr>
              <a:t>. </a:t>
            </a:r>
            <a:r>
              <a:rPr lang="pt-BR" sz="1700" dirty="0" err="1">
                <a:latin typeface="American Typewriter" panose="02090604020004020304" pitchFamily="18" charset="77"/>
              </a:rPr>
              <a:t>It’s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the</a:t>
            </a:r>
            <a:r>
              <a:rPr lang="pt-BR" sz="1700" dirty="0">
                <a:latin typeface="American Typewriter" panose="02090604020004020304" pitchFamily="18" charset="77"/>
              </a:rPr>
              <a:t> “</a:t>
            </a:r>
            <a:r>
              <a:rPr lang="pt-BR" sz="1700" dirty="0" err="1">
                <a:latin typeface="American Typewriter" panose="02090604020004020304" pitchFamily="18" charset="77"/>
              </a:rPr>
              <a:t>brain</a:t>
            </a:r>
            <a:r>
              <a:rPr lang="pt-BR" sz="1700" dirty="0">
                <a:latin typeface="American Typewriter" panose="02090604020004020304" pitchFamily="18" charset="77"/>
              </a:rPr>
              <a:t>” </a:t>
            </a:r>
            <a:r>
              <a:rPr lang="pt-BR" sz="1700" dirty="0" err="1">
                <a:latin typeface="American Typewriter" panose="02090604020004020304" pitchFamily="18" charset="77"/>
              </a:rPr>
              <a:t>of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your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computer</a:t>
            </a:r>
            <a:r>
              <a:rPr lang="pt-BR" sz="1700" dirty="0">
                <a:latin typeface="American Typewriter" panose="02090604020004020304" pitchFamily="18" charset="77"/>
              </a:rPr>
              <a:t>—</a:t>
            </a:r>
            <a:r>
              <a:rPr lang="pt-BR" sz="1700" dirty="0" err="1">
                <a:latin typeface="American Typewriter" panose="02090604020004020304" pitchFamily="18" charset="77"/>
              </a:rPr>
              <a:t>the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part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that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translates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instructions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and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performs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calculations</a:t>
            </a:r>
            <a:r>
              <a:rPr lang="pt-BR" sz="1700" dirty="0">
                <a:latin typeface="American Typewriter" panose="02090604020004020304" pitchFamily="18" charset="77"/>
              </a:rPr>
              <a:t>. Hardware </a:t>
            </a:r>
            <a:r>
              <a:rPr lang="pt-BR" sz="1700" dirty="0" err="1">
                <a:latin typeface="American Typewriter" panose="02090604020004020304" pitchFamily="18" charset="77"/>
              </a:rPr>
              <a:t>items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such</a:t>
            </a:r>
            <a:r>
              <a:rPr lang="pt-BR" sz="1700" dirty="0">
                <a:latin typeface="American Typewriter" panose="02090604020004020304" pitchFamily="18" charset="77"/>
              </a:rPr>
              <a:t> as </a:t>
            </a:r>
            <a:r>
              <a:rPr lang="pt-BR" sz="1700" dirty="0" err="1">
                <a:latin typeface="American Typewriter" panose="02090604020004020304" pitchFamily="18" charset="77"/>
              </a:rPr>
              <a:t>your</a:t>
            </a:r>
            <a:r>
              <a:rPr lang="pt-BR" sz="1700" dirty="0">
                <a:latin typeface="American Typewriter" panose="02090604020004020304" pitchFamily="18" charset="77"/>
              </a:rPr>
              <a:t> monitor, keyboard, mouse, </a:t>
            </a:r>
            <a:r>
              <a:rPr lang="pt-BR" sz="1700" dirty="0" err="1">
                <a:latin typeface="American Typewriter" panose="02090604020004020304" pitchFamily="18" charset="77"/>
              </a:rPr>
              <a:t>printer</a:t>
            </a:r>
            <a:r>
              <a:rPr lang="pt-BR" sz="1700" dirty="0">
                <a:latin typeface="American Typewriter" panose="02090604020004020304" pitchFamily="18" charset="77"/>
              </a:rPr>
              <a:t>, </a:t>
            </a:r>
            <a:r>
              <a:rPr lang="pt-BR" sz="1700" dirty="0" err="1">
                <a:latin typeface="American Typewriter" panose="02090604020004020304" pitchFamily="18" charset="77"/>
              </a:rPr>
              <a:t>and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other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components</a:t>
            </a:r>
            <a:r>
              <a:rPr lang="pt-BR" sz="1700" dirty="0">
                <a:latin typeface="American Typewriter" panose="02090604020004020304" pitchFamily="18" charset="77"/>
              </a:rPr>
              <a:t> are </a:t>
            </a:r>
            <a:r>
              <a:rPr lang="pt-BR" sz="1700" dirty="0" err="1">
                <a:latin typeface="American Typewriter" panose="02090604020004020304" pitchFamily="18" charset="77"/>
              </a:rPr>
              <a:t>often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called</a:t>
            </a:r>
            <a:r>
              <a:rPr lang="pt-BR" sz="1700" dirty="0">
                <a:latin typeface="American Typewriter" panose="02090604020004020304" pitchFamily="18" charset="77"/>
              </a:rPr>
              <a:t> hardware </a:t>
            </a:r>
            <a:r>
              <a:rPr lang="pt-BR" sz="1700" dirty="0" err="1">
                <a:latin typeface="American Typewriter" panose="02090604020004020304" pitchFamily="18" charset="77"/>
              </a:rPr>
              <a:t>devices</a:t>
            </a:r>
            <a:r>
              <a:rPr lang="pt-BR" sz="1700" dirty="0">
                <a:latin typeface="American Typewriter" panose="02090604020004020304" pitchFamily="18" charset="77"/>
              </a:rPr>
              <a:t>, </a:t>
            </a:r>
            <a:r>
              <a:rPr lang="pt-BR" sz="1700" dirty="0" err="1">
                <a:latin typeface="American Typewriter" panose="02090604020004020304" pitchFamily="18" charset="77"/>
              </a:rPr>
              <a:t>or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devices</a:t>
            </a:r>
            <a:r>
              <a:rPr lang="pt-BR" sz="1700" dirty="0">
                <a:latin typeface="American Typewriter" panose="02090604020004020304" pitchFamily="18" charset="77"/>
              </a:rPr>
              <a:t>.</a:t>
            </a:r>
          </a:p>
          <a:p>
            <a:pPr marL="0" indent="0" algn="just">
              <a:buNone/>
            </a:pPr>
            <a:r>
              <a:rPr lang="pt-BR" sz="1700" dirty="0">
                <a:latin typeface="American Typewriter" panose="02090604020004020304" pitchFamily="18" charset="77"/>
              </a:rPr>
              <a:t>	Software </a:t>
            </a:r>
            <a:r>
              <a:rPr lang="pt-BR" sz="1700" dirty="0" err="1">
                <a:latin typeface="American Typewriter" panose="02090604020004020304" pitchFamily="18" charset="77"/>
              </a:rPr>
              <a:t>refers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to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the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instructions</a:t>
            </a:r>
            <a:r>
              <a:rPr lang="pt-BR" sz="1700" dirty="0">
                <a:latin typeface="American Typewriter" panose="02090604020004020304" pitchFamily="18" charset="77"/>
              </a:rPr>
              <a:t>, </a:t>
            </a:r>
            <a:r>
              <a:rPr lang="pt-BR" sz="1700" dirty="0" err="1">
                <a:latin typeface="American Typewriter" panose="02090604020004020304" pitchFamily="18" charset="77"/>
              </a:rPr>
              <a:t>or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programs</a:t>
            </a:r>
            <a:r>
              <a:rPr lang="pt-BR" sz="1700" dirty="0">
                <a:latin typeface="American Typewriter" panose="02090604020004020304" pitchFamily="18" charset="77"/>
              </a:rPr>
              <a:t>, </a:t>
            </a:r>
            <a:r>
              <a:rPr lang="pt-BR" sz="1700" dirty="0" err="1">
                <a:latin typeface="American Typewriter" panose="02090604020004020304" pitchFamily="18" charset="77"/>
              </a:rPr>
              <a:t>that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tell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the</a:t>
            </a:r>
            <a:r>
              <a:rPr lang="pt-BR" sz="1700" dirty="0">
                <a:latin typeface="American Typewriter" panose="02090604020004020304" pitchFamily="18" charset="77"/>
              </a:rPr>
              <a:t> hardware </a:t>
            </a:r>
            <a:r>
              <a:rPr lang="pt-BR" sz="1700" dirty="0" err="1">
                <a:latin typeface="American Typewriter" panose="02090604020004020304" pitchFamily="18" charset="77"/>
              </a:rPr>
              <a:t>what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to</a:t>
            </a:r>
            <a:r>
              <a:rPr lang="pt-BR" sz="1700" dirty="0">
                <a:latin typeface="American Typewriter" panose="02090604020004020304" pitchFamily="18" charset="77"/>
              </a:rPr>
              <a:t> do. A </a:t>
            </a:r>
            <a:r>
              <a:rPr lang="pt-BR" sz="1700" dirty="0" err="1">
                <a:latin typeface="American Typewriter" panose="02090604020004020304" pitchFamily="18" charset="77"/>
              </a:rPr>
              <a:t>word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processing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program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that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you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can</a:t>
            </a:r>
            <a:r>
              <a:rPr lang="pt-BR" sz="1700" dirty="0">
                <a:latin typeface="American Typewriter" panose="02090604020004020304" pitchFamily="18" charset="77"/>
              </a:rPr>
              <a:t> use </a:t>
            </a:r>
            <a:r>
              <a:rPr lang="pt-BR" sz="1700" dirty="0" err="1">
                <a:latin typeface="American Typewriter" panose="02090604020004020304" pitchFamily="18" charset="77"/>
              </a:rPr>
              <a:t>to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write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letters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on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your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computer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is</a:t>
            </a:r>
            <a:r>
              <a:rPr lang="pt-BR" sz="1700" dirty="0">
                <a:latin typeface="American Typewriter" panose="02090604020004020304" pitchFamily="18" charset="77"/>
              </a:rPr>
              <a:t> a </a:t>
            </a:r>
            <a:r>
              <a:rPr lang="pt-BR" sz="1700" dirty="0" err="1">
                <a:latin typeface="American Typewriter" panose="02090604020004020304" pitchFamily="18" charset="77"/>
              </a:rPr>
              <a:t>type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of</a:t>
            </a:r>
            <a:r>
              <a:rPr lang="pt-BR" sz="1700" dirty="0">
                <a:latin typeface="American Typewriter" panose="02090604020004020304" pitchFamily="18" charset="77"/>
              </a:rPr>
              <a:t> software. The </a:t>
            </a:r>
            <a:r>
              <a:rPr lang="pt-BR" sz="1700" dirty="0" err="1">
                <a:latin typeface="American Typewriter" panose="02090604020004020304" pitchFamily="18" charset="77"/>
              </a:rPr>
              <a:t>operating</a:t>
            </a:r>
            <a:r>
              <a:rPr lang="pt-BR" sz="1700" dirty="0">
                <a:latin typeface="American Typewriter" panose="02090604020004020304" pitchFamily="18" charset="77"/>
              </a:rPr>
              <a:t> system (OS) </a:t>
            </a:r>
            <a:r>
              <a:rPr lang="pt-BR" sz="1700" dirty="0" err="1">
                <a:latin typeface="American Typewriter" panose="02090604020004020304" pitchFamily="18" charset="77"/>
              </a:rPr>
              <a:t>is</a:t>
            </a:r>
            <a:r>
              <a:rPr lang="pt-BR" sz="1700" dirty="0">
                <a:latin typeface="American Typewriter" panose="02090604020004020304" pitchFamily="18" charset="77"/>
              </a:rPr>
              <a:t> a software </a:t>
            </a:r>
            <a:r>
              <a:rPr lang="pt-BR" sz="1700" dirty="0" err="1">
                <a:latin typeface="American Typewriter" panose="02090604020004020304" pitchFamily="18" charset="77"/>
              </a:rPr>
              <a:t>that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manages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your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computer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and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the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devices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connected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to</a:t>
            </a:r>
            <a:r>
              <a:rPr lang="pt-BR" sz="1700" dirty="0">
                <a:latin typeface="American Typewriter" panose="02090604020004020304" pitchFamily="18" charset="77"/>
              </a:rPr>
              <a:t> it. </a:t>
            </a:r>
            <a:r>
              <a:rPr lang="pt-BR" sz="1700" dirty="0" err="1">
                <a:latin typeface="American Typewriter" panose="02090604020004020304" pitchFamily="18" charset="77"/>
              </a:rPr>
              <a:t>Two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well-known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operating</a:t>
            </a:r>
            <a:r>
              <a:rPr lang="pt-BR" sz="1700" dirty="0">
                <a:latin typeface="American Typewriter" panose="02090604020004020304" pitchFamily="18" charset="77"/>
              </a:rPr>
              <a:t> systems are Windows </a:t>
            </a:r>
            <a:r>
              <a:rPr lang="pt-BR" sz="1700" dirty="0" err="1">
                <a:latin typeface="American Typewriter" panose="02090604020004020304" pitchFamily="18" charset="77"/>
              </a:rPr>
              <a:t>and</a:t>
            </a:r>
            <a:r>
              <a:rPr lang="pt-BR" sz="1700" dirty="0">
                <a:latin typeface="American Typewriter" panose="02090604020004020304" pitchFamily="18" charset="77"/>
              </a:rPr>
              <a:t> Macintosh </a:t>
            </a:r>
            <a:r>
              <a:rPr lang="pt-BR" sz="1700" dirty="0" err="1">
                <a:latin typeface="American Typewriter" panose="02090604020004020304" pitchFamily="18" charset="77"/>
              </a:rPr>
              <a:t>operating</a:t>
            </a:r>
            <a:r>
              <a:rPr lang="pt-BR" sz="1700" dirty="0">
                <a:latin typeface="American Typewriter" panose="02090604020004020304" pitchFamily="18" charset="77"/>
              </a:rPr>
              <a:t> system. </a:t>
            </a:r>
            <a:r>
              <a:rPr lang="pt-BR" sz="1700" dirty="0" err="1">
                <a:latin typeface="American Typewriter" panose="02090604020004020304" pitchFamily="18" charset="77"/>
              </a:rPr>
              <a:t>Probably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your</a:t>
            </a:r>
            <a:r>
              <a:rPr lang="pt-BR" sz="1700" dirty="0">
                <a:latin typeface="American Typewriter" panose="02090604020004020304" pitchFamily="18" charset="77"/>
              </a:rPr>
              <a:t> </a:t>
            </a:r>
            <a:r>
              <a:rPr lang="pt-BR" sz="1700" dirty="0" err="1">
                <a:latin typeface="American Typewriter" panose="02090604020004020304" pitchFamily="18" charset="77"/>
              </a:rPr>
              <a:t>computer</a:t>
            </a:r>
            <a:r>
              <a:rPr lang="pt-BR" sz="1700" dirty="0">
                <a:latin typeface="American Typewriter" panose="02090604020004020304" pitchFamily="18" charset="77"/>
              </a:rPr>
              <a:t> uses </a:t>
            </a:r>
            <a:r>
              <a:rPr lang="pt-BR" sz="1700" dirty="0" err="1">
                <a:latin typeface="American Typewriter" panose="02090604020004020304" pitchFamily="18" charset="77"/>
              </a:rPr>
              <a:t>the</a:t>
            </a:r>
            <a:r>
              <a:rPr lang="pt-BR" sz="1700" dirty="0">
                <a:latin typeface="American Typewriter" panose="02090604020004020304" pitchFamily="18" charset="77"/>
              </a:rPr>
              <a:t> Windows </a:t>
            </a:r>
            <a:r>
              <a:rPr lang="pt-BR" sz="1700" dirty="0" err="1">
                <a:latin typeface="American Typewriter" panose="02090604020004020304" pitchFamily="18" charset="77"/>
              </a:rPr>
              <a:t>operating</a:t>
            </a:r>
            <a:r>
              <a:rPr lang="pt-BR" sz="1700" dirty="0">
                <a:latin typeface="American Typewriter" panose="02090604020004020304" pitchFamily="18" charset="77"/>
              </a:rPr>
              <a:t> system.</a:t>
            </a:r>
          </a:p>
        </p:txBody>
      </p:sp>
      <p:pic>
        <p:nvPicPr>
          <p:cNvPr id="5" name="Picture 4" descr="Tela de um aparelho eletrônico&#10;&#10;Descrição gerada automaticamente">
            <a:extLst>
              <a:ext uri="{FF2B5EF4-FFF2-40B4-BE49-F238E27FC236}">
                <a16:creationId xmlns:a16="http://schemas.microsoft.com/office/drawing/2014/main" id="{A7F61914-79A8-4E4E-9B86-3BD402D1AD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894" r="27993"/>
          <a:stretch/>
        </p:blipFill>
        <p:spPr>
          <a:xfrm>
            <a:off x="7545274" y="10"/>
            <a:ext cx="4646726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55DE4E1-F219-45A4-96D9-9A86D0E4D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601C3FF-4A5D-437C-B3DB-A53B99D3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1B1BDC9-B583-4F65-8FE9-E2CBE71D9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92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B66E70-9451-4286-A0C2-6CF108FE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4B0696-68E2-40ED-B597-4B873875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9EF1B4-0F49-44D2-AE21-263819BFB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blipFill dpi="0" rotWithShape="1">
            <a:blip r:embed="rId2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0092B4-0D5E-1248-AA46-93923A7A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119" y="643466"/>
            <a:ext cx="3348017" cy="5571067"/>
          </a:xfrm>
        </p:spPr>
        <p:txBody>
          <a:bodyPr>
            <a:normAutofit/>
          </a:bodyPr>
          <a:lstStyle/>
          <a:p>
            <a:r>
              <a:rPr lang="pt-BR" sz="4800">
                <a:solidFill>
                  <a:schemeClr val="tx1"/>
                </a:solidFill>
              </a:rPr>
              <a:t>Leia o texto acima e responda às questões que seguem: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9B4521-0012-DF4D-85AA-A36E04FAF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6133" y="643467"/>
            <a:ext cx="5513598" cy="5571066"/>
          </a:xfrm>
        </p:spPr>
        <p:txBody>
          <a:bodyPr anchor="ctr">
            <a:normAutofit/>
          </a:bodyPr>
          <a:lstStyle/>
          <a:p>
            <a:r>
              <a:rPr lang="pt-BR" sz="1800" dirty="0">
                <a:latin typeface="American Typewriter" panose="02090604020004020304" pitchFamily="18" charset="77"/>
              </a:rPr>
              <a:t>a) O que são computadores?</a:t>
            </a:r>
          </a:p>
          <a:p>
            <a:endParaRPr lang="pt-BR" sz="1800" dirty="0">
              <a:latin typeface="American Typewriter" panose="02090604020004020304" pitchFamily="18" charset="77"/>
            </a:endParaRPr>
          </a:p>
          <a:p>
            <a:r>
              <a:rPr lang="pt-BR" sz="1800" dirty="0" err="1">
                <a:latin typeface="American Typewriter" panose="02090604020004020304" pitchFamily="18" charset="77"/>
              </a:rPr>
              <a:t>b</a:t>
            </a:r>
            <a:r>
              <a:rPr lang="pt-BR" sz="1800" dirty="0">
                <a:latin typeface="American Typewriter" panose="02090604020004020304" pitchFamily="18" charset="77"/>
              </a:rPr>
              <a:t>) Como os computadores trabalham?</a:t>
            </a:r>
          </a:p>
          <a:p>
            <a:endParaRPr lang="pt-BR" sz="1800" dirty="0">
              <a:latin typeface="American Typewriter" panose="02090604020004020304" pitchFamily="18" charset="77"/>
            </a:endParaRPr>
          </a:p>
          <a:p>
            <a:r>
              <a:rPr lang="pt-BR" sz="1800" dirty="0" err="1">
                <a:latin typeface="American Typewriter" panose="02090604020004020304" pitchFamily="18" charset="77"/>
              </a:rPr>
              <a:t>c</a:t>
            </a:r>
            <a:r>
              <a:rPr lang="pt-BR" sz="1800" dirty="0">
                <a:latin typeface="American Typewriter" panose="02090604020004020304" pitchFamily="18" charset="77"/>
              </a:rPr>
              <a:t>) Qual a peça mais importante?</a:t>
            </a:r>
          </a:p>
          <a:p>
            <a:endParaRPr lang="pt-BR" sz="1800" dirty="0">
              <a:latin typeface="American Typewriter" panose="02090604020004020304" pitchFamily="18" charset="77"/>
            </a:endParaRPr>
          </a:p>
          <a:p>
            <a:r>
              <a:rPr lang="pt-BR" sz="1800" dirty="0" err="1">
                <a:latin typeface="American Typewriter" panose="02090604020004020304" pitchFamily="18" charset="77"/>
              </a:rPr>
              <a:t>d</a:t>
            </a:r>
            <a:r>
              <a:rPr lang="pt-BR" sz="1800" dirty="0">
                <a:latin typeface="American Typewriter" panose="02090604020004020304" pitchFamily="18" charset="77"/>
              </a:rPr>
              <a:t>) Quais são os itens que compõem o computador?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B69B0BE-E00A-432A-98D1-A47B82C1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401725" y="6229681"/>
            <a:chExt cx="457200" cy="4572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F8A5ED-19F8-4707-8EEC-7115E6B11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5F50C1C-978D-45B5-B716-7DA91773C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3977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B0988-A97D-EF47-9FEF-9E92480FF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t-BR" dirty="0" err="1"/>
              <a:t>Adjectives</a:t>
            </a:r>
            <a:endParaRPr lang="pt-B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53B184B-CC1A-4DE8-9C16-9F295496E6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839339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6408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CC5C6763-6C31-8C4A-8BCF-874A24FDE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531511"/>
              </p:ext>
            </p:extLst>
          </p:nvPr>
        </p:nvGraphicFramePr>
        <p:xfrm>
          <a:off x="931333" y="1797051"/>
          <a:ext cx="10058400" cy="2773680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68311036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77840279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57054908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362687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2000" b="0" i="0" dirty="0" err="1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full</a:t>
                      </a:r>
                      <a:endParaRPr lang="pt-BR" sz="20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0" i="0" dirty="0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short</a:t>
                      </a:r>
                      <a:endParaRPr lang="pt-BR" sz="20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0" i="0" dirty="0" err="1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bad</a:t>
                      </a:r>
                      <a:endParaRPr lang="pt-BR" sz="20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0" i="0" dirty="0" err="1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optimistic</a:t>
                      </a:r>
                      <a:endParaRPr lang="pt-BR" sz="20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922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000" b="0" i="0" dirty="0" err="1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beautiful</a:t>
                      </a:r>
                      <a:endParaRPr lang="pt-BR" sz="20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0" i="0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new</a:t>
                      </a:r>
                      <a:endParaRPr lang="pt-BR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0" i="0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cold</a:t>
                      </a:r>
                      <a:endParaRPr lang="pt-BR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0" i="0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slow</a:t>
                      </a:r>
                      <a:endParaRPr lang="pt-BR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789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000" b="0" i="0" dirty="0" err="1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thick</a:t>
                      </a:r>
                      <a:endParaRPr lang="pt-BR" sz="20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0" i="0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young</a:t>
                      </a:r>
                      <a:endParaRPr lang="pt-BR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0" i="0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early</a:t>
                      </a:r>
                      <a:endParaRPr lang="pt-BR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0" i="0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clean</a:t>
                      </a:r>
                      <a:endParaRPr lang="pt-BR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420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000" b="0" i="0" dirty="0" err="1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strong</a:t>
                      </a:r>
                      <a:endParaRPr lang="pt-BR" sz="20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0" i="0" dirty="0" err="1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tall</a:t>
                      </a:r>
                      <a:endParaRPr lang="pt-BR" sz="20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0" i="0" dirty="0" err="1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small</a:t>
                      </a:r>
                      <a:endParaRPr lang="pt-BR" sz="20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0" i="0" dirty="0" err="1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bitter</a:t>
                      </a:r>
                      <a:endParaRPr lang="pt-BR" sz="20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322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000" b="0" i="0" dirty="0" err="1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long</a:t>
                      </a:r>
                      <a:endParaRPr lang="pt-BR" sz="20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0" i="0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good</a:t>
                      </a:r>
                      <a:endParaRPr lang="pt-BR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0" i="0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happy</a:t>
                      </a:r>
                      <a:endParaRPr lang="pt-BR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0" i="0" dirty="0" err="1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difficult</a:t>
                      </a:r>
                      <a:endParaRPr lang="pt-BR" sz="20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843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000" b="0" i="0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old</a:t>
                      </a:r>
                      <a:endParaRPr lang="pt-BR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0" i="0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hot/warm</a:t>
                      </a:r>
                      <a:endParaRPr lang="pt-BR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0" i="0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expensive</a:t>
                      </a:r>
                      <a:endParaRPr lang="pt-BR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0" i="0" dirty="0" err="1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wrong</a:t>
                      </a:r>
                      <a:endParaRPr lang="pt-BR" sz="20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348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000" b="0" i="0" dirty="0" err="1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old</a:t>
                      </a:r>
                      <a:r>
                        <a:rPr lang="pt-BR" sz="2000" b="0" i="0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pt-BR" sz="2000" b="0" i="0" dirty="0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(age)</a:t>
                      </a:r>
                      <a:endParaRPr lang="pt-BR" sz="20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0" i="0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late</a:t>
                      </a:r>
                      <a:endParaRPr lang="pt-BR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0" i="0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fast</a:t>
                      </a:r>
                      <a:endParaRPr lang="pt-BR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0" i="0" dirty="0" err="1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left</a:t>
                      </a:r>
                      <a:endParaRPr lang="pt-BR" sz="20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78871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707E3F7C-C510-7343-A39A-64AE9266A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66659"/>
              </p:ext>
            </p:extLst>
          </p:nvPr>
        </p:nvGraphicFramePr>
        <p:xfrm>
          <a:off x="931333" y="4570731"/>
          <a:ext cx="10058400" cy="1584960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135156451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8344954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2371807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8951767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2000" b="0" i="0" dirty="0" err="1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empty</a:t>
                      </a:r>
                      <a:endParaRPr lang="pt-BR" sz="20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0" i="0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big</a:t>
                      </a:r>
                      <a:endParaRPr lang="pt-BR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0" i="0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dirty</a:t>
                      </a:r>
                      <a:endParaRPr lang="pt-BR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0" i="0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pessimistic</a:t>
                      </a:r>
                      <a:endParaRPr lang="pt-BR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328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000" b="0" i="0" dirty="0" err="1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ugly</a:t>
                      </a:r>
                      <a:endParaRPr lang="pt-BR" sz="20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0" i="0" dirty="0" err="1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unhappy</a:t>
                      </a:r>
                      <a:endParaRPr lang="pt-BR" sz="20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0" i="0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sweet</a:t>
                      </a:r>
                      <a:endParaRPr lang="pt-BR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701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000" b="0" i="0" dirty="0" err="1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thin</a:t>
                      </a:r>
                      <a:endParaRPr lang="pt-BR" sz="20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0" i="0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cheap</a:t>
                      </a:r>
                      <a:endParaRPr lang="pt-BR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0" i="0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easy</a:t>
                      </a:r>
                      <a:endParaRPr lang="pt-BR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79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000" b="0" i="0" dirty="0" err="1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weak</a:t>
                      </a:r>
                      <a:endParaRPr lang="pt-BR" sz="20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0" i="0" dirty="0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short</a:t>
                      </a:r>
                      <a:endParaRPr lang="pt-BR" sz="20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0" i="0" dirty="0" err="1">
                          <a:solidFill>
                            <a:srgbClr val="000000"/>
                          </a:solidFill>
                          <a:effectLst/>
                          <a:latin typeface="NSFont&lt;0x50f5b33e802ae863&gt;"/>
                        </a:rPr>
                        <a:t>right</a:t>
                      </a:r>
                      <a:endParaRPr lang="pt-BR" sz="20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20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051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58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E980A-CDE9-E041-B8D6-82FAFEBEC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Some </a:t>
            </a:r>
            <a:r>
              <a:rPr lang="pt-BR" dirty="0" err="1"/>
              <a:t>rules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F5E2C-F65E-9E4C-9D45-B0FB78D12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a) </a:t>
            </a:r>
            <a:r>
              <a:rPr lang="pt-BR" dirty="0" err="1"/>
              <a:t>Adjectives</a:t>
            </a:r>
            <a:r>
              <a:rPr lang="pt-BR" dirty="0"/>
              <a:t> </a:t>
            </a:r>
            <a:r>
              <a:rPr lang="pt-BR" dirty="0" err="1"/>
              <a:t>don’t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plural </a:t>
            </a:r>
            <a:r>
              <a:rPr lang="pt-BR" dirty="0" err="1"/>
              <a:t>sweet</a:t>
            </a:r>
            <a:r>
              <a:rPr lang="pt-BR" dirty="0"/>
              <a:t> </a:t>
            </a:r>
            <a:r>
              <a:rPr lang="pt-BR" dirty="0" err="1"/>
              <a:t>dream</a:t>
            </a:r>
            <a:r>
              <a:rPr lang="pt-BR" dirty="0"/>
              <a:t> – </a:t>
            </a:r>
            <a:r>
              <a:rPr lang="pt-BR" dirty="0" err="1"/>
              <a:t>sweet</a:t>
            </a:r>
            <a:r>
              <a:rPr lang="pt-BR" dirty="0"/>
              <a:t> </a:t>
            </a:r>
            <a:r>
              <a:rPr lang="pt-BR" dirty="0" err="1"/>
              <a:t>dreams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 err="1"/>
              <a:t>b</a:t>
            </a:r>
            <a:r>
              <a:rPr lang="pt-BR" dirty="0"/>
              <a:t>) </a:t>
            </a:r>
            <a:r>
              <a:rPr lang="pt-BR" dirty="0" err="1"/>
              <a:t>Adjectives</a:t>
            </a:r>
            <a:r>
              <a:rPr lang="pt-BR" dirty="0"/>
              <a:t> </a:t>
            </a:r>
            <a:r>
              <a:rPr lang="pt-BR" dirty="0" err="1"/>
              <a:t>don’t</a:t>
            </a:r>
            <a:r>
              <a:rPr lang="pt-BR" dirty="0"/>
              <a:t> </a:t>
            </a:r>
            <a:r>
              <a:rPr lang="pt-BR" dirty="0" err="1"/>
              <a:t>change</a:t>
            </a:r>
            <a:r>
              <a:rPr lang="pt-BR" dirty="0"/>
              <a:t> </a:t>
            </a:r>
            <a:r>
              <a:rPr lang="pt-BR" dirty="0" err="1"/>
              <a:t>according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gender</a:t>
            </a:r>
            <a:r>
              <a:rPr lang="pt-BR" dirty="0"/>
              <a:t> </a:t>
            </a:r>
            <a:r>
              <a:rPr lang="pt-BR" dirty="0" err="1"/>
              <a:t>strong</a:t>
            </a:r>
            <a:r>
              <a:rPr lang="pt-BR" dirty="0"/>
              <a:t> </a:t>
            </a:r>
            <a:r>
              <a:rPr lang="pt-BR" dirty="0" err="1"/>
              <a:t>man</a:t>
            </a:r>
            <a:r>
              <a:rPr lang="pt-BR" dirty="0"/>
              <a:t> – </a:t>
            </a:r>
            <a:r>
              <a:rPr lang="pt-BR" dirty="0" err="1"/>
              <a:t>strong</a:t>
            </a:r>
            <a:r>
              <a:rPr lang="pt-BR" dirty="0"/>
              <a:t> </a:t>
            </a:r>
            <a:r>
              <a:rPr lang="pt-BR" dirty="0" err="1"/>
              <a:t>woman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 err="1"/>
              <a:t>c</a:t>
            </a:r>
            <a:r>
              <a:rPr lang="pt-BR" dirty="0"/>
              <a:t>) </a:t>
            </a:r>
            <a:r>
              <a:rPr lang="pt-BR" dirty="0" err="1"/>
              <a:t>Adjectives</a:t>
            </a:r>
            <a:r>
              <a:rPr lang="pt-BR" dirty="0"/>
              <a:t> </a:t>
            </a:r>
            <a:r>
              <a:rPr lang="pt-BR" dirty="0" err="1"/>
              <a:t>usually</a:t>
            </a:r>
            <a:r>
              <a:rPr lang="pt-BR" dirty="0"/>
              <a:t> come </a:t>
            </a:r>
            <a:r>
              <a:rPr lang="pt-BR" dirty="0" err="1"/>
              <a:t>before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noun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</a:t>
            </a:r>
            <a:r>
              <a:rPr lang="pt-BR" dirty="0" err="1"/>
              <a:t>sweet</a:t>
            </a:r>
            <a:r>
              <a:rPr lang="pt-BR" dirty="0"/>
              <a:t> </a:t>
            </a:r>
            <a:r>
              <a:rPr lang="pt-BR" dirty="0" err="1"/>
              <a:t>dreams</a:t>
            </a:r>
            <a:r>
              <a:rPr lang="pt-BR" dirty="0"/>
              <a:t> – </a:t>
            </a:r>
            <a:r>
              <a:rPr lang="pt-BR" dirty="0" err="1"/>
              <a:t>He’s</a:t>
            </a:r>
            <a:r>
              <a:rPr lang="pt-BR" dirty="0"/>
              <a:t> a </a:t>
            </a:r>
            <a:r>
              <a:rPr lang="pt-BR" dirty="0" err="1"/>
              <a:t>strong</a:t>
            </a:r>
            <a:r>
              <a:rPr lang="pt-BR" dirty="0"/>
              <a:t> man.</a:t>
            </a:r>
          </a:p>
        </p:txBody>
      </p:sp>
    </p:spTree>
    <p:extLst>
      <p:ext uri="{BB962C8B-B14F-4D97-AF65-F5344CB8AC3E}">
        <p14:creationId xmlns:p14="http://schemas.microsoft.com/office/powerpoint/2010/main" val="1781077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7785708-BD3B-2A45-828A-9BB4001BE39F}"/>
              </a:ext>
            </a:extLst>
          </p:cNvPr>
          <p:cNvSpPr/>
          <p:nvPr/>
        </p:nvSpPr>
        <p:spPr>
          <a:xfrm>
            <a:off x="999065" y="1530421"/>
            <a:ext cx="82126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American Typewriter" panose="02090604020004020304" pitchFamily="18" charset="77"/>
              </a:rPr>
              <a:t>Lembre-se que o adjetivo (uma qualidade) em inglês se diferencia do português. É invariável (não tem plural) e vem depois do nome.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35C68C5-DFEF-B94F-B2CD-ADBC793C8C00}"/>
              </a:ext>
            </a:extLst>
          </p:cNvPr>
          <p:cNvSpPr/>
          <p:nvPr/>
        </p:nvSpPr>
        <p:spPr>
          <a:xfrm>
            <a:off x="999066" y="3584770"/>
            <a:ext cx="82126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American Typewriter" panose="02090604020004020304" pitchFamily="18" charset="77"/>
              </a:rPr>
              <a:t>É fundamental que você se familiarize com a estrutura da língua que está aprendendo, ou seja, é preciso saber qual é o sujeito, o verbo, o artigo, o advérbio, entre outros. Esse conhecimento certamente será útil em uma tradução ou elaboração de frases, assim como na compreensão de um texto.</a:t>
            </a:r>
          </a:p>
        </p:txBody>
      </p:sp>
    </p:spTree>
    <p:extLst>
      <p:ext uri="{BB962C8B-B14F-4D97-AF65-F5344CB8AC3E}">
        <p14:creationId xmlns:p14="http://schemas.microsoft.com/office/powerpoint/2010/main" val="4170017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D87B3BF3A1CFA46A4650AF6E550AC40" ma:contentTypeVersion="2" ma:contentTypeDescription="Crie um novo documento." ma:contentTypeScope="" ma:versionID="fbf5322d2ef8a57e9f40e52e16887f12">
  <xsd:schema xmlns:xsd="http://www.w3.org/2001/XMLSchema" xmlns:xs="http://www.w3.org/2001/XMLSchema" xmlns:p="http://schemas.microsoft.com/office/2006/metadata/properties" xmlns:ns2="3d6938c3-f5cc-448f-a9fc-5f6d6fec52cc" targetNamespace="http://schemas.microsoft.com/office/2006/metadata/properties" ma:root="true" ma:fieldsID="637a5e305eb55ac6d995a29cbbd14cef" ns2:_="">
    <xsd:import namespace="3d6938c3-f5cc-448f-a9fc-5f6d6fec52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6938c3-f5cc-448f-a9fc-5f6d6fec52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F29148-C0C6-4DD9-B484-2E8F104AFB1D}"/>
</file>

<file path=customXml/itemProps2.xml><?xml version="1.0" encoding="utf-8"?>
<ds:datastoreItem xmlns:ds="http://schemas.openxmlformats.org/officeDocument/2006/customXml" ds:itemID="{5646F655-5ADB-4F86-8BA2-714A58F90B6E}"/>
</file>

<file path=customXml/itemProps3.xml><?xml version="1.0" encoding="utf-8"?>
<ds:datastoreItem xmlns:ds="http://schemas.openxmlformats.org/officeDocument/2006/customXml" ds:itemID="{DB97C745-4758-4F3C-A991-197A6CFA847E}"/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532</Words>
  <Application>Microsoft Macintosh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6" baseType="lpstr">
      <vt:lpstr>American Typewriter</vt:lpstr>
      <vt:lpstr>Calibri</vt:lpstr>
      <vt:lpstr>Helvetica</vt:lpstr>
      <vt:lpstr>NSFont&lt;0x50f5b33e802ae863&gt;</vt:lpstr>
      <vt:lpstr>Rockwell</vt:lpstr>
      <vt:lpstr>Rockwell Condensed</vt:lpstr>
      <vt:lpstr>Rockwell Extra Bold</vt:lpstr>
      <vt:lpstr>Wingdings</vt:lpstr>
      <vt:lpstr>Tipo de Madeira</vt:lpstr>
      <vt:lpstr>Interpretação de Texto e adjetivos</vt:lpstr>
      <vt:lpstr>What are computers?</vt:lpstr>
      <vt:lpstr>Leia o texto acima e responda às questões que seguem:</vt:lpstr>
      <vt:lpstr>Adjectives</vt:lpstr>
      <vt:lpstr>Apresentação do PowerPoint</vt:lpstr>
      <vt:lpstr>Some rules: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Interpretação de Texto e adjetivos</dc:title>
  <dc:creator>ÁLVARO COSTA SILVA FILHO</dc:creator>
  <cp:lastModifiedBy>ÁLVARO COSTA SILVA FILHO</cp:lastModifiedBy>
  <cp:revision>3</cp:revision>
  <dcterms:created xsi:type="dcterms:W3CDTF">2020-09-09T21:39:14Z</dcterms:created>
  <dcterms:modified xsi:type="dcterms:W3CDTF">2020-09-09T22:04:35Z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0x0101006D87B3BF3A1CFA46A4650AF6E550AC40</vt:lpwstr>
  </property>
</Properties>
</file>