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1" r:id="rId1"/>
  </p:sldMasterIdLst>
  <p:notesMasterIdLst>
    <p:notesMasterId r:id="rId17"/>
  </p:notesMasterIdLst>
  <p:sldIdLst>
    <p:sldId id="256" r:id="rId2"/>
    <p:sldId id="264" r:id="rId3"/>
    <p:sldId id="260" r:id="rId4"/>
    <p:sldId id="258" r:id="rId5"/>
    <p:sldId id="259" r:id="rId6"/>
    <p:sldId id="265" r:id="rId7"/>
    <p:sldId id="269" r:id="rId8"/>
    <p:sldId id="278" r:id="rId9"/>
    <p:sldId id="277" r:id="rId10"/>
    <p:sldId id="270" r:id="rId11"/>
    <p:sldId id="271" r:id="rId12"/>
    <p:sldId id="272" r:id="rId13"/>
    <p:sldId id="273" r:id="rId14"/>
    <p:sldId id="279" r:id="rId15"/>
    <p:sldId id="28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ba1db2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ba1db2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ba1db2e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ba1db2e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6/25/2020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pt-BR" sz="4400" dirty="0" smtClean="0"/>
              <a:t>Linguagem, Trabalho e tecnologia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Estudo da Pontuação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Práticas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Separam-se, em geral, os adjuntos adverbiais, mormente quando estão na ordem inversa ou ficam entre dois verbos.</a:t>
            </a:r>
          </a:p>
          <a:p>
            <a:r>
              <a:rPr lang="pt-BR" sz="2000" dirty="0" smtClean="0"/>
              <a:t>Ex. “</a:t>
            </a:r>
            <a:r>
              <a:rPr lang="pt-BR" sz="2000" b="1" dirty="0" smtClean="0"/>
              <a:t>Uma noite</a:t>
            </a:r>
            <a:r>
              <a:rPr lang="pt-BR" sz="2000" dirty="0" smtClean="0"/>
              <a:t>, no seio da cabana, a virgem de tupã tornou-se esposa de Martim”</a:t>
            </a:r>
          </a:p>
          <a:p>
            <a:r>
              <a:rPr lang="pt-BR" sz="2000" dirty="0" smtClean="0"/>
              <a:t>Ex: “Pudemos, </a:t>
            </a:r>
            <a:r>
              <a:rPr lang="pt-BR" sz="2000" b="1" dirty="0" smtClean="0"/>
              <a:t>finalmente</a:t>
            </a:r>
            <a:r>
              <a:rPr lang="pt-BR" sz="2000" dirty="0" smtClean="0"/>
              <a:t>, deixar aquela casa”, </a:t>
            </a:r>
          </a:p>
          <a:p>
            <a:r>
              <a:rPr lang="pt-BR" sz="2000" dirty="0" smtClean="0"/>
              <a:t> </a:t>
            </a:r>
            <a:r>
              <a:rPr lang="pt-BR" sz="2000" dirty="0" smtClean="0"/>
              <a:t>       É fácil dar bons conselhos; segui-los </a:t>
            </a:r>
            <a:r>
              <a:rPr lang="pt-BR" sz="2000" b="1" dirty="0" smtClean="0"/>
              <a:t>sempre,</a:t>
            </a:r>
            <a:r>
              <a:rPr lang="pt-BR" sz="2000" dirty="0" smtClean="0"/>
              <a:t> custa mais.”</a:t>
            </a:r>
          </a:p>
          <a:p>
            <a:r>
              <a:rPr lang="pt-BR" sz="2000" dirty="0" smtClean="0"/>
              <a:t>Conforme se verificou à tarde, já o sabíamos.</a:t>
            </a:r>
            <a:endParaRPr lang="pt-BR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</a:t>
            </a:r>
            <a:r>
              <a:rPr lang="pt-BR" dirty="0" smtClean="0"/>
              <a:t>Regras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Separamos por vírgula os termos aos quais queremos dar realce, mormente quando pleonásticos ou na ordem inversa.</a:t>
            </a:r>
          </a:p>
          <a:p>
            <a:r>
              <a:rPr lang="pt-BR" dirty="0" smtClean="0"/>
              <a:t>Ex: As folhas levou-as o vento.</a:t>
            </a:r>
          </a:p>
          <a:p>
            <a:r>
              <a:rPr lang="pt-BR" sz="2400" dirty="0" smtClean="0"/>
              <a:t> </a:t>
            </a:r>
            <a:r>
              <a:rPr lang="pt-BR" sz="2400" dirty="0" smtClean="0"/>
              <a:t>     As folhas, levou-as o vento.</a:t>
            </a:r>
          </a:p>
          <a:p>
            <a:r>
              <a:rPr lang="pt-BR" dirty="0" smtClean="0"/>
              <a:t>Havia mesmo um recruta inexperiente.</a:t>
            </a:r>
          </a:p>
          <a:p>
            <a:r>
              <a:rPr lang="pt-BR" sz="2400" dirty="0" smtClean="0"/>
              <a:t>Havia, mesmo, um recruta inexperiente.</a:t>
            </a:r>
            <a:endParaRPr lang="pt-B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 smtClean="0"/>
              <a:t>Regras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vírgula também é empregada para indicar a elipse do verbo. Ex: “Finalmente, vão os bons par o céu e os maus, para o inferno” (Vieira)</a:t>
            </a:r>
          </a:p>
          <a:p>
            <a:r>
              <a:rPr lang="pt-BR" dirty="0" smtClean="0"/>
              <a:t>Na feira, compramos frutas; no supermercado, açúcar; no açougue, carne.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Regras </a:t>
            </a:r>
            <a:r>
              <a:rPr lang="pt-BR" dirty="0" smtClean="0"/>
              <a:t>práticas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  A Vírgula depois do </a:t>
            </a:r>
            <a:r>
              <a:rPr lang="pt-BR" b="1" dirty="0" smtClean="0"/>
              <a:t>e</a:t>
            </a:r>
          </a:p>
          <a:p>
            <a:r>
              <a:rPr lang="pt-BR" dirty="0" smtClean="0"/>
              <a:t>Como separar por uma vírgula aquilo que o </a:t>
            </a:r>
            <a:r>
              <a:rPr lang="pt-BR" b="1" dirty="0" smtClean="0"/>
              <a:t>e </a:t>
            </a:r>
            <a:r>
              <a:rPr lang="pt-BR" dirty="0" smtClean="0"/>
              <a:t>deve unir? Naturalmente sabe-se a origem dessa vírgula: ela imita certas pausas enfáticas da fala.</a:t>
            </a:r>
          </a:p>
          <a:p>
            <a:r>
              <a:rPr lang="pt-BR" dirty="0" smtClean="0"/>
              <a:t>Ora, a nossa pontuação é de base sintática, estrutural, e não auditiva.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Práticas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Então, vírgulas depois de </a:t>
            </a:r>
            <a:r>
              <a:rPr lang="pt-BR" b="1" dirty="0" smtClean="0"/>
              <a:t>e ?</a:t>
            </a:r>
          </a:p>
          <a:p>
            <a:r>
              <a:rPr lang="pt-BR" dirty="0" smtClean="0"/>
              <a:t>Só se houver uma intercalação entre o </a:t>
            </a:r>
            <a:r>
              <a:rPr lang="pt-BR" b="1" dirty="0" smtClean="0"/>
              <a:t>e </a:t>
            </a:r>
            <a:r>
              <a:rPr lang="pt-BR" dirty="0" err="1" smtClean="0"/>
              <a:t>e</a:t>
            </a:r>
            <a:r>
              <a:rPr lang="pt-BR" dirty="0" smtClean="0"/>
              <a:t> o elemento ligado por ele.</a:t>
            </a:r>
          </a:p>
          <a:p>
            <a:r>
              <a:rPr lang="pt-BR" dirty="0" smtClean="0"/>
              <a:t>Intercalação quer dizer duas vírgulas. Portanto: depois do </a:t>
            </a:r>
            <a:r>
              <a:rPr lang="pt-BR" b="1" dirty="0" smtClean="0"/>
              <a:t>e</a:t>
            </a:r>
            <a:r>
              <a:rPr lang="pt-BR" dirty="0" smtClean="0"/>
              <a:t>, ou duas vírgulas ou nenhuma. Uma só é sempre um lamentável equívoco.</a:t>
            </a:r>
          </a:p>
          <a:p>
            <a:r>
              <a:rPr lang="pt-BR" dirty="0" smtClean="0"/>
              <a:t>Ex: Sentimento humano e, diríamos, filantrópico.</a:t>
            </a:r>
          </a:p>
          <a:p>
            <a:r>
              <a:rPr lang="pt-BR" dirty="0" smtClean="0"/>
              <a:t>Sem representação e, muito menos, mordomia.</a:t>
            </a:r>
          </a:p>
          <a:p>
            <a:r>
              <a:rPr lang="pt-BR" dirty="0" smtClean="0"/>
              <a:t>Lutamos e, unidos, venceremos qualquer obstáculos.</a:t>
            </a:r>
          </a:p>
          <a:p>
            <a:r>
              <a:rPr lang="pt-BR" dirty="0" smtClean="0"/>
              <a:t>Maria e, naturalmente, seu noivo...</a:t>
            </a:r>
          </a:p>
          <a:p>
            <a:r>
              <a:rPr lang="pt-BR" dirty="0" smtClean="0"/>
              <a:t>Lê e, às vezes, escreve.</a:t>
            </a:r>
          </a:p>
          <a:p>
            <a:r>
              <a:rPr lang="pt-BR" dirty="0" smtClean="0"/>
              <a:t>E, feitas as devidas ressalvas, foi aprovada a ata.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Regras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 </a:t>
            </a:r>
            <a:r>
              <a:rPr lang="pt-BR" b="1" dirty="0" smtClean="0"/>
              <a:t>pois</a:t>
            </a:r>
            <a:r>
              <a:rPr lang="pt-BR" dirty="0" smtClean="0"/>
              <a:t> mal pontuado</a:t>
            </a:r>
          </a:p>
          <a:p>
            <a:r>
              <a:rPr lang="pt-BR" dirty="0" smtClean="0"/>
              <a:t>Há duas espécie de </a:t>
            </a:r>
            <a:r>
              <a:rPr lang="pt-BR" b="1" dirty="0" smtClean="0"/>
              <a:t>pois</a:t>
            </a:r>
            <a:r>
              <a:rPr lang="pt-BR" dirty="0" smtClean="0"/>
              <a:t>: um posposto, outro anteposto</a:t>
            </a:r>
            <a:r>
              <a:rPr lang="pt-BR" b="1" dirty="0" smtClean="0"/>
              <a:t>.</a:t>
            </a:r>
          </a:p>
          <a:p>
            <a:r>
              <a:rPr lang="pt-BR" dirty="0" smtClean="0"/>
              <a:t>(2) Ele acertou; está, </a:t>
            </a:r>
            <a:r>
              <a:rPr lang="pt-BR" b="1" dirty="0" smtClean="0"/>
              <a:t>pois</a:t>
            </a:r>
            <a:r>
              <a:rPr lang="pt-BR" dirty="0" smtClean="0"/>
              <a:t>, de parabéns.</a:t>
            </a:r>
          </a:p>
          <a:p>
            <a:r>
              <a:rPr lang="pt-BR" dirty="0" smtClean="0"/>
              <a:t>(3) Ele está de parabéns, </a:t>
            </a:r>
            <a:r>
              <a:rPr lang="pt-BR" b="1" dirty="0" smtClean="0"/>
              <a:t>pois</a:t>
            </a:r>
            <a:r>
              <a:rPr lang="pt-BR" dirty="0" smtClean="0"/>
              <a:t> acertou.</a:t>
            </a:r>
          </a:p>
          <a:p>
            <a:r>
              <a:rPr lang="pt-BR" dirty="0" smtClean="0"/>
              <a:t>O </a:t>
            </a:r>
            <a:r>
              <a:rPr lang="pt-BR" b="1" dirty="0" smtClean="0"/>
              <a:t>pois </a:t>
            </a:r>
            <a:r>
              <a:rPr lang="pt-BR" dirty="0" smtClean="0"/>
              <a:t>posposto, (2), é conjunção conclusiva (exprime conclusão), equivale a </a:t>
            </a:r>
            <a:r>
              <a:rPr lang="pt-BR" b="1" dirty="0" smtClean="0"/>
              <a:t>portanto</a:t>
            </a:r>
            <a:r>
              <a:rPr lang="pt-BR" dirty="0" smtClean="0"/>
              <a:t>.</a:t>
            </a:r>
            <a:r>
              <a:rPr lang="pt-BR" dirty="0" smtClean="0"/>
              <a:t> </a:t>
            </a:r>
            <a:r>
              <a:rPr lang="pt-BR" dirty="0" smtClean="0"/>
              <a:t>Vai entre vírgula.</a:t>
            </a:r>
          </a:p>
          <a:p>
            <a:r>
              <a:rPr lang="pt-BR" dirty="0" smtClean="0"/>
              <a:t>O </a:t>
            </a:r>
            <a:r>
              <a:rPr lang="pt-BR" b="1" dirty="0" smtClean="0"/>
              <a:t>pois </a:t>
            </a:r>
            <a:r>
              <a:rPr lang="pt-BR" dirty="0" smtClean="0"/>
              <a:t>anteposto à sua oração, (3), introdutor dela, é conjunção explicativa causal (explica motivo ou causa) e equivale </a:t>
            </a:r>
            <a:r>
              <a:rPr lang="pt-BR" b="1" dirty="0" smtClean="0"/>
              <a:t>a porquanto, porque, visto que.</a:t>
            </a:r>
            <a:r>
              <a:rPr lang="pt-BR" dirty="0" smtClean="0"/>
              <a:t> Normalmente tem vírgula antes</a:t>
            </a:r>
            <a:endParaRPr lang="pt-B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VÍRGULA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vírgula serve para mostrar ao leitor as separações breves de sentido entre termos vizinhos, as inversões e as intercalações, quer na oração, quer no período.</a:t>
            </a:r>
          </a:p>
          <a:p>
            <a:r>
              <a:rPr lang="pt-BR" dirty="0" smtClean="0"/>
              <a:t>A vírgula é de base sintática, e não separa o que é sintaticamente ligado.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Regras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período, empregamos vírgula entre as orações coordenadas assind</a:t>
            </a:r>
            <a:r>
              <a:rPr lang="pt-BR" dirty="0" smtClean="0"/>
              <a:t>éticas. </a:t>
            </a:r>
            <a:endParaRPr lang="pt-BR" dirty="0" smtClean="0"/>
          </a:p>
          <a:p>
            <a:r>
              <a:rPr lang="pt-BR" dirty="0" smtClean="0"/>
              <a:t>Ex: </a:t>
            </a:r>
            <a:r>
              <a:rPr lang="pt-BR" dirty="0" smtClean="0"/>
              <a:t>Constrói, documenta, realiza testes e mantém sistemas de informação. 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t-BR" dirty="0" smtClean="0"/>
              <a:t>    </a:t>
            </a:r>
            <a:r>
              <a:rPr lang="pt-BR" dirty="0" smtClean="0"/>
              <a:t>Regras práticas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smtClean="0"/>
              <a:t>As intercalações, por cortarem o que está logicamente ligado, devem ser obrigatoriamente colocadas entre vírgulas.</a:t>
            </a:r>
            <a:endParaRPr lang="pt-BR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smtClean="0"/>
              <a:t>Ex: “Não o direi, pensei comigo, a ninguém”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smtClean="0"/>
              <a:t> </a:t>
            </a:r>
            <a:r>
              <a:rPr lang="pt-BR" dirty="0" smtClean="0"/>
              <a:t>      “ Não me porá, creio eu, abaixo dos seus lanzudos alunos”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</a:t>
            </a:r>
            <a:r>
              <a:rPr lang="pt-BR" sz="3600" dirty="0" smtClean="0"/>
              <a:t>Regras práticas</a:t>
            </a:r>
            <a:r>
              <a:rPr lang="pt-BR" sz="3600" dirty="0" smtClean="0"/>
              <a:t> 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Há uma série muito extensa de expressões corretivas, explicativas,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escusativa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estas devem ser colocadas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entre vírgulas. Ex: isto é, por exemplo, ou melhor, ou por outra, quero dizer, ou seja, digo melhor etc.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Ex: Ele saiu do jogo, quero dizer, foi expulso.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Regras Práticas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junções coordenativas devem ser colocadas entre vírgulas, quando intercaladas. </a:t>
            </a:r>
          </a:p>
          <a:p>
            <a:r>
              <a:rPr lang="pt-BR" dirty="0" smtClean="0"/>
              <a:t>Ex:” Oprimido, todavia, por muitos gêneros de violência – Eu, contudo, digo que é hipérbole.</a:t>
            </a:r>
          </a:p>
          <a:p>
            <a:r>
              <a:rPr lang="pt-BR" dirty="0" smtClean="0"/>
              <a:t>Teu amigo está doente e sem recursos; deves, portanto, auxiliá-lo e confortá-lo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 </a:t>
            </a:r>
            <a:r>
              <a:rPr lang="pt-BR" sz="4900" dirty="0" smtClean="0"/>
              <a:t>Regras práticas</a:t>
            </a:r>
            <a:endParaRPr lang="pt-BR" sz="49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Os vocativos, os apostos,as orações adjetivas explicativas, as orações apositivas quando intercaladas na sua principal, todos esses são termos que devem ficar, </a:t>
            </a:r>
            <a:r>
              <a:rPr lang="pt-BR" b="1" dirty="0" smtClean="0"/>
              <a:t>obrigatoriamente,</a:t>
            </a:r>
            <a:r>
              <a:rPr lang="pt-BR" dirty="0" smtClean="0"/>
              <a:t> entre vírgulas.</a:t>
            </a:r>
          </a:p>
          <a:p>
            <a:r>
              <a:rPr lang="pt-BR" dirty="0" smtClean="0"/>
              <a:t>Ex: “Sabeis, cristãos, por que não faz fruto a palavra de Deus” </a:t>
            </a:r>
          </a:p>
          <a:p>
            <a:r>
              <a:rPr lang="pt-BR" dirty="0" smtClean="0"/>
              <a:t>“ </a:t>
            </a:r>
            <a:r>
              <a:rPr lang="pt-BR" dirty="0" err="1" smtClean="0"/>
              <a:t>Djamila</a:t>
            </a:r>
            <a:r>
              <a:rPr lang="pt-BR" dirty="0" smtClean="0"/>
              <a:t>, é a  maior filosofa de todos os tempos, foi criadora do livro “Lugar de Fala”.</a:t>
            </a:r>
          </a:p>
          <a:p>
            <a:r>
              <a:rPr lang="pt-BR" dirty="0" smtClean="0"/>
              <a:t>“Os homens, que são seres racionais, dominam os outros animais.</a:t>
            </a:r>
          </a:p>
          <a:p>
            <a:r>
              <a:rPr lang="pt-BR" dirty="0" smtClean="0"/>
              <a:t>“Aquelas palavras, que eu não seria capaz de subir, feriram-me  a sensibilidade.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Práticas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Separam-se em geral, as orações adverbiais, mormente quando iniciam período ou se intercalam.</a:t>
            </a:r>
          </a:p>
          <a:p>
            <a:r>
              <a:rPr lang="pt-BR" dirty="0" smtClean="0"/>
              <a:t>Ex: “Vão sofrer duras penas, porque transgrediram as normas gravemente.”</a:t>
            </a:r>
          </a:p>
          <a:p>
            <a:r>
              <a:rPr lang="pt-BR" dirty="0" smtClean="0"/>
              <a:t>Que importa a vida ou a morte, se o padecer é eterno?”</a:t>
            </a:r>
          </a:p>
          <a:p>
            <a:r>
              <a:rPr lang="pt-BR" dirty="0" smtClean="0"/>
              <a:t>Quando ela desapareceu, o jovem recostou-se ao tronco e esperou.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Regras práticas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Não se devem separar as orações substantivas integrantes, a não ser que se trate de uma apositiva. Se a substantiva estiver na ordem inversa, antes da sua principal, aí então separa-se por vírgula Ex: O Brasil espera que cada um cumpra com o seu dever. – Que cada um cumpra com o seu dever, O Brasil espera.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89C381877CE8247BD223AD650E406C9" ma:contentTypeVersion="6" ma:contentTypeDescription="Crie um novo documento." ma:contentTypeScope="" ma:versionID="918c5f7620c9485b3451b580c6552f56">
  <xsd:schema xmlns:xsd="http://www.w3.org/2001/XMLSchema" xmlns:xs="http://www.w3.org/2001/XMLSchema" xmlns:p="http://schemas.microsoft.com/office/2006/metadata/properties" xmlns:ns2="e4bc58fa-fc76-4e18-89df-61c6a8833f2d" targetNamespace="http://schemas.microsoft.com/office/2006/metadata/properties" ma:root="true" ma:fieldsID="26761b26dcaffa03f4b741dcad6291a9" ns2:_="">
    <xsd:import namespace="e4bc58fa-fc76-4e18-89df-61c6a8833f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c58fa-fc76-4e18-89df-61c6a8833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FF3F10-F34F-46AB-A311-BD5DAA59790F}"/>
</file>

<file path=customXml/itemProps2.xml><?xml version="1.0" encoding="utf-8"?>
<ds:datastoreItem xmlns:ds="http://schemas.openxmlformats.org/officeDocument/2006/customXml" ds:itemID="{0055A2F0-A8C1-49B5-BE85-80DB1A604A22}"/>
</file>

<file path=customXml/itemProps3.xml><?xml version="1.0" encoding="utf-8"?>
<ds:datastoreItem xmlns:ds="http://schemas.openxmlformats.org/officeDocument/2006/customXml" ds:itemID="{BCAC2093-1A26-4C4D-B9F3-800AE9553A18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395</TotalTime>
  <Words>910</Words>
  <Application>Microsoft Office PowerPoint</Application>
  <PresentationFormat>Apresentação na tela (16:9)</PresentationFormat>
  <Paragraphs>68</Paragraphs>
  <Slides>15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Balcão Envidraçado</vt:lpstr>
      <vt:lpstr>Linguagem, Trabalho e tecnologia</vt:lpstr>
      <vt:lpstr> VÍRGULA</vt:lpstr>
      <vt:lpstr> Regras práticas</vt:lpstr>
      <vt:lpstr>    Regras práticas</vt:lpstr>
      <vt:lpstr> Regras práticas </vt:lpstr>
      <vt:lpstr>Regras Práticas </vt:lpstr>
      <vt:lpstr>    Regras práticas</vt:lpstr>
      <vt:lpstr>Regras Práticas</vt:lpstr>
      <vt:lpstr> Regras práticas</vt:lpstr>
      <vt:lpstr>Regras Práticas</vt:lpstr>
      <vt:lpstr>    Regras práticas</vt:lpstr>
      <vt:lpstr> Regras práticas</vt:lpstr>
      <vt:lpstr>              Regras práticas </vt:lpstr>
      <vt:lpstr>Regras Práticas</vt:lpstr>
      <vt:lpstr> Regras Práticas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Livro: Úrsula</dc:title>
  <dc:creator>Rogério da costa</dc:creator>
  <cp:lastModifiedBy>Rogério da costa</cp:lastModifiedBy>
  <cp:revision>20</cp:revision>
  <dcterms:modified xsi:type="dcterms:W3CDTF">2020-06-25T23:28:51Z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0x010100589C381877CE8247BD223AD650E406C9</vt:lpwstr>
  </property>
</Properties>
</file>