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91" r:id="rId3"/>
    <p:sldId id="259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7" r:id="rId15"/>
    <p:sldId id="316" r:id="rId16"/>
    <p:sldId id="318" r:id="rId17"/>
    <p:sldId id="319" r:id="rId18"/>
    <p:sldId id="320" r:id="rId19"/>
    <p:sldId id="321" r:id="rId20"/>
    <p:sldId id="322" r:id="rId21"/>
    <p:sldId id="323" r:id="rId22"/>
    <p:sldId id="304" r:id="rId23"/>
    <p:sldId id="324" r:id="rId24"/>
    <p:sldId id="325" r:id="rId25"/>
    <p:sldId id="326" r:id="rId26"/>
    <p:sldId id="327" r:id="rId27"/>
    <p:sldId id="328" r:id="rId28"/>
    <p:sldId id="329" r:id="rId29"/>
  </p:sldIdLst>
  <p:sldSz cx="9144000" cy="5143500" type="screen16x9"/>
  <p:notesSz cx="6858000" cy="9144000"/>
  <p:embeddedFontLst>
    <p:embeddedFont>
      <p:font typeface="Sniglet" panose="020B0604020202020204" charset="0"/>
      <p:regular r:id="rId31"/>
    </p:embeddedFont>
    <p:embeddedFont>
      <p:font typeface="Walter Turncoa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AC5E75-CF82-4A7B-9EAF-F727AAA05E37}">
  <a:tblStyle styleId="{3CAC5E75-CF82-4A7B-9EAF-F727AAA05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4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95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13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23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62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14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48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814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99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42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85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5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48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383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24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599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7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80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46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57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2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52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04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Imagens/arduino_uno_mapa_pinagem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Imagens/foto_mega_2560_R3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Atividades/Atividade%20-%20Aula%2002.doc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Introduc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rcuitar.com.br/tutoriais/programacao-para-arduino-primeiros-passo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ipeflop.com/blog/o-que-e-arduino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toncbraga.com.br/index.php/eletronica/52-artigos-diversos/13263-o-basico-sobre-os-microcontroladores-parte-1-mic13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5868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4800" dirty="0"/>
              <a:t>Sistemas Embarcados</a:t>
            </a:r>
            <a:br>
              <a:rPr lang="en" dirty="0"/>
            </a:br>
            <a:br>
              <a:rPr lang="en" sz="1600" dirty="0"/>
            </a:br>
            <a:r>
              <a:rPr lang="en" sz="3200" dirty="0"/>
              <a:t>Aula 02</a:t>
            </a:r>
            <a:endParaRPr dirty="0"/>
          </a:p>
        </p:txBody>
      </p:sp>
      <p:grpSp>
        <p:nvGrpSpPr>
          <p:cNvPr id="51" name="Google Shape;51;p11"/>
          <p:cNvGrpSpPr/>
          <p:nvPr/>
        </p:nvGrpSpPr>
        <p:grpSpPr>
          <a:xfrm rot="-9269861">
            <a:off x="5695271" y="1659726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1894458" y="2853048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4;p11"/>
          <p:cNvSpPr/>
          <p:nvPr/>
        </p:nvSpPr>
        <p:spPr>
          <a:xfrm>
            <a:off x="5024575" y="2853048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5;p38"/>
          <p:cNvSpPr/>
          <p:nvPr/>
        </p:nvSpPr>
        <p:spPr>
          <a:xfrm>
            <a:off x="7814455" y="141946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7;p38"/>
          <p:cNvSpPr/>
          <p:nvPr/>
        </p:nvSpPr>
        <p:spPr>
          <a:xfrm>
            <a:off x="8091609" y="686130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83;p38"/>
          <p:cNvSpPr/>
          <p:nvPr/>
        </p:nvSpPr>
        <p:spPr>
          <a:xfrm>
            <a:off x="189731" y="141946"/>
            <a:ext cx="862649" cy="91822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8.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Arduino ...uma breve história:</a:t>
            </a:r>
          </a:p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 Arduino foi criado em 2005, na Itália (cidade de </a:t>
            </a:r>
            <a:r>
              <a:rPr lang="pt-BR" sz="1600" dirty="0" err="1"/>
              <a:t>Ivrea</a:t>
            </a:r>
            <a:r>
              <a:rPr lang="pt-BR" sz="1600" dirty="0"/>
              <a:t>) por um grupo de 5 pesquisadores: </a:t>
            </a:r>
            <a:r>
              <a:rPr lang="pt-BR" sz="1600" dirty="0" err="1"/>
              <a:t>Massimo</a:t>
            </a:r>
            <a:r>
              <a:rPr lang="pt-BR" sz="1600" dirty="0"/>
              <a:t> Banzé, David </a:t>
            </a:r>
            <a:r>
              <a:rPr lang="pt-BR" sz="1600" dirty="0" err="1"/>
              <a:t>Cuartielles</a:t>
            </a:r>
            <a:r>
              <a:rPr lang="pt-BR" sz="1600" dirty="0"/>
              <a:t>, Tom </a:t>
            </a:r>
            <a:r>
              <a:rPr lang="pt-BR" sz="1600" dirty="0" err="1"/>
              <a:t>Igoe</a:t>
            </a:r>
            <a:r>
              <a:rPr lang="pt-BR" sz="1600" dirty="0"/>
              <a:t>, </a:t>
            </a:r>
            <a:r>
              <a:rPr lang="pt-BR" sz="1600" dirty="0" err="1"/>
              <a:t>Gianluca</a:t>
            </a:r>
            <a:r>
              <a:rPr lang="pt-BR" sz="1600" dirty="0"/>
              <a:t> Martino e David </a:t>
            </a:r>
            <a:r>
              <a:rPr lang="pt-BR" sz="1600" dirty="0" err="1"/>
              <a:t>Mellis</a:t>
            </a:r>
            <a:r>
              <a:rPr lang="pt-BR" sz="1600" dirty="0"/>
              <a:t>. </a:t>
            </a:r>
          </a:p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 objetivo era elaborar um dispositivo que fosse ao mesmo tempo barato, funcional e fácil de programar, sendo dessa forma acessível a estudantes, projetistas e entusiastas da cultura </a:t>
            </a:r>
            <a:r>
              <a:rPr lang="pt-BR" sz="1600" dirty="0" err="1"/>
              <a:t>maker</a:t>
            </a:r>
            <a:r>
              <a:rPr lang="pt-BR" sz="1600" dirty="0"/>
              <a:t>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Além disso, foi adotado o conceito de hardware livre, o que significa que qualquer um pode montar, modificar, melhorar e personalizar o Arduino, partindo do mesmo hardware básico.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6141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9.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Assim, foi criada uma placa composta por um </a:t>
            </a:r>
            <a:r>
              <a:rPr lang="pt-BR" sz="1600" dirty="0" err="1"/>
              <a:t>microcontrolador</a:t>
            </a:r>
            <a:r>
              <a:rPr lang="pt-BR" sz="1600" dirty="0"/>
              <a:t> (</a:t>
            </a:r>
            <a:r>
              <a:rPr lang="pt-BR" sz="1600" dirty="0" err="1"/>
              <a:t>Atmel</a:t>
            </a:r>
            <a:r>
              <a:rPr lang="pt-BR" sz="1600" dirty="0"/>
              <a:t>);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Contendo circuitos de entrada/saída, que pode ser facilmente conectada à um computador;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Programada via IDE (</a:t>
            </a:r>
            <a:r>
              <a:rPr lang="pt-BR" sz="1600" dirty="0" err="1"/>
              <a:t>Integrated</a:t>
            </a:r>
            <a:r>
              <a:rPr lang="pt-BR" sz="1600" dirty="0"/>
              <a:t> </a:t>
            </a:r>
            <a:r>
              <a:rPr lang="pt-BR" sz="1600" dirty="0" err="1"/>
              <a:t>Development</a:t>
            </a:r>
            <a:r>
              <a:rPr lang="pt-BR" sz="1600" dirty="0"/>
              <a:t> </a:t>
            </a:r>
            <a:r>
              <a:rPr lang="pt-BR" sz="1600" dirty="0" err="1"/>
              <a:t>Environment</a:t>
            </a:r>
            <a:r>
              <a:rPr lang="pt-BR" sz="1600" dirty="0"/>
              <a:t> / Ambiente de Desenvolvimento Integrado) utilizando uma linguagem baseada em C/C++.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516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10.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endParaRPr lang="pt-BR" sz="1600" dirty="0"/>
          </a:p>
          <a:p>
            <a:pPr marL="0" indent="0" algn="just">
              <a:tabLst>
                <a:tab pos="536575" algn="l"/>
              </a:tabLst>
            </a:pPr>
            <a:r>
              <a:rPr lang="pt-BR" sz="1600" dirty="0"/>
              <a:t>	Depois de programado, o </a:t>
            </a:r>
            <a:r>
              <a:rPr lang="pt-BR" sz="1600" dirty="0" err="1"/>
              <a:t>microcontrolador</a:t>
            </a:r>
            <a:r>
              <a:rPr lang="pt-BR" sz="1600" dirty="0"/>
              <a:t> pode ser usado de forma independente, ou seja, você pode colocá-lo para controlar um robô, um ventilador, as luzes da sua casa, a temperatura do ar condicionado, ou qualquer outro projeto que vier à sua cabeça.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arduino un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t="3488" r="21082" b="3481"/>
          <a:stretch>
            <a:fillRect/>
          </a:stretch>
        </p:blipFill>
        <p:spPr bwMode="auto">
          <a:xfrm>
            <a:off x="3074816" y="2563584"/>
            <a:ext cx="2880955" cy="2269391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76185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11.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6014893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Por que Arduino?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* Barato: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As placas Arduino são relativamente baratas em comparação com outras plataformas de microcontroladores.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 versão mais barata do módulo Arduino pode ser montada manualmente custando cerca de R$ 35,00 e até os módulos pré-montados custam menos de R$ 50,00 (Genérico).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Atmel Bootloader | MercadoLivre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64" y="1680760"/>
            <a:ext cx="2325832" cy="23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nde investir seu dinheiro em 2019 | EXAME | My C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88" y="1680760"/>
            <a:ext cx="920378" cy="9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5644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12.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* </a:t>
            </a:r>
            <a:r>
              <a:rPr lang="pt-BR" sz="1600" dirty="0" err="1"/>
              <a:t>Multiplataforma</a:t>
            </a:r>
            <a:r>
              <a:rPr lang="pt-BR" sz="1600" dirty="0"/>
              <a:t>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 software Arduino (IDE) é executado nos sistemas operacionais Windows, Macintosh </a:t>
            </a:r>
            <a:r>
              <a:rPr lang="pt-BR" sz="1600" dirty="0" err="1"/>
              <a:t>OsX</a:t>
            </a:r>
            <a:r>
              <a:rPr lang="pt-BR" sz="1600" dirty="0"/>
              <a:t> e Linux.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 maioria dos sistemas de microcontroladores é limitada ao Windows.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manzana como referencia de la realidad y el pecado o simbolo de una empresa  como simbolo o significado | Papel de parede mac, Apple iphone, Logotipo da  ap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321" y="3339185"/>
            <a:ext cx="1012716" cy="101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nux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15" y="3305488"/>
            <a:ext cx="1034182" cy="122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planeja apresentar 14 jogos exclusivos na E3 2019 | A Casa do  Cogumel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t="19607" r="9848" b="29888"/>
          <a:stretch/>
        </p:blipFill>
        <p:spPr bwMode="auto">
          <a:xfrm>
            <a:off x="785291" y="3422248"/>
            <a:ext cx="2585200" cy="92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6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13.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4852986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* Ambiente de programação simples e claro: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Arduino Software (IDE) é fácil de usar, ideal para iniciantes, mas flexível o suficiente para usuários avançados, também aproveitarem.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Resultado de imagem para arduino ID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t="4762" r="9282" b="11066"/>
          <a:stretch>
            <a:fillRect/>
          </a:stretch>
        </p:blipFill>
        <p:spPr bwMode="auto">
          <a:xfrm>
            <a:off x="5167537" y="1797303"/>
            <a:ext cx="2518923" cy="303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34927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14.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* Software aberto: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 software Arduino é publicado como ferramentas de código aberto (open </a:t>
            </a:r>
            <a:r>
              <a:rPr lang="pt-BR" sz="1600" dirty="0" err="1"/>
              <a:t>source</a:t>
            </a:r>
            <a:r>
              <a:rPr lang="pt-BR" sz="1600" dirty="0"/>
              <a:t>).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 linguagem pode ser expandida através de bibliotecas C ++.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++ – Glossário da Leonor Pinhei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0" y="3164316"/>
            <a:ext cx="864000" cy="9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3780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15.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5994267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* Hardware aberto: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Os planos das placas do Arduino são publicados sob uma licença </a:t>
            </a:r>
            <a:r>
              <a:rPr lang="pt-BR" sz="1600" dirty="0" err="1"/>
              <a:t>Creative</a:t>
            </a:r>
            <a:r>
              <a:rPr lang="pt-BR" sz="1600" dirty="0"/>
              <a:t> </a:t>
            </a:r>
            <a:r>
              <a:rPr lang="pt-BR" sz="1600" dirty="0" err="1"/>
              <a:t>Commons</a:t>
            </a:r>
            <a:r>
              <a:rPr lang="pt-BR" sz="1600" dirty="0"/>
              <a:t>, para que projetistas de circuitos experientes possam criar sua própria versão do módulo, estendendo-o e aprimorando-o. 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tmel Bootloader | MercadoLivre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7" y="1848758"/>
            <a:ext cx="2325832" cy="23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9446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16.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* Placas: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Existem muitos modelos de placas de Arduino no mercado, cada uma com determinadas características, que podem atender as certas necessidades do usuário.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Basicamente iremos focar no modelo Arduino Uno em nossas aulas práticas, por ser o modelo que atende a maioria dos projetos e possui melhor custo x benefício.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Seguem alguns dos modelos de placas mais utilizados.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80868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17.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5185607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* Arduino Uno: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Dentre os tipos de Arduino, este costuma ser a primeira opção para quem vai comprar um Arduino.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Imagem relacionad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44" y="1848758"/>
            <a:ext cx="3101052" cy="2160659"/>
          </a:xfrm>
          <a:prstGeom prst="rect">
            <a:avLst/>
          </a:prstGeom>
          <a:noFill/>
        </p:spPr>
      </p:pic>
      <p:sp>
        <p:nvSpPr>
          <p:cNvPr id="10" name="Google Shape;345;p38">
            <a:hlinkClick r:id="rId4" action="ppaction://hlinkfile"/>
          </p:cNvPr>
          <p:cNvSpPr/>
          <p:nvPr/>
        </p:nvSpPr>
        <p:spPr>
          <a:xfrm>
            <a:off x="4945757" y="3195264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330;p37"/>
          <p:cNvGrpSpPr/>
          <p:nvPr/>
        </p:nvGrpSpPr>
        <p:grpSpPr>
          <a:xfrm>
            <a:off x="4297650" y="3284664"/>
            <a:ext cx="468053" cy="158902"/>
            <a:chOff x="271125" y="812725"/>
            <a:chExt cx="766525" cy="221725"/>
          </a:xfrm>
        </p:grpSpPr>
        <p:sp>
          <p:nvSpPr>
            <p:cNvPr id="12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Nuvem 3"/>
          <p:cNvSpPr/>
          <p:nvPr/>
        </p:nvSpPr>
        <p:spPr>
          <a:xfrm>
            <a:off x="3207115" y="3119165"/>
            <a:ext cx="956930" cy="568984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26366841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33561" y="99553"/>
            <a:ext cx="5457000" cy="94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Tema da aula:</a:t>
            </a:r>
            <a:endParaRPr sz="3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45774" y="1030743"/>
            <a:ext cx="8832574" cy="386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/>
              <a:t>O que vamos aprender hoje?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dirty="0"/>
          </a:p>
          <a:p>
            <a:pPr marL="0" lvl="0" indent="0" defTabSz="536575">
              <a:buNone/>
            </a:pPr>
            <a:r>
              <a:rPr lang="pt-BR" sz="1600" dirty="0"/>
              <a:t>	01 - Introdução aos microcontroladores;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3739765" y="781066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Google Shape;97;p16"/>
          <p:cNvSpPr/>
          <p:nvPr/>
        </p:nvSpPr>
        <p:spPr>
          <a:xfrm>
            <a:off x="1935264" y="175231"/>
            <a:ext cx="788695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8;p16"/>
          <p:cNvSpPr/>
          <p:nvPr/>
        </p:nvSpPr>
        <p:spPr>
          <a:xfrm>
            <a:off x="2156766" y="37042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44;p38"/>
          <p:cNvSpPr/>
          <p:nvPr/>
        </p:nvSpPr>
        <p:spPr>
          <a:xfrm>
            <a:off x="4375124" y="3090238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5559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18.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Características: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Possui um bom número de portas disponíveis (14 portas);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   	- Grande compatibilidade com os </a:t>
            </a:r>
            <a:r>
              <a:rPr lang="pt-BR" sz="1600" dirty="0" err="1"/>
              <a:t>shields</a:t>
            </a:r>
            <a:r>
              <a:rPr lang="pt-BR" sz="1600" dirty="0"/>
              <a:t> disponíveis no mercado;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  	- Equipado com processador ATMEGA328;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   	- A alimentação (selecionada automaticamente), pode vir da conexão USB ou do conector para alimentação externa (recomendável 7 à 12 </a:t>
            </a:r>
            <a:r>
              <a:rPr lang="pt-BR" sz="1600" dirty="0" err="1"/>
              <a:t>Vdc</a:t>
            </a:r>
            <a:r>
              <a:rPr lang="pt-BR" sz="1600" dirty="0"/>
              <a:t>).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   	- Esta placa, na versão com soquete, permite a troca do chip </a:t>
            </a:r>
            <a:r>
              <a:rPr lang="pt-BR" sz="1600" dirty="0" err="1"/>
              <a:t>microcontrolador</a:t>
            </a:r>
            <a:r>
              <a:rPr lang="pt-BR" sz="1600" dirty="0"/>
              <a:t> ATMEGA328 facilmente em caso de dano, diferente da versão SMD, com o </a:t>
            </a:r>
            <a:r>
              <a:rPr lang="pt-BR" sz="1600" dirty="0" err="1"/>
              <a:t>microcontrolador</a:t>
            </a:r>
            <a:r>
              <a:rPr lang="pt-BR" sz="1600" dirty="0"/>
              <a:t> soldado na placa.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99152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19.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* Arduino </a:t>
            </a:r>
            <a:r>
              <a:rPr lang="pt-BR" sz="1600" dirty="0" err="1"/>
              <a:t>Mega</a:t>
            </a:r>
            <a:r>
              <a:rPr lang="pt-BR" sz="1600" dirty="0"/>
              <a:t> 2560: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Versão maior da placa Arduino, com </a:t>
            </a:r>
            <a:r>
              <a:rPr lang="pt-BR" sz="1600" dirty="0" err="1"/>
              <a:t>microcontrolador</a:t>
            </a:r>
            <a:r>
              <a:rPr lang="pt-BR" sz="1600" dirty="0"/>
              <a:t> ATmega2560 e 54 portas digitais, das quais 15 podem ser usadas como PWM, além de 15 portas analógicas.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</a:t>
            </a:r>
            <a:r>
              <a:rPr lang="pt-BR" sz="1600" dirty="0" err="1"/>
              <a:t>Clock</a:t>
            </a:r>
            <a:r>
              <a:rPr lang="pt-BR" sz="1600" dirty="0"/>
              <a:t> de 16 </a:t>
            </a:r>
            <a:r>
              <a:rPr lang="pt-BR" sz="1600" dirty="0" err="1"/>
              <a:t>Mhz</a:t>
            </a:r>
            <a:r>
              <a:rPr lang="pt-BR" sz="1600" dirty="0"/>
              <a:t>, conexão USB e conector para alimentação externa.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Ideal para projetos mais elaborados que exijam grande número de entradas e saídas.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45;p38">
            <a:hlinkClick r:id="rId3" action="ppaction://hlinkfile"/>
          </p:cNvPr>
          <p:cNvSpPr/>
          <p:nvPr/>
        </p:nvSpPr>
        <p:spPr>
          <a:xfrm>
            <a:off x="4375116" y="403403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330;p37"/>
          <p:cNvGrpSpPr/>
          <p:nvPr/>
        </p:nvGrpSpPr>
        <p:grpSpPr>
          <a:xfrm>
            <a:off x="3727009" y="4123436"/>
            <a:ext cx="468053" cy="158902"/>
            <a:chOff x="271125" y="812725"/>
            <a:chExt cx="766525" cy="221725"/>
          </a:xfrm>
        </p:grpSpPr>
        <p:sp>
          <p:nvSpPr>
            <p:cNvPr id="9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Nuvem 10"/>
          <p:cNvSpPr/>
          <p:nvPr/>
        </p:nvSpPr>
        <p:spPr>
          <a:xfrm>
            <a:off x="2636474" y="3957937"/>
            <a:ext cx="956930" cy="568984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78186683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434267"/>
            <a:ext cx="7772400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20.</a:t>
            </a:r>
            <a:endParaRPr sz="3800" dirty="0"/>
          </a:p>
          <a:p>
            <a:pPr lvl="0"/>
            <a:r>
              <a:rPr lang="en" sz="3800" dirty="0"/>
              <a:t>Lição de Casa: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562046" y="1371600"/>
            <a:ext cx="842292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pt-BR" sz="1600" dirty="0"/>
          </a:p>
          <a:p>
            <a:pPr marL="0" lvl="0" indent="0" algn="just"/>
            <a:r>
              <a:rPr lang="pt-BR" sz="1600" dirty="0"/>
              <a:t>- Tarefa:</a:t>
            </a:r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Pesquisar em diversos sites, sobre pelo menos 3 placas Arduino diferentes, registrando as seguintes informações (Principal propósito de utilização, Velocidade de </a:t>
            </a:r>
            <a:r>
              <a:rPr lang="pt-BR" sz="1600" dirty="0" err="1"/>
              <a:t>clock</a:t>
            </a:r>
            <a:r>
              <a:rPr lang="pt-BR" sz="1600" dirty="0"/>
              <a:t> do </a:t>
            </a:r>
            <a:r>
              <a:rPr lang="pt-BR" sz="1600" dirty="0" err="1"/>
              <a:t>microcontrolador</a:t>
            </a:r>
            <a:r>
              <a:rPr lang="pt-BR" sz="1600" dirty="0"/>
              <a:t>, Quantidade de memória (Flash), Quantidade de portas digitais e quantas destas são usadas como PWM.</a:t>
            </a:r>
          </a:p>
          <a:p>
            <a:pPr marL="0" lvl="0" indent="0" algn="just"/>
            <a:endParaRPr lang="pt-BR" sz="1600" dirty="0"/>
          </a:p>
          <a:p>
            <a:pPr marL="0" lvl="0" indent="0" algn="just"/>
            <a:r>
              <a:rPr lang="pt-BR" sz="1600" dirty="0"/>
              <a:t>- Objetivo:</a:t>
            </a:r>
          </a:p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Conhecer mais sobre outras placas do Arduino e identificar as principais diferenças entre elas, para assim determinar qual a mais indicada para cada projeto.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354;p38"/>
          <p:cNvSpPr/>
          <p:nvPr/>
        </p:nvSpPr>
        <p:spPr>
          <a:xfrm>
            <a:off x="7601672" y="245579"/>
            <a:ext cx="797826" cy="971814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6;p38"/>
          <p:cNvSpPr/>
          <p:nvPr/>
        </p:nvSpPr>
        <p:spPr>
          <a:xfrm>
            <a:off x="8533328" y="217893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83;p38"/>
          <p:cNvSpPr/>
          <p:nvPr/>
        </p:nvSpPr>
        <p:spPr>
          <a:xfrm>
            <a:off x="216365" y="332165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44;p38"/>
          <p:cNvSpPr/>
          <p:nvPr/>
        </p:nvSpPr>
        <p:spPr>
          <a:xfrm>
            <a:off x="277965" y="1647005"/>
            <a:ext cx="284081" cy="33992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5772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434267"/>
            <a:ext cx="7772400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21.</a:t>
            </a:r>
            <a:endParaRPr sz="3800" dirty="0"/>
          </a:p>
          <a:p>
            <a:pPr lvl="0"/>
            <a:r>
              <a:rPr lang="en" sz="3800" dirty="0"/>
              <a:t>Lição de Casa: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562046" y="1371600"/>
            <a:ext cx="842292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pt-BR" sz="1600" dirty="0"/>
          </a:p>
          <a:p>
            <a:pPr marL="0" lvl="0" indent="0" algn="just"/>
            <a:r>
              <a:rPr lang="pt-BR" sz="1600" dirty="0"/>
              <a:t>- Formato de entrega: </a:t>
            </a:r>
          </a:p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Documento do Word pré-definido.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/>
            <a:endParaRPr lang="pt-BR" sz="1600" dirty="0"/>
          </a:p>
          <a:p>
            <a:pPr marL="0" lvl="0" indent="0" algn="just"/>
            <a:r>
              <a:rPr lang="pt-BR" sz="1600" dirty="0"/>
              <a:t>- Prazo de entrega: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XX/XX/2021</a:t>
            </a:r>
          </a:p>
          <a:p>
            <a:pPr marL="0" lvl="0" indent="0" algn="l"/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354;p38"/>
          <p:cNvSpPr/>
          <p:nvPr/>
        </p:nvSpPr>
        <p:spPr>
          <a:xfrm>
            <a:off x="7601672" y="245579"/>
            <a:ext cx="797826" cy="971814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6;p38"/>
          <p:cNvSpPr/>
          <p:nvPr/>
        </p:nvSpPr>
        <p:spPr>
          <a:xfrm>
            <a:off x="8533328" y="217893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330;p37"/>
          <p:cNvGrpSpPr/>
          <p:nvPr/>
        </p:nvGrpSpPr>
        <p:grpSpPr>
          <a:xfrm>
            <a:off x="3699509" y="2755272"/>
            <a:ext cx="468053" cy="158902"/>
            <a:chOff x="271125" y="812725"/>
            <a:chExt cx="766525" cy="221725"/>
          </a:xfrm>
        </p:grpSpPr>
        <p:sp>
          <p:nvSpPr>
            <p:cNvPr id="12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Nuvem 13"/>
          <p:cNvSpPr/>
          <p:nvPr/>
        </p:nvSpPr>
        <p:spPr>
          <a:xfrm>
            <a:off x="2608974" y="2589773"/>
            <a:ext cx="956930" cy="568984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Click!</a:t>
            </a:r>
          </a:p>
        </p:txBody>
      </p:sp>
      <p:sp>
        <p:nvSpPr>
          <p:cNvPr id="15" name="Google Shape;352;p38"/>
          <p:cNvSpPr/>
          <p:nvPr/>
        </p:nvSpPr>
        <p:spPr>
          <a:xfrm>
            <a:off x="195625" y="3600422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68;p38"/>
          <p:cNvSpPr/>
          <p:nvPr/>
        </p:nvSpPr>
        <p:spPr>
          <a:xfrm>
            <a:off x="195625" y="1640900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54;p38">
            <a:hlinkClick r:id="rId3" action="ppaction://hlinkfile"/>
          </p:cNvPr>
          <p:cNvSpPr/>
          <p:nvPr/>
        </p:nvSpPr>
        <p:spPr>
          <a:xfrm>
            <a:off x="4351527" y="2630228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54476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22.</a:t>
            </a:r>
            <a:endParaRPr sz="3800" dirty="0"/>
          </a:p>
          <a:p>
            <a:pPr lvl="0"/>
            <a:r>
              <a:rPr lang="pt-BR" sz="4000" dirty="0"/>
              <a:t>Referências</a:t>
            </a:r>
            <a:r>
              <a:rPr lang="en" sz="3800" dirty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Arduino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>
                <a:hlinkClick r:id="rId3"/>
              </a:rPr>
              <a:t>https://www.arduino.cc/en/Guide/Introduction</a:t>
            </a:r>
            <a:r>
              <a:rPr lang="pt-BR" sz="1600" dirty="0"/>
              <a:t> acesso em 30/01/2020.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Circuitar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>
                <a:hlinkClick r:id="rId4"/>
              </a:rPr>
              <a:t>https://www.circuitar.com.br/tutoriais/programacao-para-arduino-primeiros-passos/ </a:t>
            </a:r>
            <a:r>
              <a:rPr lang="pt-BR" sz="1600" dirty="0"/>
              <a:t>acesso em 30/01/2020.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1464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23.</a:t>
            </a:r>
            <a:endParaRPr sz="3800" dirty="0"/>
          </a:p>
          <a:p>
            <a:pPr lvl="0"/>
            <a:r>
              <a:rPr lang="pt-BR" sz="4000" dirty="0"/>
              <a:t>Referências</a:t>
            </a:r>
            <a:r>
              <a:rPr lang="en" sz="3800" dirty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Filipe e </a:t>
            </a:r>
            <a:r>
              <a:rPr lang="pt-BR" sz="1600" dirty="0" err="1"/>
              <a:t>Flop</a:t>
            </a:r>
            <a:r>
              <a:rPr lang="pt-BR" sz="1600" dirty="0"/>
              <a:t>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>
                <a:hlinkClick r:id="rId3"/>
              </a:rPr>
              <a:t>https://www.filipeflop.com/blog/o-que-e-arduino/</a:t>
            </a:r>
            <a:r>
              <a:rPr lang="pt-BR" sz="1600" dirty="0"/>
              <a:t> acesso em 21/10/2019.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- Newton C. Braga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>
                <a:hlinkClick r:id="rId4"/>
              </a:rPr>
              <a:t>https://newtoncbraga.com.br/index.php/eletronica/52-artigos-diversos/13263-o-basico-sobre-os-microcontroladores-parte-1-mic139</a:t>
            </a:r>
            <a:r>
              <a:rPr lang="pt-BR" sz="1600" dirty="0"/>
              <a:t> acesso em 21/10/2019.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311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E4D19-D082-4FCB-B63B-DC9CD407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9970"/>
            <a:ext cx="7772400" cy="1159800"/>
          </a:xfrm>
        </p:spPr>
        <p:txBody>
          <a:bodyPr/>
          <a:lstStyle/>
          <a:p>
            <a:r>
              <a:rPr lang="pt-BR" dirty="0"/>
              <a:t>Revisão Prática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C0F416-7B5B-4AF2-AFAC-E6404079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603247"/>
            <a:ext cx="7772400" cy="2575348"/>
          </a:xfrm>
        </p:spPr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Introdução aos microcontroladores 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Princípios de elétrica e eletrônica 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Descrição da plataforma de desenvolvimento 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Escrita de programa para microcontroladores 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Conceitos de entrada e saída digital 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Entrada e saída analógica 	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1BC81F-2EA1-49A7-82A9-12C409AB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9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B0272-7CA3-4248-A8E0-E7577C71C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48193"/>
            <a:ext cx="7772400" cy="1159800"/>
          </a:xfrm>
        </p:spPr>
        <p:txBody>
          <a:bodyPr/>
          <a:lstStyle/>
          <a:p>
            <a:r>
              <a:rPr lang="pt-BR" sz="3600" dirty="0"/>
              <a:t>Exercício de Revisão – Animação com LEDs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7865B2-562B-443A-98BB-C43A54CE0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3FFDFC-CF56-46DD-937A-FD9AB66A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0" y="1935126"/>
            <a:ext cx="2941273" cy="27993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DDB210-008D-4B78-A9A8-6EC987E5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27" y="1928777"/>
            <a:ext cx="2799342" cy="28057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AA6FAC-4993-4C16-BC71-0E1C57CE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958" y="1928776"/>
            <a:ext cx="2799342" cy="2805720"/>
          </a:xfrm>
          <a:prstGeom prst="rect">
            <a:avLst/>
          </a:prstGeom>
        </p:spPr>
      </p:pic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1CA13D4C-3B2D-441B-8D2F-D93AC0687973}"/>
              </a:ext>
            </a:extLst>
          </p:cNvPr>
          <p:cNvSpPr/>
          <p:nvPr/>
        </p:nvSpPr>
        <p:spPr>
          <a:xfrm>
            <a:off x="1066644" y="1960675"/>
            <a:ext cx="243631" cy="662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0DEC628-38EE-49CB-ADC6-79524826F063}"/>
              </a:ext>
            </a:extLst>
          </p:cNvPr>
          <p:cNvSpPr/>
          <p:nvPr/>
        </p:nvSpPr>
        <p:spPr>
          <a:xfrm>
            <a:off x="4040372" y="1928776"/>
            <a:ext cx="257278" cy="632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09B79D06-AA5B-4792-A4B7-4364F5AB70AE}"/>
              </a:ext>
            </a:extLst>
          </p:cNvPr>
          <p:cNvSpPr/>
          <p:nvPr/>
        </p:nvSpPr>
        <p:spPr>
          <a:xfrm>
            <a:off x="7041733" y="1928774"/>
            <a:ext cx="257278" cy="632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1EA0494-2AB7-45BF-8831-E004B0ACB4C3}"/>
              </a:ext>
            </a:extLst>
          </p:cNvPr>
          <p:cNvSpPr/>
          <p:nvPr/>
        </p:nvSpPr>
        <p:spPr>
          <a:xfrm>
            <a:off x="1526862" y="1830298"/>
            <a:ext cx="1488721" cy="793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Grupo de LEDs apagados</a:t>
            </a:r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DF0AFF97-D93C-4076-A0C3-E466C5B7A53D}"/>
              </a:ext>
            </a:extLst>
          </p:cNvPr>
          <p:cNvSpPr/>
          <p:nvPr/>
        </p:nvSpPr>
        <p:spPr>
          <a:xfrm>
            <a:off x="4361039" y="1755149"/>
            <a:ext cx="1718619" cy="766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dirty="0"/>
              <a:t>Grupo de LEDs acende em sequência da esquerda para direita</a:t>
            </a:r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147F0ADE-26A7-414D-AA03-93E3012C2EA5}"/>
              </a:ext>
            </a:extLst>
          </p:cNvPr>
          <p:cNvSpPr/>
          <p:nvPr/>
        </p:nvSpPr>
        <p:spPr>
          <a:xfrm>
            <a:off x="7439100" y="1755150"/>
            <a:ext cx="1488721" cy="793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Grupo de LEDs deve piscar 3 vezes.</a:t>
            </a:r>
          </a:p>
        </p:txBody>
      </p:sp>
    </p:spTree>
    <p:extLst>
      <p:ext uri="{BB962C8B-B14F-4D97-AF65-F5344CB8AC3E}">
        <p14:creationId xmlns:p14="http://schemas.microsoft.com/office/powerpoint/2010/main" val="40261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D089F-45BF-4816-954B-EE8A02676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5152"/>
            <a:ext cx="7772400" cy="1159800"/>
          </a:xfrm>
        </p:spPr>
        <p:txBody>
          <a:bodyPr/>
          <a:lstStyle/>
          <a:p>
            <a:r>
              <a:rPr lang="pt-BR" sz="3200" dirty="0"/>
              <a:t>Exercício de Revisão – Animação com LEDs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6184D7-9650-4028-B237-E752A8D5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59" y="1900843"/>
            <a:ext cx="7772400" cy="2660523"/>
          </a:xfrm>
        </p:spPr>
        <p:txBody>
          <a:bodyPr/>
          <a:lstStyle/>
          <a:p>
            <a:pPr algn="just"/>
            <a:r>
              <a:rPr lang="pt-BR" b="1" dirty="0">
                <a:solidFill>
                  <a:srgbClr val="FFC000"/>
                </a:solidFill>
              </a:rPr>
              <a:t>Funcionamento do projeto:</a:t>
            </a:r>
          </a:p>
          <a:p>
            <a:pPr algn="just"/>
            <a:r>
              <a:rPr lang="pt-BR" dirty="0"/>
              <a:t>O LED1 acende , LED2 e LED3 ficam apagados por alguns milissegundos , quando  LED2  acende o LED1 fica aceso também porém o grupo de LEDs vão acender em sequencia  da esquerda para direita e após esta ação o LED 3 acende, LED 1 e LED 2 continuam aceso e o grupo de LEDs  deve piscar três vezes, após está ação o LED 2 e LED 3 apaga por 1 milissegundo em seguida o LED2 acende repetindo o Looping anterior.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89E3AE-3F05-4E3C-9866-0C9126859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7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just" defTabSz="536575"/>
            <a:r>
              <a:rPr lang="pt-BR" sz="1600" dirty="0"/>
              <a:t>	Antes de falarmos sobre os microcontroladores devemos entender o que é um Sistema Embarcado.</a:t>
            </a:r>
          </a:p>
          <a:p>
            <a:pPr marL="0" lvl="0" indent="0" algn="just"/>
            <a:endParaRPr lang="pt-BR" sz="1600" dirty="0"/>
          </a:p>
          <a:p>
            <a:pPr marL="0" lvl="0" indent="0" algn="just" defTabSz="893763">
              <a:tabLst>
                <a:tab pos="536575" algn="l"/>
              </a:tabLst>
            </a:pPr>
            <a:r>
              <a:rPr lang="pt-BR" sz="1600" dirty="0"/>
              <a:t>	Sistema embarcado é o nome que se dá a programas e hardwares que executam tarefas específicas em um aparelho. </a:t>
            </a:r>
          </a:p>
          <a:p>
            <a:pPr marL="0" lvl="0" indent="0" algn="just" defTabSz="893763">
              <a:tabLst>
                <a:tab pos="536575" algn="l"/>
              </a:tabLst>
            </a:pPr>
            <a:endParaRPr lang="pt-BR" sz="1600" dirty="0"/>
          </a:p>
          <a:p>
            <a:pPr marL="0" lvl="0" indent="0" algn="just" defTabSz="893763">
              <a:tabLst>
                <a:tab pos="536575" algn="l"/>
              </a:tabLst>
            </a:pPr>
            <a:r>
              <a:rPr lang="pt-BR" sz="1600" dirty="0"/>
              <a:t>	Eles estão presentes em diversos equipamentos do dia a dia: em semáforos, aparelhos de ar condicionado (controle da temperatura), impressoras, etc.</a:t>
            </a:r>
          </a:p>
          <a:p>
            <a:pPr marL="0" lvl="0" indent="0" algn="just" defTabSz="893763">
              <a:tabLst>
                <a:tab pos="536575" algn="l"/>
              </a:tabLst>
            </a:pPr>
            <a:endParaRPr lang="pt-BR" sz="1600" dirty="0"/>
          </a:p>
          <a:p>
            <a:pPr marL="0" lvl="0" indent="0" algn="just" defTabSz="893763">
              <a:tabLst>
                <a:tab pos="536575" algn="l"/>
              </a:tabLst>
            </a:pPr>
            <a:r>
              <a:rPr lang="pt-BR" sz="1600" dirty="0"/>
              <a:t>	Geralmente executam tarefas específicas e simples, que estão associados a automação. 	</a:t>
            </a:r>
          </a:p>
          <a:p>
            <a:pPr marL="0" lvl="0" indent="0" algn="just" defTabSz="893763">
              <a:tabLst>
                <a:tab pos="536575" algn="l"/>
              </a:tabLst>
            </a:pPr>
            <a:r>
              <a:rPr lang="pt-BR" sz="1600" dirty="0"/>
              <a:t>	Exemplo: Portão de Garagem Automático.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2.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Problemática:</a:t>
            </a:r>
          </a:p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Antigamente as montagens eletrônicas que eram usadas em todas as aplicações, incluindo a mecatrônica eram baseadas em componentes individuais e eventualmente em diversos circuitos não integrados exercendo funções separadas.</a:t>
            </a:r>
          </a:p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No entanto, a eletrônica evoluiu e com o advento do “microprocessador” e do “</a:t>
            </a:r>
            <a:r>
              <a:rPr lang="pt-BR" sz="1600" dirty="0" err="1"/>
              <a:t>microcontrolador</a:t>
            </a:r>
            <a:r>
              <a:rPr lang="pt-BR" sz="1600" dirty="0"/>
              <a:t>” passamos para uma nova fase da tecnologia, que simplificam os projetos e montagens e, além disso, os tornam muito mais poderosos e compactos, como também reduzem o custo de fabricação.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1213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3.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Solução: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Desenvolvimento de diversos microcontroladores e </a:t>
            </a:r>
            <a:r>
              <a:rPr lang="pt-BR" sz="1600" dirty="0" err="1"/>
              <a:t>CI’s</a:t>
            </a:r>
            <a:r>
              <a:rPr lang="pt-BR" sz="1600" dirty="0"/>
              <a:t>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8" descr="&#10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49" y="1717602"/>
            <a:ext cx="2353347" cy="3009587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2808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4.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 que é um CI ?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 circuito integrado (C.I.) nos traz a ideia de que é possível reunir num invólucro único ou componente um circuito completo que exerça determinada função.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Cada tipo de circuito integrado exerce uma função única que é determinada pela organização e montagem dos componentes no seu interior bem como suas interligações no momento em que são fabricados.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Sendo assim um CI já têm uma determinada função interna quando sai de fábrica.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85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5.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Exemplos:</a:t>
            </a:r>
          </a:p>
          <a:p>
            <a:pPr marL="0" lvl="0" indent="0" algn="just"/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CI 555, utilizado em diversos circuitos como temporizador e oscilador.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CI 555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28" y="2701952"/>
            <a:ext cx="1590512" cy="11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I 555 - Conheça o chip e o modo monoestável (parte 1) - Fazedo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02" y="2701952"/>
            <a:ext cx="2858148" cy="12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nalizador para portão automático: como funciona baseado na lei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2" y="2701952"/>
            <a:ext cx="2491372" cy="186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235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6.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Mas afinal o que é um </a:t>
            </a:r>
            <a:r>
              <a:rPr lang="pt-BR" sz="1600" dirty="0" err="1"/>
              <a:t>microcontrolador</a:t>
            </a:r>
            <a:r>
              <a:rPr lang="pt-BR" sz="1600" dirty="0"/>
              <a:t>?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A ideia do </a:t>
            </a:r>
            <a:r>
              <a:rPr lang="pt-BR" sz="1600" dirty="0" err="1"/>
              <a:t>microcontrolador</a:t>
            </a:r>
            <a:r>
              <a:rPr lang="pt-BR" sz="1600" dirty="0"/>
              <a:t> é um pouco diferente.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 </a:t>
            </a:r>
            <a:r>
              <a:rPr lang="pt-BR" sz="1600" dirty="0" err="1"/>
              <a:t>microcontrolador</a:t>
            </a:r>
            <a:r>
              <a:rPr lang="pt-BR" sz="1600" dirty="0"/>
              <a:t> tem um circuito interno como o CI mas não tem uma função predeterminada de fábrica.	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Fabricar num único chip, com um conjunto de circuitos, que em princípio não tenha função alguma, parece estranho de princípio.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   	No entanto, ele possui recursos que permitem que ele seja programado para realizar algum tipo de função.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8829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7.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Introdução aos microcontroladores: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Ou seja, embora ela seja também um tipo de CI, ao programa-lo com uma linguagem específica, podemos fazer com que ele execute uma determinada função dentro de sua capacidade.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É isso que o torna tão especial, essa capacidade de programa-lo e atribuirmos a ele uma função específica, conforme nossa necessidade.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Lembre-se que um </a:t>
            </a:r>
            <a:r>
              <a:rPr lang="pt-BR" sz="1600" dirty="0" err="1"/>
              <a:t>microcontrolador</a:t>
            </a:r>
            <a:r>
              <a:rPr lang="pt-BR" sz="1600" dirty="0"/>
              <a:t> não é um processador (microprocessador), pois ele não têm a capacidade de executar um sistema operacional, apenas instruções simples de entrada e saída.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Exemplo: Lógica Booleana (Aberto e Fechado) – (Ligado e Desligado) 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3405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91B5614529994DA68A9C6AFFCECD2A" ma:contentTypeVersion="0" ma:contentTypeDescription="Crie um novo documento." ma:contentTypeScope="" ma:versionID="2e759bbf15fd08ce9570457801985a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AA00AD-7B86-40F5-A79C-BB2ED5336E02}"/>
</file>

<file path=customXml/itemProps2.xml><?xml version="1.0" encoding="utf-8"?>
<ds:datastoreItem xmlns:ds="http://schemas.openxmlformats.org/officeDocument/2006/customXml" ds:itemID="{C105EF1C-F2ED-4C20-9780-76332CCDE382}"/>
</file>

<file path=customXml/itemProps3.xml><?xml version="1.0" encoding="utf-8"?>
<ds:datastoreItem xmlns:ds="http://schemas.openxmlformats.org/officeDocument/2006/customXml" ds:itemID="{6FC79985-793E-4E9A-B5B1-2466CC6C268B}"/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1708</Words>
  <Application>Microsoft Office PowerPoint</Application>
  <PresentationFormat>Apresentação na tela (16:9)</PresentationFormat>
  <Paragraphs>258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Walter Turncoat</vt:lpstr>
      <vt:lpstr>Arial</vt:lpstr>
      <vt:lpstr>Sniglet</vt:lpstr>
      <vt:lpstr>Ursula template</vt:lpstr>
      <vt:lpstr> Sistemas Embarcados  Aula 02</vt:lpstr>
      <vt:lpstr>Tema da aula:</vt:lpstr>
      <vt:lpstr>1. Introdução aos microcontroladores:</vt:lpstr>
      <vt:lpstr>2. Introdução aos microcontroladores:</vt:lpstr>
      <vt:lpstr>3. Introdução aos microcontroladores:</vt:lpstr>
      <vt:lpstr>4. Introdução aos microcontroladores:</vt:lpstr>
      <vt:lpstr>5. Introdução aos microcontroladores:</vt:lpstr>
      <vt:lpstr>6. Introdução aos microcontroladores:</vt:lpstr>
      <vt:lpstr>7. Introdução aos microcontroladores:</vt:lpstr>
      <vt:lpstr>8. Introdução aos microcontroladores:</vt:lpstr>
      <vt:lpstr>9. Introdução aos microcontroladores:</vt:lpstr>
      <vt:lpstr>10. Introdução aos microcontroladores:</vt:lpstr>
      <vt:lpstr>11. Introdução aos microcontroladores:</vt:lpstr>
      <vt:lpstr>12. Introdução aos microcontroladores:</vt:lpstr>
      <vt:lpstr>13. Introdução aos microcontroladores:</vt:lpstr>
      <vt:lpstr>14. Introdução aos microcontroladores:</vt:lpstr>
      <vt:lpstr>15. Introdução aos microcontroladores:</vt:lpstr>
      <vt:lpstr>16. Introdução aos microcontroladores:</vt:lpstr>
      <vt:lpstr>17. Introdução aos microcontroladores:</vt:lpstr>
      <vt:lpstr>18. Introdução aos microcontroladores:</vt:lpstr>
      <vt:lpstr>19. Introdução aos microcontroladores:</vt:lpstr>
      <vt:lpstr>20. Lição de Casa:</vt:lpstr>
      <vt:lpstr>21. Lição de Casa:</vt:lpstr>
      <vt:lpstr>22. Referências:</vt:lpstr>
      <vt:lpstr>23. Referências:</vt:lpstr>
      <vt:lpstr>Revisão Prática</vt:lpstr>
      <vt:lpstr>Exercício de Revisão – Animação com LEDs</vt:lpstr>
      <vt:lpstr>Exercício de Revisão – Animação com LEDs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 Sejam Bem Vindos!</dc:title>
  <dc:creator>Wagner Lucca</dc:creator>
  <cp:lastModifiedBy>Carlos Alberto P. da Silva</cp:lastModifiedBy>
  <cp:revision>108</cp:revision>
  <dcterms:modified xsi:type="dcterms:W3CDTF">2021-02-12T19:09:18Z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0x0101002291B5614529994DA68A9C6AFFCECD2A</vt:lpwstr>
  </property>
</Properties>
</file>