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AB1694-DC26-4E8C-97D8-B4772213B4F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9552" y="4628728"/>
            <a:ext cx="6400800" cy="17526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Profs.: </a:t>
            </a:r>
            <a:r>
              <a:rPr lang="pt-BR" sz="2400" dirty="0" smtClean="0">
                <a:solidFill>
                  <a:schemeClr val="tx1"/>
                </a:solidFill>
              </a:rPr>
              <a:t>Eduardo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Outros exemplos: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pt-BR" dirty="0" smtClean="0"/>
              <a:t>Uma editora de livros:</a:t>
            </a:r>
          </a:p>
          <a:p>
            <a:pPr lvl="0">
              <a:buNone/>
            </a:pPr>
            <a:endParaRPr lang="pt-BR" dirty="0" smtClean="0"/>
          </a:p>
          <a:p>
            <a:pPr lvl="0" algn="just">
              <a:buNone/>
            </a:pPr>
            <a:r>
              <a:rPr lang="pt-BR" dirty="0" smtClean="0"/>
              <a:t>	Através de um banco de dados e possível conhecer o perfil do cliente, identificando por exemplo a média de valor pago por livro, ou os gêneros de livros mais procurados nos últimos seis meses, ou também os mais comprados no início do ano.</a:t>
            </a:r>
          </a:p>
          <a:p>
            <a:pPr lvl="0" algn="just">
              <a:buNone/>
            </a:pPr>
            <a:r>
              <a:rPr lang="pt-BR" dirty="0" smtClean="0"/>
              <a:t>	Assim permitindo enviar mala direta para os clientes certos de forma mais precisa sem desperdício.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498080" cy="936104"/>
          </a:xfrm>
        </p:spPr>
        <p:txBody>
          <a:bodyPr>
            <a:normAutofit/>
          </a:bodyPr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820472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200" dirty="0" smtClean="0"/>
              <a:t>	Quando você escreve um relatório, consulta sua agenda, procura por um número de telefone ou confere o extrato bancário, estará processando dados. Todos estes dados são armazenados em diversos documentos que formam o seu </a:t>
            </a:r>
            <a:r>
              <a:rPr lang="pt-BR" sz="2200" b="1" dirty="0" smtClean="0"/>
              <a:t>banco de dados. </a:t>
            </a:r>
          </a:p>
          <a:p>
            <a:pPr algn="just">
              <a:buNone/>
            </a:pPr>
            <a:r>
              <a:rPr lang="pt-BR" sz="2200" b="1" dirty="0" smtClean="0"/>
              <a:t>	</a:t>
            </a:r>
            <a:r>
              <a:rPr lang="pt-BR" sz="2200" dirty="0" smtClean="0"/>
              <a:t>O resultado de todos estes processamentos é a </a:t>
            </a:r>
            <a:r>
              <a:rPr lang="pt-BR" sz="2200" b="1" dirty="0" smtClean="0"/>
              <a:t>informação, e é com essa informação que você </a:t>
            </a:r>
            <a:r>
              <a:rPr lang="pt-BR" sz="2200" dirty="0" smtClean="0"/>
              <a:t>toma decisões durante suas atividades. Quanto melhor informado você estiver, mais facilmente alcançará seus objetivos. </a:t>
            </a:r>
          </a:p>
          <a:p>
            <a:pPr algn="just">
              <a:buNone/>
            </a:pPr>
            <a:r>
              <a:rPr lang="pt-BR" sz="2200" dirty="0" smtClean="0"/>
              <a:t>	Quando não é utilizado o computador para armazenar todos estes dados, leva-se um certo tempo para organizá-los e coordená-los de forma adequada a gerar informação, pois você terá que rastrear dados de diversas fontes. Este tempo é diminuído significativamente com a utilização de um banco de dados eletrônico. Banco de dados eletrônico é definido como um caso especial de arquivo, que armazena um conjunto de dados relacionadas a determinado assunto ou objetivo. </a:t>
            </a:r>
            <a:endParaRPr lang="pt-BR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que é Banco de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340768"/>
            <a:ext cx="8820472" cy="216024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sz="2400" dirty="0" smtClean="0"/>
              <a:t>	Bancos </a:t>
            </a:r>
            <a:r>
              <a:rPr lang="pt-BR" sz="2400" dirty="0"/>
              <a:t>de dados, (ou bases de dados), </a:t>
            </a:r>
            <a:r>
              <a:rPr lang="pt-BR" sz="2400" dirty="0" smtClean="0"/>
              <a:t>é um conjunto </a:t>
            </a:r>
            <a:r>
              <a:rPr lang="pt-BR" sz="2400" dirty="0"/>
              <a:t>de dados com uma </a:t>
            </a:r>
            <a:r>
              <a:rPr lang="pt-BR" sz="2400" dirty="0" smtClean="0"/>
              <a:t>estrutura regular </a:t>
            </a:r>
            <a:r>
              <a:rPr lang="pt-BR" sz="2400" dirty="0"/>
              <a:t>que organizam informação. Um banco de dados normalmente agrupa </a:t>
            </a:r>
            <a:r>
              <a:rPr lang="pt-BR" sz="2400" dirty="0" smtClean="0"/>
              <a:t>informações utilizadas </a:t>
            </a:r>
            <a:r>
              <a:rPr lang="pt-BR" sz="2400" dirty="0"/>
              <a:t>para um mesmo fim.</a:t>
            </a:r>
          </a:p>
          <a:p>
            <a:pPr algn="just">
              <a:buNone/>
            </a:pPr>
            <a:r>
              <a:rPr lang="pt-BR" sz="2400" dirty="0" smtClean="0"/>
              <a:t>	</a:t>
            </a:r>
            <a:endParaRPr lang="pt-BR" sz="240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0" y="2575445"/>
            <a:ext cx="3995936" cy="380588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sz="2600" dirty="0" smtClean="0"/>
              <a:t>	Um banco de dados é usualmente mantido e acessado por meio de um software conhecido como Sistema Gerenciador de Banco de Dados (SGBD). Muitas vezes o termo banco de dados é usado como sinônimo de SGDB.</a:t>
            </a:r>
            <a:endParaRPr lang="pt-BR" sz="2600" dirty="0"/>
          </a:p>
        </p:txBody>
      </p:sp>
      <p:pic>
        <p:nvPicPr>
          <p:cNvPr id="11266" name="Picture 2" descr="http://www.devmedia.com.br/imagens/sqlmagazine/mar2006/ORA_RR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564904"/>
            <a:ext cx="5148065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de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			Lista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telefônica 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Fichas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do acervo de uma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biblioteca</a:t>
            </a:r>
          </a:p>
          <a:p>
            <a:pPr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Prontuário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de aluno</a:t>
            </a: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Imagem 3" descr="ARQUIV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2852936"/>
            <a:ext cx="1800200" cy="1976855"/>
          </a:xfrm>
          <a:prstGeom prst="rect">
            <a:avLst/>
          </a:prstGeom>
        </p:spPr>
      </p:pic>
      <p:pic>
        <p:nvPicPr>
          <p:cNvPr id="5" name="Imagem 4" descr="LI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196752"/>
            <a:ext cx="2088233" cy="2198140"/>
          </a:xfrm>
          <a:prstGeom prst="rect">
            <a:avLst/>
          </a:prstGeom>
        </p:spPr>
      </p:pic>
      <p:pic>
        <p:nvPicPr>
          <p:cNvPr id="6" name="Imagem 5" descr="PRONTUÁRI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794931">
            <a:off x="4554577" y="4349966"/>
            <a:ext cx="4425817" cy="285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1770"/>
            <a:ext cx="8784976" cy="868958"/>
          </a:xfrm>
        </p:spPr>
        <p:txBody>
          <a:bodyPr>
            <a:noAutofit/>
          </a:bodyPr>
          <a:lstStyle/>
          <a:p>
            <a:r>
              <a:rPr lang="pt-BR" sz="3400" b="1" dirty="0" smtClean="0"/>
              <a:t>Sistema Gerenciador de Banco de dados</a:t>
            </a:r>
            <a:endParaRPr lang="pt-BR" sz="3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224" y="980728"/>
            <a:ext cx="8291264" cy="568863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 smtClean="0"/>
              <a:t>	Consiste em uma criação de dados inter-relacionados e um software que permita a definição de estruturas para armazenamento de informações e fornecimento de mecanismos para manipulá-las.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Exemplo: </a:t>
            </a:r>
          </a:p>
          <a:p>
            <a:pPr lvl="1"/>
            <a:r>
              <a:rPr lang="pt-BR" sz="2000" dirty="0" smtClean="0"/>
              <a:t>Microsoft Access</a:t>
            </a:r>
          </a:p>
          <a:p>
            <a:pPr lvl="1"/>
            <a:r>
              <a:rPr lang="pt-BR" sz="2000" dirty="0" smtClean="0"/>
              <a:t>Microsoft SQL Server </a:t>
            </a:r>
          </a:p>
          <a:p>
            <a:pPr lvl="1"/>
            <a:r>
              <a:rPr lang="pt-BR" sz="2000" dirty="0" smtClean="0"/>
              <a:t>FoxPro</a:t>
            </a:r>
          </a:p>
          <a:p>
            <a:pPr lvl="1"/>
            <a:r>
              <a:rPr lang="pt-BR" sz="2000" dirty="0" err="1" smtClean="0"/>
              <a:t>Dbase</a:t>
            </a:r>
            <a:endParaRPr lang="pt-BR" sz="2000" dirty="0" smtClean="0"/>
          </a:p>
          <a:p>
            <a:pPr lvl="1"/>
            <a:r>
              <a:rPr lang="pt-BR" sz="2000" dirty="0" err="1" smtClean="0"/>
              <a:t>MySQL</a:t>
            </a:r>
            <a:endParaRPr lang="pt-BR" sz="2000" dirty="0" smtClean="0"/>
          </a:p>
          <a:p>
            <a:pPr lvl="1"/>
            <a:r>
              <a:rPr lang="pt-BR" sz="2000" dirty="0" err="1" smtClean="0"/>
              <a:t>PostgreSQL</a:t>
            </a:r>
            <a:endParaRPr lang="pt-BR" sz="2000" dirty="0" smtClean="0"/>
          </a:p>
          <a:p>
            <a:pPr lvl="1"/>
            <a:r>
              <a:rPr lang="pt-BR" sz="2000" dirty="0" smtClean="0"/>
              <a:t>Oracle</a:t>
            </a:r>
          </a:p>
          <a:p>
            <a:pPr lvl="0">
              <a:buNone/>
            </a:pPr>
            <a:endParaRPr lang="pt-BR" sz="24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38152" cy="1143000"/>
          </a:xfrm>
        </p:spPr>
        <p:txBody>
          <a:bodyPr>
            <a:noAutofit/>
          </a:bodyPr>
          <a:lstStyle/>
          <a:p>
            <a:r>
              <a:rPr lang="pt-BR" sz="3200" b="1" dirty="0" smtClean="0"/>
              <a:t>Empresas que possuem banco de dados</a:t>
            </a:r>
            <a:endParaRPr lang="pt-BR" sz="320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340768"/>
            <a:ext cx="8034096" cy="4861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 </a:t>
            </a:r>
          </a:p>
          <a:p>
            <a:pPr lvl="0"/>
            <a:r>
              <a:rPr lang="pt-BR" sz="2400" dirty="0" smtClean="0"/>
              <a:t>Agências bancárias</a:t>
            </a:r>
          </a:p>
          <a:p>
            <a:pPr lvl="0"/>
            <a:r>
              <a:rPr lang="pt-BR" sz="2400" dirty="0" smtClean="0"/>
              <a:t>Locadoras de DVD</a:t>
            </a:r>
          </a:p>
          <a:p>
            <a:pPr lvl="0"/>
            <a:r>
              <a:rPr lang="pt-BR" sz="2400" dirty="0" smtClean="0"/>
              <a:t>Editoras</a:t>
            </a:r>
          </a:p>
          <a:p>
            <a:pPr lvl="0"/>
            <a:r>
              <a:rPr lang="pt-BR" sz="2400" dirty="0" smtClean="0"/>
              <a:t>Redes Sociais</a:t>
            </a:r>
          </a:p>
          <a:p>
            <a:pPr lvl="0"/>
            <a:r>
              <a:rPr lang="pt-BR" sz="2400" dirty="0" smtClean="0"/>
              <a:t>Assistências médicas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u="sng" dirty="0" smtClean="0"/>
              <a:t>Objetivo</a:t>
            </a:r>
          </a:p>
          <a:p>
            <a:pPr>
              <a:buNone/>
            </a:pPr>
            <a:r>
              <a:rPr lang="pt-BR" sz="2400" dirty="0" smtClean="0"/>
              <a:t> </a:t>
            </a:r>
          </a:p>
          <a:p>
            <a:pPr>
              <a:buNone/>
            </a:pPr>
            <a:r>
              <a:rPr lang="pt-BR" sz="2400" dirty="0" smtClean="0"/>
              <a:t>Armazenar, organizar e consultar os dados do cliente. </a:t>
            </a:r>
          </a:p>
          <a:p>
            <a:pPr>
              <a:buNone/>
            </a:pPr>
            <a:r>
              <a:rPr lang="pt-BR" sz="2400" dirty="0" smtClean="0"/>
              <a:t> </a:t>
            </a:r>
          </a:p>
          <a:p>
            <a:pPr algn="just">
              <a:buNone/>
            </a:pPr>
            <a:endParaRPr lang="pt-BR" sz="1800" dirty="0" smtClean="0"/>
          </a:p>
          <a:p>
            <a:endParaRPr lang="pt-BR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032" y="274638"/>
            <a:ext cx="8676456" cy="1143000"/>
          </a:xfrm>
        </p:spPr>
        <p:txBody>
          <a:bodyPr>
            <a:normAutofit fontScale="90000"/>
          </a:bodyPr>
          <a:lstStyle/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tabLst/>
              <a:defRPr/>
            </a:pPr>
            <a:r>
              <a:rPr lang="pt-BR" sz="32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Principais </a:t>
            </a:r>
            <a:r>
              <a:rPr lang="pt-BR" sz="32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benefícios que o banco de dados oferece para a empresa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/>
            </a:r>
            <a:b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sz="2800" dirty="0" smtClean="0"/>
          </a:p>
          <a:p>
            <a:pPr lvl="0"/>
            <a:r>
              <a:rPr lang="pt-BR" sz="2800" dirty="0" smtClean="0"/>
              <a:t>Identificar e gerenciar a carteira de clientes</a:t>
            </a:r>
          </a:p>
          <a:p>
            <a:pPr lvl="0"/>
            <a:r>
              <a:rPr lang="pt-BR" sz="2800" dirty="0" smtClean="0"/>
              <a:t>Pontuar o relacionamento do cliente com a empresa</a:t>
            </a:r>
          </a:p>
          <a:p>
            <a:pPr lvl="0"/>
            <a:r>
              <a:rPr lang="pt-BR" sz="2800" dirty="0" smtClean="0"/>
              <a:t>Criar um modelo de afinidade</a:t>
            </a:r>
          </a:p>
          <a:p>
            <a:pPr lvl="0"/>
            <a:r>
              <a:rPr lang="pt-BR" sz="2800" dirty="0" smtClean="0"/>
              <a:t>Reconhecer melhor os ex-clientes e os motivos para tal. </a:t>
            </a:r>
          </a:p>
          <a:p>
            <a:pPr lvl="0"/>
            <a:r>
              <a:rPr lang="pt-BR" sz="2800" dirty="0" smtClean="0"/>
              <a:t>Facilitar a criação de indicadores para avaliar a satisfação dos clientes , etc.</a:t>
            </a:r>
          </a:p>
          <a:p>
            <a:pPr>
              <a:buNone/>
            </a:pPr>
            <a:endParaRPr lang="pt-BR" sz="2800" dirty="0" smtClean="0"/>
          </a:p>
          <a:p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Características de um Sistema de Gerenciamento de Banco de Dados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447800"/>
            <a:ext cx="8034096" cy="480060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pt-BR" sz="2800" u="sng" dirty="0" smtClean="0"/>
              <a:t>Integridade</a:t>
            </a:r>
            <a:r>
              <a:rPr lang="pt-BR" sz="2800" dirty="0" smtClean="0"/>
              <a:t> </a:t>
            </a:r>
          </a:p>
          <a:p>
            <a:pPr lvl="0" algn="just">
              <a:buNone/>
            </a:pPr>
            <a:r>
              <a:rPr lang="pt-BR" sz="2800" dirty="0" smtClean="0"/>
              <a:t>	Exemplo: em um banco de dados de uma vídeo locadora não aceita locar um </a:t>
            </a:r>
            <a:r>
              <a:rPr lang="pt-BR" sz="2800" dirty="0" err="1" smtClean="0"/>
              <a:t>dvd</a:t>
            </a:r>
            <a:r>
              <a:rPr lang="pt-BR" sz="2800" dirty="0" smtClean="0"/>
              <a:t> par um cliente não cadastrado.</a:t>
            </a:r>
          </a:p>
          <a:p>
            <a:pPr lvl="0" algn="just"/>
            <a:r>
              <a:rPr lang="pt-BR" sz="2800" u="sng" dirty="0" smtClean="0"/>
              <a:t>Restrição</a:t>
            </a:r>
          </a:p>
          <a:p>
            <a:pPr lvl="0" algn="just">
              <a:buNone/>
            </a:pPr>
            <a:r>
              <a:rPr lang="pt-BR" sz="2800" dirty="0" smtClean="0"/>
              <a:t>   Exemplo: num determinado campo você só poderá digitar 1, 2 ou 3. </a:t>
            </a:r>
          </a:p>
          <a:p>
            <a:pPr lvl="0" algn="just"/>
            <a:r>
              <a:rPr lang="pt-BR" sz="2800" u="sng" dirty="0" smtClean="0"/>
              <a:t>Reorganização</a:t>
            </a:r>
          </a:p>
          <a:p>
            <a:pPr lvl="0" algn="just">
              <a:buNone/>
            </a:pPr>
            <a:r>
              <a:rPr lang="pt-BR" sz="2800" dirty="0" smtClean="0"/>
              <a:t>	Exemplo: organiza registros pelo nome do aluno ou pelo curso ou pelo horário ou até mesmo gera uma  consulta com alguns campos que você julgar necessário. </a:t>
            </a:r>
          </a:p>
          <a:p>
            <a:pPr lvl="0" algn="just"/>
            <a:r>
              <a:rPr lang="pt-BR" sz="2800" u="sng" dirty="0" smtClean="0"/>
              <a:t>Eficiência</a:t>
            </a:r>
            <a:r>
              <a:rPr lang="pt-BR" sz="2800" dirty="0" smtClean="0"/>
              <a:t> </a:t>
            </a:r>
          </a:p>
          <a:p>
            <a:pPr lvl="0" algn="just">
              <a:buNone/>
            </a:pPr>
            <a:r>
              <a:rPr lang="pt-BR" sz="2800" dirty="0" smtClean="0"/>
              <a:t>	Exemplo: consulta e acesso em tempo real. </a:t>
            </a:r>
          </a:p>
          <a:p>
            <a:pPr algn="just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320" y="274638"/>
            <a:ext cx="7498080" cy="1143000"/>
          </a:xfrm>
        </p:spPr>
        <p:txBody>
          <a:bodyPr>
            <a:normAutofit/>
          </a:bodyPr>
          <a:lstStyle/>
          <a:p>
            <a:pPr marL="640080" marR="0" lvl="1" indent="-237744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tabLst/>
              <a:defRPr/>
            </a:pPr>
            <a:r>
              <a:rPr lang="pt-BR" sz="32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Aplicabilidade do banco de </a:t>
            </a:r>
            <a:r>
              <a:rPr lang="pt-BR" sz="32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dados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268760"/>
            <a:ext cx="7992888" cy="511256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dirty="0" smtClean="0"/>
              <a:t>Editora saraiva</a:t>
            </a:r>
          </a:p>
          <a:p>
            <a:pPr lvl="1"/>
            <a:r>
              <a:rPr lang="pt-BR" dirty="0" smtClean="0"/>
              <a:t>Armazenar e consultar os dados</a:t>
            </a:r>
          </a:p>
          <a:p>
            <a:pPr lvl="2"/>
            <a:r>
              <a:rPr lang="pt-BR" dirty="0" smtClean="0"/>
              <a:t>dos clientes  ( hábitos – preferências de compras...)</a:t>
            </a:r>
          </a:p>
          <a:p>
            <a:pPr lvl="2"/>
            <a:r>
              <a:rPr lang="pt-BR" dirty="0" smtClean="0"/>
              <a:t>disponibilidade dos livros em estoque </a:t>
            </a:r>
          </a:p>
          <a:p>
            <a:pPr lvl="0"/>
            <a:r>
              <a:rPr lang="pt-BR" smtClean="0"/>
              <a:t>Facebook</a:t>
            </a:r>
            <a:endParaRPr lang="pt-BR" dirty="0" smtClean="0"/>
          </a:p>
          <a:p>
            <a:pPr lvl="1"/>
            <a:r>
              <a:rPr lang="pt-BR" dirty="0" smtClean="0"/>
              <a:t>Armazenar, consultar, inter-relacionar informações de participantes do site, bem como suas comunidades</a:t>
            </a:r>
          </a:p>
          <a:p>
            <a:pPr lvl="0"/>
            <a:r>
              <a:rPr lang="pt-BR" dirty="0" smtClean="0"/>
              <a:t>Clinica médica</a:t>
            </a:r>
          </a:p>
          <a:p>
            <a:pPr lvl="1"/>
            <a:r>
              <a:rPr lang="pt-BR" dirty="0" smtClean="0"/>
              <a:t>Armazenar e consultar os dados dos</a:t>
            </a:r>
          </a:p>
          <a:p>
            <a:pPr lvl="2"/>
            <a:r>
              <a:rPr lang="pt-BR" dirty="0" smtClean="0"/>
              <a:t>Pacientes</a:t>
            </a:r>
          </a:p>
          <a:p>
            <a:pPr lvl="2"/>
            <a:r>
              <a:rPr lang="pt-BR" dirty="0" smtClean="0"/>
              <a:t>Médicos</a:t>
            </a:r>
          </a:p>
          <a:p>
            <a:pPr lvl="2"/>
            <a:r>
              <a:rPr lang="pt-BR" dirty="0" smtClean="0"/>
              <a:t>Especialidades</a:t>
            </a:r>
          </a:p>
          <a:p>
            <a:pPr lvl="2"/>
            <a:r>
              <a:rPr lang="pt-BR" dirty="0" smtClean="0"/>
              <a:t>Consultas</a:t>
            </a:r>
          </a:p>
          <a:p>
            <a:pPr lvl="2"/>
            <a:r>
              <a:rPr lang="pt-BR" dirty="0" smtClean="0"/>
              <a:t>Exames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Outros exemplos: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sz="3400" b="1" dirty="0" smtClean="0"/>
              <a:t>Uma escola que tem um índice alto de evasão:</a:t>
            </a:r>
            <a:endParaRPr lang="pt-BR" b="1" dirty="0" smtClean="0"/>
          </a:p>
          <a:p>
            <a:pPr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	Através de um banco de dados é possível pontuar de maneira específica a saída de cada aluno, desde que este banco de dados tenha as seguintes informações: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	Qual é o período que mais tem evasão?</a:t>
            </a:r>
          </a:p>
          <a:p>
            <a:pPr>
              <a:buNone/>
            </a:pPr>
            <a:r>
              <a:rPr lang="pt-BR" dirty="0" smtClean="0"/>
              <a:t>	Qual é o módulo?</a:t>
            </a:r>
          </a:p>
          <a:p>
            <a:pPr>
              <a:buNone/>
            </a:pPr>
            <a:r>
              <a:rPr lang="pt-BR" dirty="0" smtClean="0"/>
              <a:t>	Qual é a lista de chamada 1º , 2º , 3º , 4º ...?</a:t>
            </a:r>
          </a:p>
          <a:p>
            <a:pPr>
              <a:buNone/>
            </a:pPr>
            <a:r>
              <a:rPr lang="pt-BR" dirty="0" smtClean="0"/>
              <a:t>	Existe insatisfação pelo curso?</a:t>
            </a:r>
          </a:p>
          <a:p>
            <a:pPr>
              <a:buNone/>
            </a:pPr>
            <a:r>
              <a:rPr lang="pt-BR" dirty="0" smtClean="0"/>
              <a:t>	A desistência é por motivos financeiros?</a:t>
            </a:r>
          </a:p>
          <a:p>
            <a:pPr>
              <a:buNone/>
            </a:pPr>
            <a:r>
              <a:rPr lang="pt-BR" dirty="0" smtClean="0"/>
              <a:t>	A desistência é por motivos profissionais?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212</TotalTime>
  <Words>125</Words>
  <Application>Microsoft Office PowerPoint</Application>
  <PresentationFormat>Apresentação na tela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Gill Sans MT</vt:lpstr>
      <vt:lpstr>Verdana</vt:lpstr>
      <vt:lpstr>Wingdings 2</vt:lpstr>
      <vt:lpstr>Solstício</vt:lpstr>
      <vt:lpstr>Introdução ao Banco de Dados</vt:lpstr>
      <vt:lpstr>O que é Banco de Dados?</vt:lpstr>
      <vt:lpstr>Exemplos de banco de dados</vt:lpstr>
      <vt:lpstr>Sistema Gerenciador de Banco de dados</vt:lpstr>
      <vt:lpstr>Empresas que possuem banco de dados</vt:lpstr>
      <vt:lpstr> Principais benefícios que o banco de dados oferece para a empresa </vt:lpstr>
      <vt:lpstr>Características de um Sistema de Gerenciamento de Banco de Dados</vt:lpstr>
      <vt:lpstr>Aplicabilidade do banco de dados</vt:lpstr>
      <vt:lpstr>Outros exemplos:</vt:lpstr>
      <vt:lpstr>Outros exemplos: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</dc:creator>
  <cp:lastModifiedBy>Professor</cp:lastModifiedBy>
  <cp:revision>35</cp:revision>
  <dcterms:created xsi:type="dcterms:W3CDTF">2012-01-10T11:02:43Z</dcterms:created>
  <dcterms:modified xsi:type="dcterms:W3CDTF">2020-02-05T23:10:43Z</dcterms:modified>
</cp:coreProperties>
</file>