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9" r:id="rId6"/>
    <p:sldId id="264" r:id="rId7"/>
    <p:sldId id="266" r:id="rId8"/>
    <p:sldId id="268" r:id="rId9"/>
    <p:sldId id="270" r:id="rId10"/>
    <p:sldId id="271" r:id="rId11"/>
    <p:sldId id="272" r:id="rId12"/>
    <p:sldId id="267" r:id="rId13"/>
    <p:sldId id="26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4F94-0E08-4970-8C36-1E67B0666839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-4252"/>
            <a:ext cx="4286280" cy="3933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2857496"/>
            <a:ext cx="7772400" cy="147002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414" y="4748234"/>
            <a:ext cx="6400800" cy="1752600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BD I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Prof. </a:t>
            </a:r>
            <a:r>
              <a:rPr lang="pt-BR">
                <a:solidFill>
                  <a:schemeClr val="bg1">
                    <a:lumMod val="50000"/>
                  </a:schemeClr>
                </a:solidFill>
              </a:rPr>
              <a:t>Eduardo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definir um campo como chave primária, considere: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Não é permitido duplicidade de valores ou nulos (informações desconhecidas). </a:t>
            </a:r>
          </a:p>
          <a:p>
            <a:pPr algn="just"/>
            <a:r>
              <a:rPr lang="pt-BR" dirty="0"/>
              <a:t>Caso não exista um identificador único para uma determinada tabela, pode-se usar um campo que numere os registros seqüencialmente. </a:t>
            </a:r>
          </a:p>
          <a:p>
            <a:pPr algn="just"/>
            <a:r>
              <a:rPr lang="pt-BR" dirty="0"/>
              <a:t>Pode-se utilizar o valor deste campo para encontrar registros. </a:t>
            </a:r>
          </a:p>
          <a:p>
            <a:pPr algn="just"/>
            <a:r>
              <a:rPr lang="pt-BR" dirty="0"/>
              <a:t>O tamanho da chave primária afeta a velocidade das operações, portanto, para um melhor desempenho, devemos utilizar o menor tamanho que acomode os valores necessários que serão armazenados no campo.</a:t>
            </a:r>
          </a:p>
          <a:p>
            <a:pPr algn="just"/>
            <a:endParaRPr lang="pt-BR" dirty="0"/>
          </a:p>
          <a:p>
            <a:pPr algn="just">
              <a:buNone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OBS.: Nem toda tabela possui chave primária.</a:t>
            </a:r>
          </a:p>
          <a:p>
            <a:pPr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Identificação da chave primária em cada cadastro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Cadastro do Aluno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/>
              <a:t>Entidade: 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Aluno</a:t>
            </a:r>
          </a:p>
          <a:p>
            <a:pPr>
              <a:buNone/>
            </a:pPr>
            <a:r>
              <a:rPr lang="pt-BR" dirty="0"/>
              <a:t>Atributos: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Matrícula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(PK) 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Nome do aluno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Data de Nascimento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RG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CPF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Telefone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Endereço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Bairro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Cidade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CEP </a:t>
            </a:r>
            <a:r>
              <a:rPr lang="pt-BR" dirty="0"/>
              <a:t>	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Cadastro do Paciente</a:t>
            </a:r>
          </a:p>
        </p:txBody>
      </p:sp>
      <p:sp>
        <p:nvSpPr>
          <p:cNvPr id="12" name="Espaço Reservado para Conteúdo 3"/>
          <p:cNvSpPr txBox="1">
            <a:spLocks/>
          </p:cNvSpPr>
          <p:nvPr/>
        </p:nvSpPr>
        <p:spPr>
          <a:xfrm>
            <a:off x="4708276" y="2171152"/>
            <a:ext cx="4040188" cy="4354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Entidade: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Paciente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Atributos: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24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do paciente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(PK)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Nome do paciente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Endereço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CPF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Telefone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Data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Nascimento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Código do Convênio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Código do Conveniado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Sexo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Estado Civil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esqueçam!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pt-BR" dirty="0"/>
              <a:t>	Para uma utilização eficiente de bancos de dados como o Microsoft Access, SQL Server, ORACLE, DB2 ou qualquer outro banco de dados relacional, é importante o conhecimento e correto entendimento dos conceitos de entidades e atributos.</a:t>
            </a:r>
          </a:p>
          <a:p>
            <a:pPr algn="just">
              <a:buNone/>
            </a:pPr>
            <a:r>
              <a:rPr lang="pt-BR" b="1" dirty="0"/>
              <a:t>	Entidade: </a:t>
            </a:r>
            <a:r>
              <a:rPr lang="pt-BR" dirty="0"/>
              <a:t>irá originar uma tabela no banco de dados e é formado por um conjunto de atributos.</a:t>
            </a:r>
          </a:p>
          <a:p>
            <a:pPr algn="just">
              <a:buNone/>
            </a:pPr>
            <a:r>
              <a:rPr lang="pt-BR" dirty="0"/>
              <a:t>	</a:t>
            </a:r>
            <a:r>
              <a:rPr lang="pt-BR" b="1" dirty="0"/>
              <a:t>Atributo: </a:t>
            </a:r>
            <a:r>
              <a:rPr lang="pt-BR" dirty="0"/>
              <a:t>irá originar os campos de uma tabela e é cada propriedade que identifica a entidade.</a:t>
            </a:r>
          </a:p>
          <a:p>
            <a:pPr algn="just">
              <a:buNone/>
            </a:pPr>
            <a:r>
              <a:rPr lang="pt-BR" dirty="0"/>
              <a:t>	</a:t>
            </a:r>
            <a:r>
              <a:rPr lang="pt-BR" b="1" dirty="0"/>
              <a:t>Chave primária: </a:t>
            </a:r>
            <a:r>
              <a:rPr lang="pt-BR" dirty="0"/>
              <a:t>define atributo com único e não permitirá duplicidade de registro neste campo.</a:t>
            </a:r>
            <a:endParaRPr lang="pt-BR" b="1" dirty="0"/>
          </a:p>
          <a:p>
            <a:pPr algn="just"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para fixação dos conceitos Entidades e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Crie no seu caderno as entidades e atributos para cada situação apresentada abaixo, representa também a chave primária e justifique sua escolha: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Cadastro de produtos; (exemplo papelaria)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Cadastro de funcionário; (exemplo escola)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Cadastro de fornecedores; (exemplo tecido)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Cadastro de departamentos; (exemplo empresa)</a:t>
            </a: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marL="914400" lvl="1" indent="-514350" algn="just">
              <a:buFont typeface="+mj-lt"/>
              <a:buAutoNum type="alphaLcParenR"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Identifique  dentre as palavras abaixo quais são as entidades (com no mínimo dois atributos) e seus possíveis atributos, identifique caso houver a </a:t>
            </a:r>
            <a:r>
              <a:rPr lang="pt-BR" sz="2000">
                <a:latin typeface="Arial" pitchFamily="34" charset="0"/>
                <a:cs typeface="Arial" pitchFamily="34" charset="0"/>
              </a:rPr>
              <a:t>chave primária: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pt-BR" sz="1800" dirty="0" err="1">
                <a:latin typeface="Arial" pitchFamily="34" charset="0"/>
                <a:cs typeface="Arial" pitchFamily="34" charset="0"/>
              </a:rPr>
              <a:t>ConsultaMédica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 		Nome		Duração			Data			Gênero 		Ator			Horário			Filme		Editora			Livro			Diretor		Autor</a:t>
            </a:r>
          </a:p>
          <a:p>
            <a:pPr lvl="1" algn="just">
              <a:buNone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		Paciente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184" y="1451917"/>
            <a:ext cx="8435280" cy="4713387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dirty="0"/>
              <a:t>	É uma técnica aplicada durante o desenvolvimento de um sistema para o computador, planejando cada etapa com atenção especial ao </a:t>
            </a:r>
            <a:r>
              <a:rPr lang="pt-BR" b="1" dirty="0"/>
              <a:t>projeto de estruturação do banco de dados</a:t>
            </a:r>
            <a:r>
              <a:rPr lang="pt-BR" dirty="0"/>
              <a:t>, cujo o objetivo é transformar uma idéia conceitual em algo que possa ser traduzidos em termos computacionais.</a:t>
            </a:r>
          </a:p>
          <a:p>
            <a:pPr algn="just">
              <a:buNone/>
            </a:pPr>
            <a:r>
              <a:rPr lang="pt-BR" dirty="0"/>
              <a:t>	Com a Modelagem de </a:t>
            </a:r>
            <a:r>
              <a:rPr lang="pt-BR" b="1" dirty="0"/>
              <a:t>Dados de Dados </a:t>
            </a:r>
            <a:r>
              <a:rPr lang="pt-BR" dirty="0"/>
              <a:t>é possível refinar um modelo conceitual durante as fases que compõem o projeto, eliminando redundância ou incoerência que possam inevitavelmente surgir.</a:t>
            </a:r>
            <a:endParaRPr lang="pt-BR" b="1" dirty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Níveis de Abstração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040491"/>
            <a:ext cx="6715172" cy="581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-99392"/>
            <a:ext cx="5184576" cy="1251520"/>
          </a:xfrm>
        </p:spPr>
        <p:txBody>
          <a:bodyPr>
            <a:norm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Também podemos representá-lo assim: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5004048" y="188640"/>
            <a:ext cx="3168352" cy="6408712"/>
            <a:chOff x="3707904" y="188640"/>
            <a:chExt cx="3168352" cy="6408712"/>
          </a:xfrm>
        </p:grpSpPr>
        <p:cxnSp>
          <p:nvCxnSpPr>
            <p:cNvPr id="18" name="Conector de seta reta 17"/>
            <p:cNvCxnSpPr/>
            <p:nvPr/>
          </p:nvCxnSpPr>
          <p:spPr>
            <a:xfrm>
              <a:off x="5292080" y="5070328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5292080" y="384619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292080" y="263691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5292080" y="1412776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Nuvem 3"/>
            <p:cNvSpPr/>
            <p:nvPr/>
          </p:nvSpPr>
          <p:spPr>
            <a:xfrm>
              <a:off x="3707904" y="188640"/>
              <a:ext cx="3168352" cy="1368152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MINIMUNDO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082232" y="1988840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Levantamento e análise das necessidades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067944" y="3212976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Projeto Conceitual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067944" y="4437112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Projeto Lógico do Banco de Dados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7944" y="5661248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Projeto Físico do Banco de Dados</a:t>
              </a: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835696" y="2204864"/>
            <a:ext cx="297690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Requisitos do banco de dados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11560" y="3225750"/>
            <a:ext cx="424847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Esquema conceitual num modelo de dados</a:t>
            </a:r>
          </a:p>
          <a:p>
            <a:pPr algn="ctr"/>
            <a:r>
              <a:rPr lang="pt-BR" dirty="0"/>
              <a:t> (Descrição dos dados e as operações que serão feitas )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11560" y="4437112"/>
            <a:ext cx="424847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Esquema Lógico </a:t>
            </a:r>
          </a:p>
          <a:p>
            <a:pPr algn="ctr"/>
            <a:r>
              <a:rPr lang="pt-BR" dirty="0"/>
              <a:t>(Diagrama de Entidade e Relacionamento,</a:t>
            </a:r>
          </a:p>
          <a:p>
            <a:pPr algn="ctr"/>
            <a:r>
              <a:rPr lang="pt-BR" dirty="0"/>
              <a:t>Modelo Entidade-Relacionamento)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83568" y="5807005"/>
            <a:ext cx="417646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Especificação de transações e rotinas</a:t>
            </a:r>
          </a:p>
          <a:p>
            <a:pPr algn="ctr"/>
            <a:r>
              <a:rPr lang="pt-BR" dirty="0"/>
              <a:t>(Dicionário de Dados)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 dar início ao Projeto Conceitual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Definição das Entidades e seus atributos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dirty="0"/>
              <a:t>	Podemos definir entidade como um objeto do mundo real que possui </a:t>
            </a:r>
            <a:r>
              <a:rPr lang="pt-BR" b="1" u="sng" dirty="0"/>
              <a:t>atributos</a:t>
            </a:r>
            <a:r>
              <a:rPr lang="pt-BR" dirty="0"/>
              <a:t> capazes de torná-lo identificável e tem existência independente.</a:t>
            </a:r>
          </a:p>
          <a:p>
            <a:pPr algn="just">
              <a:buNone/>
            </a:pPr>
            <a:r>
              <a:rPr lang="pt-BR" dirty="0"/>
              <a:t>	Essa existência pode ser física (pessoas, casa, relógio, computadores, funcionários, </a:t>
            </a:r>
            <a:r>
              <a:rPr lang="pt-BR" dirty="0" err="1"/>
              <a:t>etc</a:t>
            </a:r>
            <a:r>
              <a:rPr lang="pt-BR" dirty="0"/>
              <a:t>) ou apenas conceitual (serviço, disciplina escolar, consulta médica,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pPr algn="just">
              <a:buNone/>
            </a:pPr>
            <a:r>
              <a:rPr lang="pt-BR" dirty="0"/>
              <a:t>	As entidades vão dar origem as tabelas do banco de dados.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pt-BR" dirty="0"/>
              <a:t>	São todos os dados que podemos guardar de uma entidade, ou seja, uma entidade possui uma ou mais propriedades capazes de descrevê-las.</a:t>
            </a:r>
          </a:p>
          <a:p>
            <a:pPr algn="just">
              <a:buNone/>
            </a:pPr>
            <a:r>
              <a:rPr lang="pt-BR" dirty="0"/>
              <a:t>	Por exemplo: a entidade </a:t>
            </a:r>
            <a:r>
              <a:rPr lang="pt-BR" b="1" i="1" dirty="0"/>
              <a:t>CLIENTE</a:t>
            </a:r>
            <a:r>
              <a:rPr lang="pt-BR" dirty="0"/>
              <a:t> possui como principais propriedades </a:t>
            </a:r>
            <a:r>
              <a:rPr lang="pt-BR" b="1" i="1" dirty="0"/>
              <a:t>Nome, Endereço, Bairro, Cidade, Estado, CEP, RG, CPF, Telefone</a:t>
            </a:r>
            <a:r>
              <a:rPr lang="pt-BR" dirty="0"/>
              <a:t>. Essas propriedades são importantes para que seja possível identificar um cliente. A essas propriedades dá-se o nome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r>
              <a:rPr lang="pt-BR" dirty="0"/>
              <a:t>.</a:t>
            </a:r>
          </a:p>
          <a:p>
            <a:pPr algn="just">
              <a:buNone/>
            </a:pPr>
            <a:r>
              <a:rPr lang="pt-BR" b="1" dirty="0"/>
              <a:t>	</a:t>
            </a:r>
            <a:r>
              <a:rPr lang="pt-BR" dirty="0"/>
              <a:t>Os atributos vão dar origem aos campos das tabelas do banco de dados.</a:t>
            </a:r>
            <a:endParaRPr lang="pt-B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entidades com seus atributos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Cadastro do Aluno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/>
              <a:t>Entidade: 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Aluno</a:t>
            </a:r>
          </a:p>
          <a:p>
            <a:pPr>
              <a:buNone/>
            </a:pPr>
            <a:r>
              <a:rPr lang="pt-BR" dirty="0"/>
              <a:t>Atributos: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Matrícula 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Nome do aluno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Data de Nascimento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RG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CPF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Telefone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Endereço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Bairro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Cidade</a:t>
            </a:r>
          </a:p>
          <a:p>
            <a:pPr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CEP </a:t>
            </a:r>
            <a:r>
              <a:rPr lang="pt-BR" dirty="0"/>
              <a:t>	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Cadastro do Paciente</a:t>
            </a:r>
          </a:p>
        </p:txBody>
      </p:sp>
      <p:sp>
        <p:nvSpPr>
          <p:cNvPr id="12" name="Espaço Reservado para Conteúdo 3"/>
          <p:cNvSpPr txBox="1">
            <a:spLocks/>
          </p:cNvSpPr>
          <p:nvPr/>
        </p:nvSpPr>
        <p:spPr>
          <a:xfrm>
            <a:off x="4708276" y="2171152"/>
            <a:ext cx="4040188" cy="4354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Entidade: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Paciente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Atributos: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24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do paciente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Nome do paciente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Endereço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CPF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Telefone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Data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Nascimento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Código do Convênio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Código do Conveniado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Sexo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Estado Civil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Chave primária ou </a:t>
            </a:r>
            <a:r>
              <a:rPr lang="pt-P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(PK - Primary Key)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sz="2800" dirty="0"/>
              <a:t>	Uma chave primária é um atributo da tabela que permite identificar seus registros de forma única. Ela tem por função ainda aplicar uma ordenação automática  aos registros, um vez que seu funcionamento é similar ao de um índice. </a:t>
            </a:r>
          </a:p>
          <a:p>
            <a:pPr algn="just">
              <a:buNone/>
            </a:pPr>
            <a:r>
              <a:rPr lang="pt-BR" sz="2800" dirty="0"/>
              <a:t>	Uma chave primária evita que tenhamos registro duplicados, ou seja, não é possível ter dois ou mais registro contendo os mesmos valores nos campos que a compõem. </a:t>
            </a:r>
          </a:p>
          <a:p>
            <a:pPr algn="just">
              <a:buNone/>
            </a:pPr>
            <a:r>
              <a:rPr lang="pt-BR" sz="2800" dirty="0"/>
              <a:t>	Exemplo:</a:t>
            </a:r>
          </a:p>
          <a:p>
            <a:pPr>
              <a:buNone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RM(PK)	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Nome_aluno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Dat_Nasc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RG</a:t>
            </a:r>
          </a:p>
          <a:p>
            <a:pPr>
              <a:buNone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/>
              <a:t>001		André Silva	11/09/79	29.000.000-X</a:t>
            </a:r>
          </a:p>
          <a:p>
            <a:pPr>
              <a:buNone/>
            </a:pPr>
            <a:r>
              <a:rPr lang="pt-BR" sz="2400" dirty="0"/>
              <a:t>	002		André Silva	21/07/76	25.000.000-5</a:t>
            </a:r>
          </a:p>
          <a:p>
            <a:pPr>
              <a:buNone/>
            </a:pPr>
            <a:r>
              <a:rPr lang="pt-BR" sz="2400" dirty="0"/>
              <a:t>	003		Carla Motta	11/09/79	28.000.000-3</a:t>
            </a:r>
            <a:r>
              <a:rPr lang="pt-BR" sz="2800" dirty="0"/>
              <a:t>	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endParaRPr lang="pt-BR" sz="2800" dirty="0"/>
          </a:p>
          <a:p>
            <a:pPr algn="just">
              <a:buNone/>
            </a:pPr>
            <a:endParaRPr lang="pt-BR" sz="2800" dirty="0"/>
          </a:p>
          <a:p>
            <a:pPr algn="just"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331</Words>
  <Application>Microsoft Office PowerPoint</Application>
  <PresentationFormat>Apresentação na tela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Modelagem de Dados</vt:lpstr>
      <vt:lpstr>Modelagem de Dados</vt:lpstr>
      <vt:lpstr>Níveis de Abstração</vt:lpstr>
      <vt:lpstr>Também podemos representá-lo assim:</vt:lpstr>
      <vt:lpstr>Vamos  dar início ao Projeto Conceitual</vt:lpstr>
      <vt:lpstr>Entidade</vt:lpstr>
      <vt:lpstr>Atributos</vt:lpstr>
      <vt:lpstr>Exemplos de entidades com seus atributos</vt:lpstr>
      <vt:lpstr>Chave primária ou (PK - Primary Key)</vt:lpstr>
      <vt:lpstr>Ao definir um campo como chave primária, considere:</vt:lpstr>
      <vt:lpstr>Identificação da chave primária em cada cadastro</vt:lpstr>
      <vt:lpstr>Não esqueçam!</vt:lpstr>
      <vt:lpstr>Exercício para fixação dos conceitos Entidades e Atributos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Professor</dc:creator>
  <cp:lastModifiedBy>Jose Eduardo Pimenta</cp:lastModifiedBy>
  <cp:revision>35</cp:revision>
  <dcterms:created xsi:type="dcterms:W3CDTF">2011-08-10T22:08:06Z</dcterms:created>
  <dcterms:modified xsi:type="dcterms:W3CDTF">2019-08-21T13:49:59Z</dcterms:modified>
</cp:coreProperties>
</file>