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372" r:id="rId3"/>
    <p:sldId id="373" r:id="rId4"/>
    <p:sldId id="411" r:id="rId5"/>
    <p:sldId id="412" r:id="rId6"/>
    <p:sldId id="374" r:id="rId7"/>
    <p:sldId id="375" r:id="rId8"/>
    <p:sldId id="376" r:id="rId9"/>
    <p:sldId id="414" r:id="rId10"/>
    <p:sldId id="377" r:id="rId11"/>
    <p:sldId id="413" r:id="rId12"/>
    <p:sldId id="416" r:id="rId13"/>
    <p:sldId id="417" r:id="rId14"/>
    <p:sldId id="410" r:id="rId1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2806-7136-412A-9888-78775A638A51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5946-C7B3-4226-A921-19373EF94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436" y="1646681"/>
            <a:ext cx="2835910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46021"/>
            <a:ext cx="7017384" cy="105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50822"/>
            <a:ext cx="6734175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418" y="6539959"/>
            <a:ext cx="26162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36156" y="3400380"/>
            <a:ext cx="8451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DA1F28"/>
                </a:solidFill>
                <a:latin typeface="Arial"/>
                <a:cs typeface="Arial"/>
              </a:rPr>
              <a:t>Eletrônica </a:t>
            </a:r>
            <a:r>
              <a:rPr sz="5400" spc="5" dirty="0">
                <a:solidFill>
                  <a:srgbClr val="DA1F28"/>
                </a:solidFill>
                <a:latin typeface="Arial"/>
                <a:cs typeface="Arial"/>
              </a:rPr>
              <a:t>e </a:t>
            </a:r>
            <a:r>
              <a:rPr sz="5400" spc="155" dirty="0">
                <a:solidFill>
                  <a:srgbClr val="DA1F28"/>
                </a:solidFill>
                <a:latin typeface="Arial"/>
                <a:cs typeface="Arial"/>
              </a:rPr>
              <a:t>Programação  </a:t>
            </a:r>
            <a:r>
              <a:rPr sz="5400" spc="270" dirty="0">
                <a:solidFill>
                  <a:srgbClr val="DA1F28"/>
                </a:solidFill>
                <a:latin typeface="Arial"/>
                <a:cs typeface="Arial"/>
              </a:rPr>
              <a:t>em</a:t>
            </a:r>
            <a:r>
              <a:rPr sz="5400" spc="204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5400" spc="325" dirty="0">
                <a:solidFill>
                  <a:srgbClr val="DA1F28"/>
                </a:solidFill>
                <a:latin typeface="Arial"/>
                <a:cs typeface="Arial"/>
              </a:rPr>
              <a:t>Arduino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9" y="2054897"/>
            <a:ext cx="819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Fundamento de Informática</a:t>
            </a:r>
          </a:p>
        </p:txBody>
      </p:sp>
      <p:pic>
        <p:nvPicPr>
          <p:cNvPr id="1026" name="Picture 2" descr="http://eteczonaleste.com.br/2018/assets/img/logo-e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21467" y="6096000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Inventar e Reciclar para Educar </a:t>
            </a:r>
          </a:p>
        </p:txBody>
      </p:sp>
      <p:pic>
        <p:nvPicPr>
          <p:cNvPr id="1028" name="Picture 4" descr="Resultado de imagem para logotipo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640"/>
            <a:ext cx="1676054" cy="1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9498" y="1470405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3359785" algn="l"/>
              </a:tabLst>
            </a:pPr>
            <a:r>
              <a:rPr sz="2400" spc="150" dirty="0">
                <a:latin typeface="Arial"/>
                <a:cs typeface="Arial"/>
              </a:rPr>
              <a:t>u</a:t>
            </a:r>
            <a:r>
              <a:rPr sz="2400" spc="23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0" dirty="0">
                <a:latin typeface="Arial"/>
                <a:cs typeface="Arial"/>
              </a:rPr>
              <a:t>p</a:t>
            </a:r>
            <a:r>
              <a:rPr sz="2400" spc="165" dirty="0">
                <a:latin typeface="Arial"/>
                <a:cs typeface="Arial"/>
              </a:rPr>
              <a:t>o</a:t>
            </a:r>
            <a:r>
              <a:rPr sz="2400" spc="95" dirty="0">
                <a:latin typeface="Arial"/>
                <a:cs typeface="Arial"/>
              </a:rPr>
              <a:t>ten</a:t>
            </a:r>
            <a:r>
              <a:rPr sz="2400" spc="100" dirty="0">
                <a:latin typeface="Arial"/>
                <a:cs typeface="Arial"/>
              </a:rPr>
              <a:t>c</a:t>
            </a:r>
            <a:r>
              <a:rPr sz="2400" spc="125" dirty="0">
                <a:latin typeface="Arial"/>
                <a:cs typeface="Arial"/>
              </a:rPr>
              <a:t>iô</a:t>
            </a:r>
            <a:r>
              <a:rPr sz="2400" spc="275" dirty="0">
                <a:latin typeface="Arial"/>
                <a:cs typeface="Arial"/>
              </a:rPr>
              <a:t>m</a:t>
            </a:r>
            <a:r>
              <a:rPr sz="2400" spc="150" dirty="0">
                <a:latin typeface="Arial"/>
                <a:cs typeface="Arial"/>
              </a:rPr>
              <a:t>e</a:t>
            </a:r>
            <a:r>
              <a:rPr sz="2400" spc="80" dirty="0">
                <a:latin typeface="Arial"/>
                <a:cs typeface="Arial"/>
              </a:rPr>
              <a:t>t</a:t>
            </a:r>
            <a:r>
              <a:rPr sz="2400" spc="114" dirty="0">
                <a:latin typeface="Arial"/>
                <a:cs typeface="Arial"/>
              </a:rPr>
              <a:t>r</a:t>
            </a:r>
            <a:r>
              <a:rPr sz="2400" spc="20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521460" algn="l"/>
                <a:tab pos="2769870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</a:t>
            </a:r>
            <a:r>
              <a:rPr sz="2400" spc="8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85" dirty="0">
                <a:solidFill>
                  <a:srgbClr val="000000"/>
                </a:solidFill>
              </a:rPr>
              <a:t>d</a:t>
            </a:r>
            <a:r>
              <a:rPr sz="2400" spc="75" dirty="0">
                <a:solidFill>
                  <a:srgbClr val="000000"/>
                </a:solidFill>
              </a:rPr>
              <a:t>ados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75" dirty="0">
                <a:solidFill>
                  <a:srgbClr val="000000"/>
                </a:solidFill>
              </a:rPr>
              <a:t>de  </a:t>
            </a:r>
            <a:r>
              <a:rPr sz="2400" spc="95" dirty="0">
                <a:solidFill>
                  <a:srgbClr val="000000"/>
                </a:solidFill>
              </a:rPr>
              <a:t>acionando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70" dirty="0">
                <a:solidFill>
                  <a:srgbClr val="000000"/>
                </a:solidFill>
              </a:rPr>
              <a:t> </a:t>
            </a:r>
            <a:r>
              <a:rPr sz="2400" spc="-105" dirty="0">
                <a:solidFill>
                  <a:srgbClr val="000000"/>
                </a:solidFill>
              </a:rPr>
              <a:t>LED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77012" y="2464307"/>
            <a:ext cx="713232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555" y="2564853"/>
            <a:ext cx="6864350" cy="3456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5874D2-C8F3-43E9-BDF2-E1CCADE2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435" y="1752600"/>
            <a:ext cx="6734175" cy="3832972"/>
          </a:xfrm>
        </p:spPr>
        <p:txBody>
          <a:bodyPr/>
          <a:lstStyle/>
          <a:p>
            <a:r>
              <a:rPr lang="pt-BR" sz="1800" spc="-5" dirty="0">
                <a:latin typeface="Verdana"/>
                <a:cs typeface="Verdana"/>
              </a:rPr>
              <a:t>Controlando a frequência </a:t>
            </a:r>
            <a:r>
              <a:rPr lang="pt-BR" sz="1800" dirty="0">
                <a:latin typeface="Verdana"/>
                <a:cs typeface="Verdana"/>
              </a:rPr>
              <a:t>de </a:t>
            </a:r>
            <a:r>
              <a:rPr lang="pt-BR" sz="1800" spc="-5" dirty="0">
                <a:latin typeface="Verdana"/>
                <a:cs typeface="Verdana"/>
              </a:rPr>
              <a:t>pisca </a:t>
            </a:r>
            <a:r>
              <a:rPr lang="pt-BR" sz="1800" spc="-10" dirty="0">
                <a:latin typeface="Verdana"/>
                <a:cs typeface="Verdana"/>
              </a:rPr>
              <a:t>de um </a:t>
            </a:r>
            <a:r>
              <a:rPr lang="pt-BR" sz="1800" spc="-5" dirty="0" err="1">
                <a:latin typeface="Verdana"/>
                <a:cs typeface="Verdana"/>
              </a:rPr>
              <a:t>led</a:t>
            </a:r>
            <a:r>
              <a:rPr lang="pt-BR" sz="1800" spc="-5" dirty="0">
                <a:latin typeface="Verdana"/>
                <a:cs typeface="Verdana"/>
              </a:rPr>
              <a:t> com</a:t>
            </a:r>
            <a:r>
              <a:rPr lang="pt-BR" sz="1800" spc="80" dirty="0">
                <a:latin typeface="Verdana"/>
                <a:cs typeface="Verdana"/>
              </a:rPr>
              <a:t> </a:t>
            </a:r>
            <a:r>
              <a:rPr lang="pt-BR" sz="1800" spc="-5" dirty="0">
                <a:latin typeface="Verdana"/>
                <a:cs typeface="Verdana"/>
              </a:rPr>
              <a:t>potenciômetro:</a:t>
            </a:r>
          </a:p>
          <a:p>
            <a:endParaRPr lang="pt-BR" sz="1800" dirty="0">
              <a:latin typeface="Verdana"/>
              <a:cs typeface="Verdana"/>
            </a:endParaRPr>
          </a:p>
          <a:p>
            <a:pPr marL="298450" marR="5080" indent="-285750" algn="just">
              <a:lnSpc>
                <a:spcPct val="101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BR" sz="1800" b="0" spc="-5" dirty="0">
                <a:latin typeface="Verdana"/>
                <a:cs typeface="Verdana"/>
              </a:rPr>
              <a:t>Não </a:t>
            </a:r>
            <a:r>
              <a:rPr lang="pt-BR" sz="1800" b="0" dirty="0">
                <a:latin typeface="Verdana"/>
                <a:cs typeface="Verdana"/>
              </a:rPr>
              <a:t>há </a:t>
            </a:r>
            <a:r>
              <a:rPr lang="pt-BR" sz="1800" b="0" spc="-5" dirty="0">
                <a:latin typeface="Verdana"/>
                <a:cs typeface="Verdana"/>
              </a:rPr>
              <a:t>necessidade </a:t>
            </a:r>
            <a:r>
              <a:rPr lang="pt-BR" sz="1800" b="0" dirty="0">
                <a:latin typeface="Verdana"/>
                <a:cs typeface="Verdana"/>
              </a:rPr>
              <a:t>de </a:t>
            </a:r>
            <a:r>
              <a:rPr lang="pt-BR" sz="1800" b="0" spc="-5" dirty="0">
                <a:latin typeface="Verdana"/>
                <a:cs typeface="Verdana"/>
              </a:rPr>
              <a:t>modificar o </a:t>
            </a:r>
            <a:r>
              <a:rPr lang="pt-BR" sz="1800" b="0" dirty="0">
                <a:latin typeface="Verdana"/>
                <a:cs typeface="Verdana"/>
              </a:rPr>
              <a:t>circuito, </a:t>
            </a:r>
            <a:r>
              <a:rPr lang="pt-BR" sz="1800" b="0" spc="-5" dirty="0">
                <a:latin typeface="Verdana"/>
                <a:cs typeface="Verdana"/>
              </a:rPr>
              <a:t>basta modificar a programação  que o potenciômetro servirá para controlar a frequência </a:t>
            </a:r>
            <a:r>
              <a:rPr lang="pt-BR" sz="1800" b="0" dirty="0">
                <a:latin typeface="Verdana"/>
                <a:cs typeface="Verdana"/>
              </a:rPr>
              <a:t>de </a:t>
            </a:r>
            <a:r>
              <a:rPr lang="pt-BR" sz="1800" b="0" spc="-5" dirty="0">
                <a:latin typeface="Verdana"/>
                <a:cs typeface="Verdana"/>
              </a:rPr>
              <a:t>pisca </a:t>
            </a:r>
            <a:r>
              <a:rPr lang="pt-BR" sz="1800" b="0" dirty="0">
                <a:latin typeface="Verdana"/>
                <a:cs typeface="Verdana"/>
              </a:rPr>
              <a:t>do</a:t>
            </a:r>
            <a:r>
              <a:rPr lang="pt-BR" sz="1800" b="0" spc="40" dirty="0">
                <a:latin typeface="Verdana"/>
                <a:cs typeface="Verdana"/>
              </a:rPr>
              <a:t> </a:t>
            </a:r>
            <a:r>
              <a:rPr lang="pt-BR" sz="1800" b="0" dirty="0" err="1">
                <a:latin typeface="Verdana"/>
                <a:cs typeface="Verdana"/>
              </a:rPr>
              <a:t>led</a:t>
            </a:r>
            <a:r>
              <a:rPr lang="pt-BR" sz="1800" b="0" dirty="0">
                <a:latin typeface="Verdana"/>
                <a:cs typeface="Verdana"/>
              </a:rPr>
              <a:t>.</a:t>
            </a:r>
          </a:p>
          <a:p>
            <a:pPr marL="737234" indent="-285750" algn="just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pt-BR" sz="1800" b="0" spc="-5" dirty="0">
                <a:latin typeface="Verdana"/>
                <a:cs typeface="Verdana"/>
              </a:rPr>
              <a:t>Observe</a:t>
            </a:r>
            <a:r>
              <a:rPr lang="pt-BR" sz="1800" b="0" spc="-55" dirty="0">
                <a:latin typeface="Verdana"/>
                <a:cs typeface="Verdana"/>
              </a:rPr>
              <a:t> </a:t>
            </a:r>
            <a:r>
              <a:rPr lang="pt-BR" sz="1800" b="0" dirty="0">
                <a:latin typeface="Verdana"/>
                <a:cs typeface="Verdana"/>
              </a:rPr>
              <a:t>na</a:t>
            </a:r>
            <a:r>
              <a:rPr lang="pt-BR" sz="1800" b="0" spc="-45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programação</a:t>
            </a:r>
            <a:r>
              <a:rPr lang="pt-BR" sz="1800" b="0" spc="-55" dirty="0">
                <a:latin typeface="Verdana"/>
                <a:cs typeface="Verdana"/>
              </a:rPr>
              <a:t> </a:t>
            </a:r>
            <a:r>
              <a:rPr lang="pt-BR" sz="1800" b="0" dirty="0">
                <a:latin typeface="Verdana"/>
                <a:cs typeface="Verdana"/>
              </a:rPr>
              <a:t>que</a:t>
            </a:r>
            <a:r>
              <a:rPr lang="pt-BR" sz="1800" b="0" spc="-50" dirty="0">
                <a:latin typeface="Verdana"/>
                <a:cs typeface="Verdana"/>
              </a:rPr>
              <a:t> </a:t>
            </a:r>
            <a:r>
              <a:rPr lang="pt-BR" sz="1800" b="0" dirty="0">
                <a:latin typeface="Verdana"/>
                <a:cs typeface="Verdana"/>
              </a:rPr>
              <a:t>na</a:t>
            </a:r>
            <a:r>
              <a:rPr lang="pt-BR" sz="1800" b="0" spc="-45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foi</a:t>
            </a:r>
            <a:r>
              <a:rPr lang="pt-BR" sz="1800" b="0" spc="-50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modificado</a:t>
            </a:r>
            <a:r>
              <a:rPr lang="pt-BR" sz="1800" b="0" spc="-45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a</a:t>
            </a:r>
            <a:r>
              <a:rPr lang="pt-BR" sz="1800" b="0" spc="-45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não</a:t>
            </a:r>
            <a:r>
              <a:rPr lang="pt-BR" sz="1800" b="0" spc="-40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ser</a:t>
            </a:r>
            <a:r>
              <a:rPr lang="pt-BR" sz="1800" b="0" spc="-50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que</a:t>
            </a:r>
            <a:r>
              <a:rPr lang="pt-BR" sz="1800" b="0" spc="-55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foi</a:t>
            </a:r>
            <a:r>
              <a:rPr lang="pt-BR" sz="1800" b="0" spc="-50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acrescentada</a:t>
            </a:r>
            <a:endParaRPr lang="pt-BR" sz="1800" b="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lang="pt-BR" sz="1800" b="0" spc="-5" dirty="0">
                <a:latin typeface="Verdana"/>
                <a:cs typeface="Verdana"/>
              </a:rPr>
              <a:t>uma variável “tempo” </a:t>
            </a:r>
            <a:r>
              <a:rPr lang="pt-BR" sz="1800" b="0" dirty="0">
                <a:latin typeface="Verdana"/>
                <a:cs typeface="Verdana"/>
              </a:rPr>
              <a:t>que </a:t>
            </a:r>
            <a:r>
              <a:rPr lang="pt-BR" sz="1800" b="0" spc="-5" dirty="0">
                <a:latin typeface="Verdana"/>
                <a:cs typeface="Verdana"/>
              </a:rPr>
              <a:t>recebe os dados da leitura </a:t>
            </a:r>
            <a:r>
              <a:rPr lang="pt-BR" sz="1800" b="0" dirty="0">
                <a:latin typeface="Verdana"/>
                <a:cs typeface="Verdana"/>
              </a:rPr>
              <a:t>do potenciômetro </a:t>
            </a:r>
            <a:r>
              <a:rPr lang="pt-BR" sz="1800" b="0" spc="-10" dirty="0">
                <a:latin typeface="Verdana"/>
                <a:cs typeface="Verdana"/>
              </a:rPr>
              <a:t>(em</a:t>
            </a:r>
            <a:r>
              <a:rPr lang="pt-BR" sz="1800" b="0" spc="30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azul).</a:t>
            </a:r>
            <a:endParaRPr lang="pt-BR" sz="1800" b="0" dirty="0">
              <a:latin typeface="Verdana"/>
              <a:cs typeface="Verdana"/>
            </a:endParaRPr>
          </a:p>
          <a:p>
            <a:pPr marL="298450" marR="8255" indent="-285750" algn="just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pt-BR" sz="1800" b="0" spc="-5" dirty="0">
                <a:latin typeface="Verdana"/>
                <a:cs typeface="Verdana"/>
              </a:rPr>
              <a:t>Valor alto </a:t>
            </a:r>
            <a:r>
              <a:rPr lang="pt-BR" sz="1800" b="0" dirty="0">
                <a:latin typeface="Verdana"/>
                <a:cs typeface="Verdana"/>
              </a:rPr>
              <a:t>de </a:t>
            </a:r>
            <a:r>
              <a:rPr lang="pt-BR" sz="1800" b="0" spc="-5" dirty="0">
                <a:latin typeface="Verdana"/>
                <a:cs typeface="Verdana"/>
              </a:rPr>
              <a:t>leitura representa frequência baixa, </a:t>
            </a:r>
            <a:r>
              <a:rPr lang="pt-BR" sz="1800" b="0" dirty="0">
                <a:latin typeface="Verdana"/>
                <a:cs typeface="Verdana"/>
              </a:rPr>
              <a:t>logo, </a:t>
            </a:r>
            <a:r>
              <a:rPr lang="pt-BR" sz="1800" b="0" spc="-5" dirty="0">
                <a:latin typeface="Verdana"/>
                <a:cs typeface="Verdana"/>
              </a:rPr>
              <a:t>o </a:t>
            </a:r>
            <a:r>
              <a:rPr lang="pt-BR" sz="1800" b="0" dirty="0">
                <a:latin typeface="Verdana"/>
                <a:cs typeface="Verdana"/>
              </a:rPr>
              <a:t>valor </a:t>
            </a:r>
            <a:r>
              <a:rPr lang="pt-BR" sz="1800" b="0" spc="-5" dirty="0">
                <a:latin typeface="Verdana"/>
                <a:cs typeface="Verdana"/>
              </a:rPr>
              <a:t>zero </a:t>
            </a:r>
            <a:r>
              <a:rPr lang="pt-BR" sz="1800" b="0" dirty="0">
                <a:latin typeface="Verdana"/>
                <a:cs typeface="Verdana"/>
              </a:rPr>
              <a:t>de </a:t>
            </a:r>
            <a:r>
              <a:rPr lang="pt-BR" sz="1800" b="0" spc="-5" dirty="0">
                <a:latin typeface="Verdana"/>
                <a:cs typeface="Verdana"/>
              </a:rPr>
              <a:t>leitura  representa a máxima</a:t>
            </a:r>
            <a:r>
              <a:rPr lang="pt-BR" sz="1800" b="0" spc="20" dirty="0">
                <a:latin typeface="Verdana"/>
                <a:cs typeface="Verdana"/>
              </a:rPr>
              <a:t> </a:t>
            </a:r>
            <a:r>
              <a:rPr lang="pt-BR" sz="1800" b="0" spc="-5" dirty="0">
                <a:latin typeface="Verdana"/>
                <a:cs typeface="Verdana"/>
              </a:rPr>
              <a:t>frequência.</a:t>
            </a:r>
            <a:endParaRPr lang="pt-BR" sz="1800" b="0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9C05869-1F36-453F-B47A-CCAB5BEB6574}"/>
              </a:ext>
            </a:extLst>
          </p:cNvPr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91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F6ECF1-F4B0-44F2-8386-CD31AB08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61" y="1219200"/>
            <a:ext cx="5546139" cy="505373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D3E7810-5588-4AFB-8ADB-4AF15E95BD00}"/>
              </a:ext>
            </a:extLst>
          </p:cNvPr>
          <p:cNvSpPr/>
          <p:nvPr/>
        </p:nvSpPr>
        <p:spPr>
          <a:xfrm>
            <a:off x="37514" y="1143000"/>
            <a:ext cx="3048000" cy="5129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07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pc="-5" dirty="0">
                <a:latin typeface="Verdana"/>
                <a:cs typeface="Verdana"/>
              </a:rPr>
              <a:t>Observe que o pino 9 </a:t>
            </a:r>
            <a:r>
              <a:rPr lang="pt-BR" dirty="0">
                <a:latin typeface="Verdana"/>
                <a:cs typeface="Verdana"/>
              </a:rPr>
              <a:t>agora, </a:t>
            </a:r>
            <a:r>
              <a:rPr lang="pt-BR" spc="-5" dirty="0">
                <a:latin typeface="Verdana"/>
                <a:cs typeface="Verdana"/>
              </a:rPr>
              <a:t>funciona como uma saída digital (</a:t>
            </a:r>
            <a:r>
              <a:rPr lang="pt-BR" spc="-5" dirty="0" err="1">
                <a:latin typeface="Verdana"/>
                <a:cs typeface="Verdana"/>
              </a:rPr>
              <a:t>digitalWrite</a:t>
            </a:r>
            <a:r>
              <a:rPr lang="pt-BR" spc="-5" dirty="0">
                <a:latin typeface="Verdana"/>
                <a:cs typeface="Verdana"/>
              </a:rPr>
              <a:t>() e  não mais</a:t>
            </a:r>
            <a:r>
              <a:rPr lang="pt-BR" spc="-15" dirty="0">
                <a:latin typeface="Verdana"/>
                <a:cs typeface="Verdana"/>
              </a:rPr>
              <a:t> </a:t>
            </a:r>
            <a:r>
              <a:rPr lang="pt-BR" spc="-5" dirty="0" err="1">
                <a:latin typeface="Verdana"/>
                <a:cs typeface="Verdana"/>
              </a:rPr>
              <a:t>analogWrite</a:t>
            </a:r>
            <a:r>
              <a:rPr lang="pt-BR" spc="-5" dirty="0">
                <a:latin typeface="Verdana"/>
                <a:cs typeface="Verdana"/>
              </a:rPr>
              <a:t>()).</a:t>
            </a:r>
          </a:p>
          <a:p>
            <a:pPr marL="298450" marR="5080" indent="-285750" algn="just">
              <a:lnSpc>
                <a:spcPct val="107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pc="-5" dirty="0">
                <a:latin typeface="Verdana"/>
                <a:cs typeface="Verdana"/>
              </a:rPr>
              <a:t>Como o pino </a:t>
            </a:r>
            <a:r>
              <a:rPr lang="pt-BR" spc="-10" dirty="0">
                <a:latin typeface="Verdana"/>
                <a:cs typeface="Verdana"/>
              </a:rPr>
              <a:t>do </a:t>
            </a:r>
            <a:r>
              <a:rPr lang="pt-BR" spc="-10" dirty="0" err="1">
                <a:latin typeface="Verdana"/>
                <a:cs typeface="Verdana"/>
              </a:rPr>
              <a:t>led</a:t>
            </a:r>
            <a:r>
              <a:rPr lang="pt-BR" spc="-10" dirty="0">
                <a:latin typeface="Verdana"/>
                <a:cs typeface="Verdana"/>
              </a:rPr>
              <a:t> </a:t>
            </a:r>
            <a:r>
              <a:rPr lang="pt-BR" spc="-5" dirty="0">
                <a:latin typeface="Verdana"/>
                <a:cs typeface="Verdana"/>
              </a:rPr>
              <a:t>aceita somente valores entre 0 a </a:t>
            </a:r>
            <a:r>
              <a:rPr lang="pt-BR" spc="5" dirty="0">
                <a:latin typeface="Verdana"/>
                <a:cs typeface="Verdana"/>
              </a:rPr>
              <a:t>255 </a:t>
            </a:r>
            <a:r>
              <a:rPr lang="pt-BR" spc="-5" dirty="0">
                <a:latin typeface="Verdana"/>
                <a:cs typeface="Verdana"/>
              </a:rPr>
              <a:t>(total 256), e a  leitura </a:t>
            </a:r>
            <a:r>
              <a:rPr lang="pt-BR" spc="-10" dirty="0">
                <a:latin typeface="Verdana"/>
                <a:cs typeface="Verdana"/>
              </a:rPr>
              <a:t>do </a:t>
            </a:r>
            <a:r>
              <a:rPr lang="pt-BR" spc="-5" dirty="0">
                <a:latin typeface="Verdana"/>
                <a:cs typeface="Verdana"/>
              </a:rPr>
              <a:t>potenciômetro </a:t>
            </a:r>
            <a:r>
              <a:rPr lang="pt-BR" dirty="0">
                <a:latin typeface="Verdana"/>
                <a:cs typeface="Verdana"/>
              </a:rPr>
              <a:t>varia </a:t>
            </a:r>
            <a:r>
              <a:rPr lang="pt-BR" spc="-10" dirty="0">
                <a:latin typeface="Verdana"/>
                <a:cs typeface="Verdana"/>
              </a:rPr>
              <a:t>de </a:t>
            </a:r>
            <a:r>
              <a:rPr lang="pt-BR" spc="-5" dirty="0">
                <a:latin typeface="Verdana"/>
                <a:cs typeface="Verdana"/>
              </a:rPr>
              <a:t>0 a </a:t>
            </a:r>
            <a:r>
              <a:rPr lang="pt-BR" dirty="0">
                <a:latin typeface="Verdana"/>
                <a:cs typeface="Verdana"/>
              </a:rPr>
              <a:t>1023(total </a:t>
            </a:r>
            <a:r>
              <a:rPr lang="pt-BR" spc="-5" dirty="0">
                <a:latin typeface="Verdana"/>
                <a:cs typeface="Verdana"/>
              </a:rPr>
              <a:t>1024), o </a:t>
            </a:r>
            <a:r>
              <a:rPr lang="pt-BR" dirty="0">
                <a:latin typeface="Verdana"/>
                <a:cs typeface="Verdana"/>
              </a:rPr>
              <a:t>valor </a:t>
            </a:r>
            <a:r>
              <a:rPr lang="pt-BR" spc="-5" dirty="0">
                <a:latin typeface="Verdana"/>
                <a:cs typeface="Verdana"/>
              </a:rPr>
              <a:t>enviado </a:t>
            </a:r>
            <a:r>
              <a:rPr lang="pt-BR" spc="-10" dirty="0">
                <a:latin typeface="Verdana"/>
                <a:cs typeface="Verdana"/>
              </a:rPr>
              <a:t>ao  pino do </a:t>
            </a:r>
            <a:r>
              <a:rPr lang="pt-BR" spc="-5" dirty="0" err="1">
                <a:latin typeface="Verdana"/>
                <a:cs typeface="Verdana"/>
              </a:rPr>
              <a:t>led</a:t>
            </a:r>
            <a:r>
              <a:rPr lang="pt-BR" spc="-5" dirty="0">
                <a:latin typeface="Verdana"/>
                <a:cs typeface="Verdana"/>
              </a:rPr>
              <a:t> deverá ser dividido </a:t>
            </a:r>
            <a:r>
              <a:rPr lang="pt-BR" dirty="0">
                <a:latin typeface="Verdana"/>
                <a:cs typeface="Verdana"/>
              </a:rPr>
              <a:t>por</a:t>
            </a:r>
            <a:r>
              <a:rPr lang="pt-BR" spc="10" dirty="0">
                <a:latin typeface="Verdana"/>
                <a:cs typeface="Verdana"/>
              </a:rPr>
              <a:t> </a:t>
            </a:r>
            <a:r>
              <a:rPr lang="pt-BR" spc="-5" dirty="0">
                <a:latin typeface="Verdana"/>
                <a:cs typeface="Verdana"/>
              </a:rPr>
              <a:t>4.</a:t>
            </a:r>
            <a:endParaRPr lang="pt-BR" dirty="0">
              <a:latin typeface="Verdana"/>
              <a:cs typeface="Verdana"/>
            </a:endParaRPr>
          </a:p>
          <a:p>
            <a:pPr marL="298450" marR="5080" indent="-285750" algn="just">
              <a:lnSpc>
                <a:spcPct val="107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dirty="0">
              <a:latin typeface="Verdan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E12400F-D770-4FAB-98C4-A6813563EA05}"/>
              </a:ext>
            </a:extLst>
          </p:cNvPr>
          <p:cNvSpPr/>
          <p:nvPr/>
        </p:nvSpPr>
        <p:spPr>
          <a:xfrm>
            <a:off x="304800" y="304800"/>
            <a:ext cx="7935468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28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5BA09-0AE8-4727-9B7D-BEFFA870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28" y="304800"/>
            <a:ext cx="7017384" cy="609600"/>
          </a:xfrm>
          <a:scene3d>
            <a:camera prst="perspectiveRight"/>
            <a:lightRig rig="threePt" dir="t"/>
          </a:scene3d>
        </p:spPr>
        <p:txBody>
          <a:bodyPr/>
          <a:lstStyle/>
          <a:p>
            <a:pPr algn="ctr"/>
            <a:r>
              <a:rPr lang="pt-BR" sz="4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Fixação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229E6D-000A-490D-BC49-8566E48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6505575" cy="4419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AFD0111-80B8-41C5-9436-1AF042A73F45}"/>
              </a:ext>
            </a:extLst>
          </p:cNvPr>
          <p:cNvSpPr txBox="1"/>
          <p:nvPr/>
        </p:nvSpPr>
        <p:spPr>
          <a:xfrm>
            <a:off x="6553200" y="777240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Data de Entrega:</a:t>
            </a:r>
          </a:p>
          <a:p>
            <a:pPr algn="ctr"/>
            <a:r>
              <a:rPr lang="pt-BR" dirty="0"/>
              <a:t>09/07/2020</a:t>
            </a:r>
          </a:p>
        </p:txBody>
      </p:sp>
    </p:spTree>
    <p:extLst>
      <p:ext uri="{BB962C8B-B14F-4D97-AF65-F5344CB8AC3E}">
        <p14:creationId xmlns:p14="http://schemas.microsoft.com/office/powerpoint/2010/main" val="157650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31106"/>
          </a:xfrm>
        </p:spPr>
        <p:txBody>
          <a:bodyPr/>
          <a:lstStyle/>
          <a:p>
            <a:pPr algn="ctr"/>
            <a:r>
              <a:rPr lang="pt-BR" sz="8000" dirty="0"/>
              <a:t>FIM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1630" y="6495075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ETECZL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– Aulas de Fundamentos Informática-</a:t>
            </a:r>
            <a:r>
              <a:rPr lang="pt-BR" sz="1200" b="1" dirty="0" err="1">
                <a:solidFill>
                  <a:srgbClr val="002060"/>
                </a:solidFill>
                <a:latin typeface="Liberation Sans Narrow"/>
              </a:rPr>
              <a:t>Arduino</a:t>
            </a: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-</a:t>
            </a:r>
            <a:r>
              <a:rPr lang="pt-BR" sz="1200" b="1" spc="-10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@2019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lang="pt-BR" dirty="0"/>
              <a:t>155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6031" y="1488186"/>
            <a:ext cx="7018020" cy="4216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8890" indent="-256540" algn="just">
              <a:lnSpc>
                <a:spcPts val="2400"/>
              </a:lnSpc>
              <a:spcBef>
                <a:spcPts val="675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UNO  </a:t>
            </a:r>
            <a:r>
              <a:rPr sz="2500" spc="110" dirty="0">
                <a:latin typeface="Arial"/>
                <a:cs typeface="Arial"/>
              </a:rPr>
              <a:t>possui </a:t>
            </a:r>
            <a:r>
              <a:rPr sz="2500" spc="185" dirty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sz="2500" spc="20" dirty="0">
                <a:latin typeface="Arial"/>
                <a:cs typeface="Arial"/>
              </a:rPr>
              <a:t>(seis)  </a:t>
            </a:r>
            <a:r>
              <a:rPr sz="2500" spc="105" dirty="0">
                <a:solidFill>
                  <a:srgbClr val="FF0000"/>
                </a:solidFill>
                <a:latin typeface="Arial"/>
                <a:cs typeface="Arial"/>
              </a:rPr>
              <a:t>portas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FF0000"/>
                </a:solidFill>
                <a:latin typeface="Arial"/>
                <a:cs typeface="Arial"/>
              </a:rPr>
              <a:t>analógicas</a:t>
            </a:r>
            <a:r>
              <a:rPr sz="2500" spc="8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268605" marR="6350" indent="-256540" algn="just">
              <a:lnSpc>
                <a:spcPct val="79100"/>
              </a:lnSpc>
              <a:spcBef>
                <a:spcPts val="440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4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Por </a:t>
            </a:r>
            <a:r>
              <a:rPr sz="2500" spc="105" dirty="0">
                <a:latin typeface="Arial"/>
                <a:cs typeface="Arial"/>
              </a:rPr>
              <a:t>padrão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todas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sz="2500" spc="120" dirty="0">
                <a:solidFill>
                  <a:srgbClr val="FF0000"/>
                </a:solidFill>
                <a:latin typeface="Arial"/>
                <a:cs typeface="Arial"/>
              </a:rPr>
              <a:t>portas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analógicas </a:t>
            </a:r>
            <a:r>
              <a:rPr sz="2500" spc="-165" dirty="0">
                <a:solidFill>
                  <a:srgbClr val="FF0000"/>
                </a:solidFill>
                <a:latin typeface="Arial"/>
                <a:cs typeface="Arial"/>
              </a:rPr>
              <a:t>são 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definidas </a:t>
            </a:r>
            <a:r>
              <a:rPr sz="2500" spc="140" dirty="0">
                <a:solidFill>
                  <a:srgbClr val="FF0000"/>
                </a:solidFill>
                <a:latin typeface="Arial"/>
                <a:cs typeface="Arial"/>
              </a:rPr>
              <a:t>como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entrada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dados</a:t>
            </a:r>
            <a:r>
              <a:rPr sz="2500" spc="95" dirty="0">
                <a:latin typeface="Arial"/>
                <a:cs typeface="Arial"/>
              </a:rPr>
              <a:t>, </a:t>
            </a:r>
            <a:r>
              <a:rPr sz="2500" spc="80" dirty="0">
                <a:latin typeface="Arial"/>
                <a:cs typeface="Arial"/>
              </a:rPr>
              <a:t>desta  </a:t>
            </a:r>
            <a:r>
              <a:rPr sz="2500" spc="155" dirty="0">
                <a:latin typeface="Arial"/>
                <a:cs typeface="Arial"/>
              </a:rPr>
              <a:t>forma </a:t>
            </a:r>
            <a:r>
              <a:rPr sz="2500" spc="95" dirty="0">
                <a:solidFill>
                  <a:srgbClr val="FF0000"/>
                </a:solidFill>
                <a:latin typeface="Arial"/>
                <a:cs typeface="Arial"/>
              </a:rPr>
              <a:t>não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é </a:t>
            </a:r>
            <a:r>
              <a:rPr sz="2500" spc="65" dirty="0">
                <a:solidFill>
                  <a:srgbClr val="FF0000"/>
                </a:solidFill>
                <a:latin typeface="Arial"/>
                <a:cs typeface="Arial"/>
              </a:rPr>
              <a:t>necessário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fazer </a:t>
            </a:r>
            <a:r>
              <a:rPr sz="2500" spc="55" dirty="0">
                <a:solidFill>
                  <a:srgbClr val="FF0000"/>
                </a:solidFill>
                <a:latin typeface="Arial"/>
                <a:cs typeface="Arial"/>
              </a:rPr>
              <a:t>esta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definição 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na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função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i="1" spc="40" dirty="0">
                <a:latin typeface="Arial"/>
                <a:cs typeface="Arial"/>
              </a:rPr>
              <a:t>setup()</a:t>
            </a:r>
            <a:r>
              <a:rPr sz="2500" spc="4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370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O </a:t>
            </a:r>
            <a:r>
              <a:rPr sz="2500" spc="100" dirty="0">
                <a:solidFill>
                  <a:srgbClr val="FF0000"/>
                </a:solidFill>
                <a:latin typeface="Arial"/>
                <a:cs typeface="Arial"/>
              </a:rPr>
              <a:t>conversor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analógico-digital </a:t>
            </a:r>
            <a:r>
              <a:rPr sz="2500" spc="160" dirty="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spc="-245" dirty="0">
                <a:latin typeface="Arial"/>
                <a:cs typeface="Arial"/>
              </a:rPr>
              <a:t>é  </a:t>
            </a:r>
            <a:r>
              <a:rPr sz="2500" spc="90" dirty="0">
                <a:latin typeface="Arial"/>
                <a:cs typeface="Arial"/>
              </a:rPr>
              <a:t>de </a:t>
            </a:r>
            <a:r>
              <a:rPr sz="2500" spc="180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2500" spc="60" dirty="0">
                <a:solidFill>
                  <a:srgbClr val="FF0000"/>
                </a:solidFill>
                <a:latin typeface="Arial"/>
                <a:cs typeface="Arial"/>
              </a:rPr>
              <a:t>(dez) </a:t>
            </a:r>
            <a:r>
              <a:rPr sz="2500" spc="135" dirty="0">
                <a:solidFill>
                  <a:srgbClr val="FF0000"/>
                </a:solidFill>
                <a:latin typeface="Arial"/>
                <a:cs typeface="Arial"/>
              </a:rPr>
              <a:t>bits</a:t>
            </a:r>
            <a:r>
              <a:rPr sz="2500" spc="135" dirty="0">
                <a:latin typeface="Arial"/>
                <a:cs typeface="Arial"/>
              </a:rPr>
              <a:t>, </a:t>
            </a:r>
            <a:r>
              <a:rPr sz="2500" spc="150" dirty="0">
                <a:latin typeface="Arial"/>
                <a:cs typeface="Arial"/>
              </a:rPr>
              <a:t>logo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125" dirty="0">
                <a:solidFill>
                  <a:srgbClr val="FF0000"/>
                </a:solidFill>
                <a:latin typeface="Arial"/>
                <a:cs typeface="Arial"/>
              </a:rPr>
              <a:t>faixa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valores  </a:t>
            </a:r>
            <a:r>
              <a:rPr sz="2500" spc="130" dirty="0">
                <a:solidFill>
                  <a:srgbClr val="FF0000"/>
                </a:solidFill>
                <a:latin typeface="Arial"/>
                <a:cs typeface="Arial"/>
              </a:rPr>
              <a:t>lidos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varia </a:t>
            </a:r>
            <a:r>
              <a:rPr sz="2500" spc="9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2500" spc="185" dirty="0">
                <a:latin typeface="Arial"/>
                <a:cs typeface="Arial"/>
              </a:rPr>
              <a:t>0 </a:t>
            </a:r>
            <a:r>
              <a:rPr sz="2500" spc="-15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170" dirty="0">
                <a:latin typeface="Arial"/>
                <a:cs typeface="Arial"/>
              </a:rPr>
              <a:t>1023.</a:t>
            </a:r>
            <a:endParaRPr sz="2500">
              <a:latin typeface="Arial"/>
              <a:cs typeface="Arial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400"/>
              </a:spcBef>
            </a:pPr>
            <a:r>
              <a:rPr sz="1700" spc="-49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As </a:t>
            </a:r>
            <a:r>
              <a:rPr sz="2500" spc="120" dirty="0">
                <a:latin typeface="Arial"/>
                <a:cs typeface="Arial"/>
              </a:rPr>
              <a:t>portas </a:t>
            </a:r>
            <a:r>
              <a:rPr sz="2500" spc="75" dirty="0">
                <a:solidFill>
                  <a:srgbClr val="FF0000"/>
                </a:solidFill>
                <a:latin typeface="Arial"/>
                <a:cs typeface="Arial"/>
              </a:rPr>
              <a:t>analógicas </a:t>
            </a:r>
            <a:r>
              <a:rPr sz="2500" spc="14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Arduino 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UNO </a:t>
            </a:r>
            <a:r>
              <a:rPr sz="2500" spc="-204" dirty="0">
                <a:solidFill>
                  <a:srgbClr val="FF0000"/>
                </a:solidFill>
                <a:latin typeface="Arial"/>
                <a:cs typeface="Arial"/>
              </a:rPr>
              <a:t>são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identificadas </a:t>
            </a:r>
            <a:r>
              <a:rPr sz="2500" spc="140" dirty="0">
                <a:latin typeface="Arial"/>
                <a:cs typeface="Arial"/>
              </a:rPr>
              <a:t>como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A0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A3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A4 </a:t>
            </a:r>
            <a:r>
              <a:rPr sz="2500" dirty="0">
                <a:latin typeface="Arial"/>
                <a:cs typeface="Arial"/>
              </a:rPr>
              <a:t>e  </a:t>
            </a:r>
            <a:r>
              <a:rPr sz="2500" spc="114" dirty="0">
                <a:solidFill>
                  <a:srgbClr val="FF0000"/>
                </a:solidFill>
                <a:latin typeface="Arial"/>
                <a:cs typeface="Arial"/>
              </a:rPr>
              <a:t>A5</a:t>
            </a:r>
            <a:r>
              <a:rPr sz="2500" spc="114" dirty="0">
                <a:latin typeface="Arial"/>
                <a:cs typeface="Arial"/>
              </a:rPr>
              <a:t>. </a:t>
            </a:r>
            <a:r>
              <a:rPr sz="2500" spc="-10" dirty="0">
                <a:latin typeface="Arial"/>
                <a:cs typeface="Arial"/>
              </a:rPr>
              <a:t>Estas </a:t>
            </a:r>
            <a:r>
              <a:rPr sz="2500" spc="120" dirty="0">
                <a:latin typeface="Arial"/>
                <a:cs typeface="Arial"/>
              </a:rPr>
              <a:t>portas </a:t>
            </a:r>
            <a:r>
              <a:rPr sz="2500" spc="145" dirty="0">
                <a:solidFill>
                  <a:srgbClr val="FF0000"/>
                </a:solidFill>
                <a:latin typeface="Arial"/>
                <a:cs typeface="Arial"/>
              </a:rPr>
              <a:t>também </a:t>
            </a:r>
            <a:r>
              <a:rPr sz="2500" spc="150" dirty="0">
                <a:solidFill>
                  <a:srgbClr val="FF0000"/>
                </a:solidFill>
                <a:latin typeface="Arial"/>
                <a:cs typeface="Arial"/>
              </a:rPr>
              <a:t>podem </a:t>
            </a:r>
            <a:r>
              <a:rPr sz="2500" spc="70" dirty="0">
                <a:solidFill>
                  <a:srgbClr val="FF0000"/>
                </a:solidFill>
                <a:latin typeface="Arial"/>
                <a:cs typeface="Arial"/>
              </a:rPr>
              <a:t>ser  </a:t>
            </a:r>
            <a:r>
              <a:rPr sz="2500" spc="110" dirty="0">
                <a:solidFill>
                  <a:srgbClr val="FF0000"/>
                </a:solidFill>
                <a:latin typeface="Arial"/>
                <a:cs typeface="Arial"/>
              </a:rPr>
              <a:t>identificadas </a:t>
            </a:r>
            <a:r>
              <a:rPr sz="2500" spc="165" dirty="0">
                <a:latin typeface="Arial"/>
                <a:cs typeface="Arial"/>
              </a:rPr>
              <a:t>por </a:t>
            </a: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14 </a:t>
            </a:r>
            <a:r>
              <a:rPr sz="2500" spc="55" dirty="0">
                <a:latin typeface="Arial"/>
                <a:cs typeface="Arial"/>
              </a:rPr>
              <a:t>(A0), </a:t>
            </a:r>
            <a:r>
              <a:rPr sz="2500" spc="180" dirty="0">
                <a:solidFill>
                  <a:srgbClr val="FF0000"/>
                </a:solidFill>
                <a:latin typeface="Arial"/>
                <a:cs typeface="Arial"/>
              </a:rPr>
              <a:t>15 </a:t>
            </a:r>
            <a:r>
              <a:rPr sz="2500" spc="55" dirty="0">
                <a:latin typeface="Arial"/>
                <a:cs typeface="Arial"/>
              </a:rPr>
              <a:t>(A1), </a:t>
            </a:r>
            <a:r>
              <a:rPr sz="2500" spc="18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sz="2500" spc="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(A2),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063" y="5603544"/>
            <a:ext cx="40817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17 </a:t>
            </a:r>
            <a:r>
              <a:rPr sz="2500" spc="60" dirty="0">
                <a:latin typeface="Arial"/>
                <a:cs typeface="Arial"/>
              </a:rPr>
              <a:t>(A3), </a:t>
            </a: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18 </a:t>
            </a:r>
            <a:r>
              <a:rPr sz="2500" spc="50" dirty="0">
                <a:latin typeface="Arial"/>
                <a:cs typeface="Arial"/>
              </a:rPr>
              <a:t>(A4) </a:t>
            </a:r>
            <a:r>
              <a:rPr sz="2500" dirty="0">
                <a:latin typeface="Arial"/>
                <a:cs typeface="Arial"/>
              </a:rPr>
              <a:t>e </a:t>
            </a:r>
            <a:r>
              <a:rPr sz="2500" spc="190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25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60" dirty="0">
                <a:latin typeface="Arial"/>
                <a:cs typeface="Arial"/>
              </a:rPr>
              <a:t>(A5).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2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80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5" dirty="0">
                <a:solidFill>
                  <a:srgbClr val="2CA1BE"/>
                </a:solidFill>
              </a:rPr>
              <a:t> </a:t>
            </a:r>
            <a:r>
              <a:rPr sz="2700" spc="10" dirty="0">
                <a:solidFill>
                  <a:srgbClr val="000000"/>
                </a:solidFill>
              </a:rPr>
              <a:t>Na  </a:t>
            </a:r>
            <a:r>
              <a:rPr sz="2700" spc="40" dirty="0">
                <a:solidFill>
                  <a:srgbClr val="000000"/>
                </a:solidFill>
              </a:rPr>
              <a:t>seção </a:t>
            </a:r>
            <a:r>
              <a:rPr sz="2700" spc="55" dirty="0">
                <a:solidFill>
                  <a:srgbClr val="000000"/>
                </a:solidFill>
              </a:rPr>
              <a:t>“Portas </a:t>
            </a:r>
            <a:r>
              <a:rPr sz="2700" spc="120" dirty="0">
                <a:solidFill>
                  <a:srgbClr val="000000"/>
                </a:solidFill>
              </a:rPr>
              <a:t>Digitais” </a:t>
            </a:r>
            <a:r>
              <a:rPr sz="2700" spc="130" dirty="0">
                <a:solidFill>
                  <a:srgbClr val="000000"/>
                </a:solidFill>
              </a:rPr>
              <a:t>vimos </a:t>
            </a:r>
            <a:r>
              <a:rPr sz="2700" spc="30" dirty="0">
                <a:solidFill>
                  <a:srgbClr val="000000"/>
                </a:solidFill>
              </a:rPr>
              <a:t>que  </a:t>
            </a:r>
            <a:r>
              <a:rPr sz="2700" spc="90" dirty="0">
                <a:solidFill>
                  <a:srgbClr val="000000"/>
                </a:solidFill>
              </a:rPr>
              <a:t>para </a:t>
            </a:r>
            <a:r>
              <a:rPr sz="2700" spc="125" dirty="0">
                <a:solidFill>
                  <a:srgbClr val="000000"/>
                </a:solidFill>
              </a:rPr>
              <a:t>ler </a:t>
            </a:r>
            <a:r>
              <a:rPr sz="2700" spc="110" dirty="0">
                <a:solidFill>
                  <a:srgbClr val="000000"/>
                </a:solidFill>
              </a:rPr>
              <a:t>dados </a:t>
            </a:r>
            <a:r>
              <a:rPr sz="2700" spc="130" dirty="0">
                <a:solidFill>
                  <a:srgbClr val="000000"/>
                </a:solidFill>
              </a:rPr>
              <a:t>em </a:t>
            </a:r>
            <a:r>
              <a:rPr sz="2700" spc="145" dirty="0">
                <a:solidFill>
                  <a:srgbClr val="000000"/>
                </a:solidFill>
              </a:rPr>
              <a:t>uma </a:t>
            </a:r>
            <a:r>
              <a:rPr sz="2700" spc="155" dirty="0">
                <a:solidFill>
                  <a:srgbClr val="000000"/>
                </a:solidFill>
              </a:rPr>
              <a:t>porta </a:t>
            </a:r>
            <a:r>
              <a:rPr sz="2700" spc="160" dirty="0">
                <a:solidFill>
                  <a:srgbClr val="000000"/>
                </a:solidFill>
              </a:rPr>
              <a:t>digital  </a:t>
            </a:r>
            <a:r>
              <a:rPr sz="2700" spc="85" dirty="0">
                <a:solidFill>
                  <a:srgbClr val="000000"/>
                </a:solidFill>
              </a:rPr>
              <a:t>precisávamos </a:t>
            </a:r>
            <a:r>
              <a:rPr sz="2700" spc="95" dirty="0">
                <a:solidFill>
                  <a:srgbClr val="000000"/>
                </a:solidFill>
              </a:rPr>
              <a:t>usar </a:t>
            </a:r>
            <a:r>
              <a:rPr sz="2700" spc="140" dirty="0">
                <a:solidFill>
                  <a:srgbClr val="000000"/>
                </a:solidFill>
              </a:rPr>
              <a:t>uma </a:t>
            </a:r>
            <a:r>
              <a:rPr sz="2700" spc="125" dirty="0">
                <a:solidFill>
                  <a:srgbClr val="000000"/>
                </a:solidFill>
              </a:rPr>
              <a:t>função  </a:t>
            </a:r>
            <a:r>
              <a:rPr sz="2700" spc="85" dirty="0">
                <a:solidFill>
                  <a:srgbClr val="000000"/>
                </a:solidFill>
              </a:rPr>
              <a:t>chamada</a:t>
            </a:r>
            <a:r>
              <a:rPr sz="2700" spc="95" dirty="0">
                <a:solidFill>
                  <a:srgbClr val="000000"/>
                </a:solidFill>
              </a:rPr>
              <a:t> </a:t>
            </a:r>
            <a:r>
              <a:rPr sz="2700" spc="80" dirty="0"/>
              <a:t>digitalRead()</a:t>
            </a:r>
            <a:r>
              <a:rPr sz="2700" spc="80" dirty="0">
                <a:solidFill>
                  <a:srgbClr val="000000"/>
                </a:solidFill>
              </a:rPr>
              <a:t>.</a:t>
            </a:r>
            <a:endParaRPr sz="2700" dirty="0"/>
          </a:p>
        </p:txBody>
      </p:sp>
      <p:sp>
        <p:nvSpPr>
          <p:cNvPr id="4" name="object 4"/>
          <p:cNvSpPr txBox="1"/>
          <p:nvPr/>
        </p:nvSpPr>
        <p:spPr>
          <a:xfrm>
            <a:off x="645668" y="3162427"/>
            <a:ext cx="7018020" cy="250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40" dirty="0">
                <a:latin typeface="Arial"/>
                <a:cs typeface="Arial"/>
              </a:rPr>
              <a:t>De </a:t>
            </a:r>
            <a:r>
              <a:rPr sz="2700" spc="170" dirty="0">
                <a:latin typeface="Arial"/>
                <a:cs typeface="Arial"/>
              </a:rPr>
              <a:t>forma </a:t>
            </a:r>
            <a:r>
              <a:rPr sz="2700" spc="105" dirty="0">
                <a:latin typeface="Arial"/>
                <a:cs typeface="Arial"/>
              </a:rPr>
              <a:t>semelhante, </a:t>
            </a:r>
            <a:r>
              <a:rPr sz="2700" spc="90" dirty="0">
                <a:latin typeface="Arial"/>
                <a:cs typeface="Arial"/>
              </a:rPr>
              <a:t>para </a:t>
            </a:r>
            <a:r>
              <a:rPr sz="2700" spc="125" dirty="0">
                <a:latin typeface="Arial"/>
                <a:cs typeface="Arial"/>
              </a:rPr>
              <a:t>fazer </a:t>
            </a:r>
            <a:r>
              <a:rPr sz="2700" spc="-160" dirty="0">
                <a:latin typeface="Arial"/>
                <a:cs typeface="Arial"/>
              </a:rPr>
              <a:t>uma  </a:t>
            </a:r>
            <a:r>
              <a:rPr sz="2700" spc="135" dirty="0">
                <a:latin typeface="Arial"/>
                <a:cs typeface="Arial"/>
              </a:rPr>
              <a:t>leitura </a:t>
            </a:r>
            <a:r>
              <a:rPr sz="2700" spc="100" dirty="0">
                <a:latin typeface="Arial"/>
                <a:cs typeface="Arial"/>
              </a:rPr>
              <a:t>de </a:t>
            </a:r>
            <a:r>
              <a:rPr sz="2700" spc="105" dirty="0">
                <a:latin typeface="Arial"/>
                <a:cs typeface="Arial"/>
              </a:rPr>
              <a:t>dados </a:t>
            </a:r>
            <a:r>
              <a:rPr sz="2700" spc="130" dirty="0">
                <a:latin typeface="Arial"/>
                <a:cs typeface="Arial"/>
              </a:rPr>
              <a:t>em </a:t>
            </a:r>
            <a:r>
              <a:rPr sz="2700" spc="145" dirty="0">
                <a:latin typeface="Arial"/>
                <a:cs typeface="Arial"/>
              </a:rPr>
              <a:t>uma </a:t>
            </a:r>
            <a:r>
              <a:rPr sz="2700" spc="155" dirty="0">
                <a:solidFill>
                  <a:srgbClr val="FF0000"/>
                </a:solidFill>
                <a:latin typeface="Arial"/>
                <a:cs typeface="Arial"/>
              </a:rPr>
              <a:t>porta  </a:t>
            </a:r>
            <a:r>
              <a:rPr sz="2700" spc="90" dirty="0">
                <a:solidFill>
                  <a:srgbClr val="FF0000"/>
                </a:solidFill>
                <a:latin typeface="Arial"/>
                <a:cs typeface="Arial"/>
              </a:rPr>
              <a:t>analógica </a:t>
            </a:r>
            <a:r>
              <a:rPr sz="2700" spc="105" dirty="0">
                <a:latin typeface="Arial"/>
                <a:cs typeface="Arial"/>
              </a:rPr>
              <a:t>usaremos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FF0000"/>
                </a:solidFill>
                <a:latin typeface="Arial"/>
                <a:cs typeface="Arial"/>
              </a:rPr>
              <a:t>analogRead()</a:t>
            </a:r>
            <a:r>
              <a:rPr sz="2700" spc="45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5" dirty="0">
                <a:solidFill>
                  <a:srgbClr val="FF0000"/>
                </a:solidFill>
                <a:latin typeface="Arial"/>
                <a:cs typeface="Arial"/>
              </a:rPr>
              <a:t>Exemplo:</a:t>
            </a:r>
            <a:endParaRPr sz="2700">
              <a:latin typeface="Arial"/>
              <a:cs typeface="Arial"/>
            </a:endParaRPr>
          </a:p>
          <a:p>
            <a:pPr marL="524510" indent="-228600">
              <a:lnSpc>
                <a:spcPct val="100000"/>
              </a:lnSpc>
              <a:spcBef>
                <a:spcPts val="37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45" dirty="0">
                <a:latin typeface="Arial"/>
                <a:cs typeface="Arial"/>
              </a:rPr>
              <a:t>analogRead(A0)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3</a:t>
            </a:fld>
            <a:endParaRPr sz="1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22B6D-3675-4CD3-A01F-FDE552B4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1" y="533400"/>
            <a:ext cx="7017384" cy="553998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sz="3600" b="1" spc="-5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Potenciômetro</a:t>
            </a:r>
            <a:endParaRPr lang="pt-BR" sz="3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A9F6C-B61B-4182-807E-11DBCC4E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912" y="1143000"/>
            <a:ext cx="6734175" cy="39963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lang="pt-BR" dirty="0">
              <a:latin typeface="Verdana"/>
              <a:cs typeface="Verdana"/>
            </a:endParaRPr>
          </a:p>
          <a:p>
            <a:pPr marL="298450" marR="6985" indent="-285750" algn="just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O potenciômetro é um dispositivo 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muito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utilizado para controle. Nesta  experiência</a:t>
            </a:r>
            <a:r>
              <a:rPr lang="pt-BR" sz="2400" b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abordaremos</a:t>
            </a:r>
            <a:r>
              <a:rPr lang="pt-BR" sz="2400" b="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400" b="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pt-BR" sz="2400" b="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2400" b="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potenciômetro</a:t>
            </a:r>
            <a:r>
              <a:rPr lang="pt-BR" sz="2400" b="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400" b="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pt-BR" sz="2400" b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400" b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luminosidade</a:t>
            </a:r>
            <a:r>
              <a:rPr lang="pt-BR" sz="2400" b="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de 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frequência.</a:t>
            </a:r>
            <a:endParaRPr lang="pt-BR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Neste</a:t>
            </a:r>
            <a:r>
              <a:rPr lang="pt-BR" sz="24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pt-BR" sz="24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4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potenciômetro</a:t>
            </a:r>
            <a:r>
              <a:rPr lang="pt-BR" sz="2400" b="0" spc="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funcionará</a:t>
            </a:r>
            <a:r>
              <a:rPr lang="pt-BR" sz="2400" b="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pt-BR" sz="2400" b="0" spc="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2400" b="0"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r>
              <a:rPr lang="pt-BR" sz="24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sz="2400" b="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Serial Monitor sua leitura poderá ser interpretada, lembrando que a mesma varia entre </a:t>
            </a:r>
            <a:r>
              <a:rPr lang="pt-BR" sz="2400" b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 a  </a:t>
            </a:r>
            <a:r>
              <a:rPr lang="pt-BR" sz="2400" b="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1023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, qualquer 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que seja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o valor de sua resistência</a:t>
            </a:r>
            <a:r>
              <a:rPr lang="pt-BR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spc="-5" dirty="0">
                <a:latin typeface="Arial" panose="020B0604020202020204" pitchFamily="34" charset="0"/>
                <a:cs typeface="Arial" panose="020B0604020202020204" pitchFamily="34" charset="0"/>
              </a:rPr>
              <a:t>ôhmica.</a:t>
            </a:r>
            <a:endParaRPr lang="pt-BR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1BE84-BE0F-4679-94F6-049C6B16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35" y="533400"/>
            <a:ext cx="6875779" cy="553998"/>
          </a:xfrm>
        </p:spPr>
        <p:txBody>
          <a:bodyPr/>
          <a:lstStyle/>
          <a:p>
            <a:pPr algn="ctr"/>
            <a:r>
              <a:rPr lang="pt-BR" sz="3600" b="1" spc="-5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Potenciômetro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784BC-7F16-41F7-B5A0-46B48913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039" y="1222620"/>
            <a:ext cx="6734175" cy="2391424"/>
          </a:xfrm>
        </p:spPr>
        <p:txBody>
          <a:bodyPr/>
          <a:lstStyle/>
          <a:p>
            <a:pPr marL="298450" marR="5080" indent="-285750" algn="just">
              <a:lnSpc>
                <a:spcPct val="101499"/>
              </a:lnSpc>
              <a:buFont typeface="Arial" panose="020B0604020202020204" pitchFamily="34" charset="0"/>
              <a:buChar char="•"/>
            </a:pPr>
            <a:r>
              <a:rPr lang="pt-BR" sz="2000" b="0" spc="-5" dirty="0">
                <a:latin typeface="Verdana"/>
                <a:cs typeface="Verdana"/>
              </a:rPr>
              <a:t>Leitura </a:t>
            </a:r>
            <a:r>
              <a:rPr lang="pt-BR" sz="2000" b="0" spc="-10" dirty="0">
                <a:latin typeface="Verdana"/>
                <a:cs typeface="Verdana"/>
              </a:rPr>
              <a:t>no </a:t>
            </a:r>
            <a:r>
              <a:rPr lang="pt-BR" sz="2000" b="0" spc="-5" dirty="0">
                <a:latin typeface="Verdana"/>
                <a:cs typeface="Verdana"/>
              </a:rPr>
              <a:t>Serial Monitor: A </a:t>
            </a:r>
            <a:r>
              <a:rPr lang="pt-BR" sz="2000" b="0" dirty="0">
                <a:latin typeface="Verdana"/>
                <a:cs typeface="Verdana"/>
              </a:rPr>
              <a:t>figura </a:t>
            </a:r>
            <a:r>
              <a:rPr lang="pt-BR" sz="2000" b="0" spc="-5" dirty="0">
                <a:latin typeface="Verdana"/>
                <a:cs typeface="Verdana"/>
              </a:rPr>
              <a:t>a seguir mostra a ligação do  potenciômetro e </a:t>
            </a:r>
            <a:r>
              <a:rPr lang="pt-BR" sz="2000" b="0" spc="-10" dirty="0">
                <a:latin typeface="Verdana"/>
                <a:cs typeface="Verdana"/>
              </a:rPr>
              <a:t>em </a:t>
            </a:r>
            <a:r>
              <a:rPr lang="pt-BR" sz="2000" b="0" spc="-5" dirty="0">
                <a:latin typeface="Verdana"/>
                <a:cs typeface="Verdana"/>
              </a:rPr>
              <a:t>seguida o seu código, </a:t>
            </a:r>
            <a:r>
              <a:rPr lang="pt-BR" sz="2000" b="0" dirty="0">
                <a:latin typeface="Verdana"/>
                <a:cs typeface="Verdana"/>
              </a:rPr>
              <a:t>lembrando </a:t>
            </a:r>
            <a:r>
              <a:rPr lang="pt-BR" sz="2000" b="0" spc="-5" dirty="0">
                <a:latin typeface="Verdana"/>
                <a:cs typeface="Verdana"/>
              </a:rPr>
              <a:t>que devemos utilizar qualquer  um dos pinos analógicos</a:t>
            </a:r>
            <a:r>
              <a:rPr lang="pt-BR" sz="2000" b="0" spc="-20" dirty="0">
                <a:latin typeface="Verdana"/>
                <a:cs typeface="Verdana"/>
              </a:rPr>
              <a:t> </a:t>
            </a:r>
            <a:r>
              <a:rPr lang="pt-BR" sz="2000" b="0" spc="-5" dirty="0">
                <a:latin typeface="Verdana"/>
                <a:cs typeface="Verdana"/>
              </a:rPr>
              <a:t>(A0~A5).</a:t>
            </a:r>
            <a:endParaRPr lang="pt-BR" sz="2000" b="0" dirty="0">
              <a:latin typeface="Verdana"/>
              <a:cs typeface="Verdana"/>
            </a:endParaRPr>
          </a:p>
          <a:p>
            <a:pPr marL="298450" marR="9525" indent="-285750" algn="just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pt-BR" sz="2000" b="0" spc="-5" dirty="0">
                <a:latin typeface="Verdana"/>
                <a:cs typeface="Verdana"/>
              </a:rPr>
              <a:t>Portanto, </a:t>
            </a:r>
            <a:r>
              <a:rPr lang="pt-BR" sz="2000" b="0" dirty="0">
                <a:latin typeface="Verdana"/>
                <a:cs typeface="Verdana"/>
              </a:rPr>
              <a:t>pode </a:t>
            </a:r>
            <a:r>
              <a:rPr lang="pt-BR" sz="2000" b="0" spc="-5" dirty="0">
                <a:latin typeface="Verdana"/>
                <a:cs typeface="Verdana"/>
              </a:rPr>
              <a:t>ser selecionado qualquer um desses pinos, conforme mostra  a figura a seguir, onde foi selecionado o pino</a:t>
            </a:r>
            <a:r>
              <a:rPr lang="pt-BR" sz="2000" b="0" spc="20" dirty="0">
                <a:latin typeface="Verdana"/>
                <a:cs typeface="Verdana"/>
              </a:rPr>
              <a:t> </a:t>
            </a:r>
            <a:r>
              <a:rPr lang="pt-BR" sz="2000" b="0" dirty="0">
                <a:latin typeface="Verdana"/>
                <a:cs typeface="Verdana"/>
              </a:rPr>
              <a:t>A0.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9C4F3-D132-4211-9695-08BBEC61B2F5}"/>
              </a:ext>
            </a:extLst>
          </p:cNvPr>
          <p:cNvGrpSpPr/>
          <p:nvPr/>
        </p:nvGrpSpPr>
        <p:grpSpPr>
          <a:xfrm>
            <a:off x="1513205" y="3614044"/>
            <a:ext cx="6117590" cy="3018536"/>
            <a:chOff x="1080135" y="3060699"/>
            <a:chExt cx="6117590" cy="3018536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CE8ED13-2AC9-4CAE-97CF-A538FD47777B}"/>
                </a:ext>
              </a:extLst>
            </p:cNvPr>
            <p:cNvSpPr/>
            <p:nvPr/>
          </p:nvSpPr>
          <p:spPr>
            <a:xfrm>
              <a:off x="1080135" y="3060699"/>
              <a:ext cx="2878454" cy="301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AB71717-3C96-4128-A7BE-1B0B64528577}"/>
                </a:ext>
              </a:extLst>
            </p:cNvPr>
            <p:cNvCxnSpPr>
              <a:cxnSpLocks/>
            </p:cNvCxnSpPr>
            <p:nvPr/>
          </p:nvCxnSpPr>
          <p:spPr>
            <a:xfrm>
              <a:off x="3085969" y="3898900"/>
              <a:ext cx="2139787" cy="1427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9A935A89-3B2B-4E64-861A-D1C62AFC4281}"/>
                </a:ext>
              </a:extLst>
            </p:cNvPr>
            <p:cNvSpPr/>
            <p:nvPr/>
          </p:nvSpPr>
          <p:spPr>
            <a:xfrm>
              <a:off x="4845050" y="3665092"/>
              <a:ext cx="2352675" cy="1809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4F212ED-9534-469F-8D05-CAFB625128D8}"/>
                </a:ext>
              </a:extLst>
            </p:cNvPr>
            <p:cNvCxnSpPr/>
            <p:nvPr/>
          </p:nvCxnSpPr>
          <p:spPr>
            <a:xfrm>
              <a:off x="3268395" y="3865232"/>
              <a:ext cx="2491055" cy="1066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4AA55072-3304-49E4-9B73-14CDB6BC0213}"/>
                </a:ext>
              </a:extLst>
            </p:cNvPr>
            <p:cNvCxnSpPr>
              <a:cxnSpLocks/>
            </p:cNvCxnSpPr>
            <p:nvPr/>
          </p:nvCxnSpPr>
          <p:spPr>
            <a:xfrm>
              <a:off x="3180834" y="3893879"/>
              <a:ext cx="2273816" cy="130112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57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556384"/>
            <a:ext cx="546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Lendo </a:t>
            </a:r>
            <a:r>
              <a:rPr sz="2400" spc="95" dirty="0">
                <a:solidFill>
                  <a:srgbClr val="000000"/>
                </a:solidFill>
              </a:rPr>
              <a:t>dados </a:t>
            </a:r>
            <a:r>
              <a:rPr sz="2400" spc="85" dirty="0">
                <a:solidFill>
                  <a:srgbClr val="000000"/>
                </a:solidFill>
              </a:rPr>
              <a:t>de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75" dirty="0">
                <a:solidFill>
                  <a:srgbClr val="000000"/>
                </a:solidFill>
              </a:rPr>
              <a:t> </a:t>
            </a:r>
            <a:r>
              <a:rPr sz="2400" spc="135" dirty="0">
                <a:solidFill>
                  <a:srgbClr val="000000"/>
                </a:solidFill>
              </a:rPr>
              <a:t>potenciômetro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403603" y="2348890"/>
            <a:ext cx="5853049" cy="3571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8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6</a:t>
            </a:fld>
            <a:endParaRPr sz="1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473530"/>
            <a:ext cx="546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80" dirty="0">
                <a:solidFill>
                  <a:srgbClr val="000000"/>
                </a:solidFill>
              </a:rPr>
              <a:t>Lendo </a:t>
            </a:r>
            <a:r>
              <a:rPr sz="2400" spc="95" dirty="0">
                <a:solidFill>
                  <a:srgbClr val="000000"/>
                </a:solidFill>
              </a:rPr>
              <a:t>dados </a:t>
            </a:r>
            <a:r>
              <a:rPr sz="2400" spc="85" dirty="0">
                <a:solidFill>
                  <a:srgbClr val="000000"/>
                </a:solidFill>
              </a:rPr>
              <a:t>de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50" dirty="0">
                <a:solidFill>
                  <a:srgbClr val="000000"/>
                </a:solidFill>
              </a:rPr>
              <a:t> </a:t>
            </a:r>
            <a:r>
              <a:rPr sz="2400" spc="135" dirty="0">
                <a:solidFill>
                  <a:srgbClr val="000000"/>
                </a:solidFill>
              </a:rPr>
              <a:t>potenciômetro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3976" y="2023872"/>
            <a:ext cx="3877055" cy="4628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702" y="2132799"/>
            <a:ext cx="3672459" cy="441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60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39745" y="2420886"/>
            <a:ext cx="3400425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9498" y="1470405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  <a:tab pos="3359785" algn="l"/>
              </a:tabLst>
            </a:pPr>
            <a:r>
              <a:rPr sz="2400" spc="150" dirty="0">
                <a:latin typeface="Arial"/>
                <a:cs typeface="Arial"/>
              </a:rPr>
              <a:t>u</a:t>
            </a:r>
            <a:r>
              <a:rPr sz="2400" spc="23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0" dirty="0">
                <a:latin typeface="Arial"/>
                <a:cs typeface="Arial"/>
              </a:rPr>
              <a:t>p</a:t>
            </a:r>
            <a:r>
              <a:rPr sz="2400" spc="165" dirty="0">
                <a:latin typeface="Arial"/>
                <a:cs typeface="Arial"/>
              </a:rPr>
              <a:t>o</a:t>
            </a:r>
            <a:r>
              <a:rPr sz="2400" spc="95" dirty="0">
                <a:latin typeface="Arial"/>
                <a:cs typeface="Arial"/>
              </a:rPr>
              <a:t>ten</a:t>
            </a:r>
            <a:r>
              <a:rPr sz="2400" spc="100" dirty="0">
                <a:latin typeface="Arial"/>
                <a:cs typeface="Arial"/>
              </a:rPr>
              <a:t>c</a:t>
            </a:r>
            <a:r>
              <a:rPr sz="2400" spc="125" dirty="0">
                <a:latin typeface="Arial"/>
                <a:cs typeface="Arial"/>
              </a:rPr>
              <a:t>iô</a:t>
            </a:r>
            <a:r>
              <a:rPr sz="2400" spc="275" dirty="0">
                <a:latin typeface="Arial"/>
                <a:cs typeface="Arial"/>
              </a:rPr>
              <a:t>m</a:t>
            </a:r>
            <a:r>
              <a:rPr sz="2400" spc="150" dirty="0">
                <a:latin typeface="Arial"/>
                <a:cs typeface="Arial"/>
              </a:rPr>
              <a:t>e</a:t>
            </a:r>
            <a:r>
              <a:rPr sz="2400" spc="80" dirty="0">
                <a:latin typeface="Arial"/>
                <a:cs typeface="Arial"/>
              </a:rPr>
              <a:t>t</a:t>
            </a:r>
            <a:r>
              <a:rPr sz="2400" spc="114" dirty="0">
                <a:latin typeface="Arial"/>
                <a:cs typeface="Arial"/>
              </a:rPr>
              <a:t>r</a:t>
            </a:r>
            <a:r>
              <a:rPr sz="2400" spc="20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668" y="1470405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521460" algn="l"/>
                <a:tab pos="2769870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75" dirty="0">
                <a:solidFill>
                  <a:srgbClr val="000000"/>
                </a:solidFill>
              </a:rPr>
              <a:t>Lend</a:t>
            </a:r>
            <a:r>
              <a:rPr sz="2400" spc="80" dirty="0">
                <a:solidFill>
                  <a:srgbClr val="000000"/>
                </a:solidFill>
              </a:rPr>
              <a:t>o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185" dirty="0">
                <a:solidFill>
                  <a:srgbClr val="000000"/>
                </a:solidFill>
              </a:rPr>
              <a:t>d</a:t>
            </a:r>
            <a:r>
              <a:rPr sz="2400" spc="75" dirty="0">
                <a:solidFill>
                  <a:srgbClr val="000000"/>
                </a:solidFill>
              </a:rPr>
              <a:t>ados</a:t>
            </a:r>
            <a:r>
              <a:rPr sz="2400" dirty="0">
                <a:solidFill>
                  <a:srgbClr val="000000"/>
                </a:solidFill>
              </a:rPr>
              <a:t>	</a:t>
            </a:r>
            <a:r>
              <a:rPr sz="2400" spc="75" dirty="0">
                <a:solidFill>
                  <a:srgbClr val="000000"/>
                </a:solidFill>
              </a:rPr>
              <a:t>de  </a:t>
            </a:r>
            <a:r>
              <a:rPr sz="2400" spc="95" dirty="0">
                <a:solidFill>
                  <a:srgbClr val="000000"/>
                </a:solidFill>
              </a:rPr>
              <a:t>acionando </a:t>
            </a:r>
            <a:r>
              <a:rPr sz="2400" spc="195" dirty="0">
                <a:solidFill>
                  <a:srgbClr val="000000"/>
                </a:solidFill>
              </a:rPr>
              <a:t>um</a:t>
            </a:r>
            <a:r>
              <a:rPr sz="2400" spc="70" dirty="0">
                <a:solidFill>
                  <a:srgbClr val="000000"/>
                </a:solidFill>
              </a:rPr>
              <a:t> </a:t>
            </a:r>
            <a:r>
              <a:rPr sz="2400" spc="-105" dirty="0">
                <a:solidFill>
                  <a:srgbClr val="000000"/>
                </a:solidFill>
              </a:rPr>
              <a:t>LED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20E08-7103-4876-BF68-9DEFBD3D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912" y="1711450"/>
            <a:ext cx="6734175" cy="3130088"/>
          </a:xfrm>
        </p:spPr>
        <p:txBody>
          <a:bodyPr/>
          <a:lstStyle/>
          <a:p>
            <a:r>
              <a:rPr lang="pt-BR" spc="-5" dirty="0">
                <a:latin typeface="Verdana"/>
                <a:cs typeface="Verdana"/>
              </a:rPr>
              <a:t>Controlando a luminosidade </a:t>
            </a:r>
            <a:r>
              <a:rPr lang="pt-BR" dirty="0">
                <a:latin typeface="Verdana"/>
                <a:cs typeface="Verdana"/>
              </a:rPr>
              <a:t>de </a:t>
            </a:r>
            <a:r>
              <a:rPr lang="pt-BR" spc="-5" dirty="0">
                <a:latin typeface="Verdana"/>
                <a:cs typeface="Verdana"/>
              </a:rPr>
              <a:t>um </a:t>
            </a:r>
            <a:r>
              <a:rPr lang="pt-BR" spc="-10" dirty="0" err="1">
                <a:latin typeface="Verdana"/>
                <a:cs typeface="Verdana"/>
              </a:rPr>
              <a:t>led</a:t>
            </a:r>
            <a:r>
              <a:rPr lang="pt-BR" spc="-10" dirty="0">
                <a:latin typeface="Verdana"/>
                <a:cs typeface="Verdana"/>
              </a:rPr>
              <a:t> com</a:t>
            </a:r>
            <a:r>
              <a:rPr lang="pt-BR" spc="30" dirty="0">
                <a:latin typeface="Verdana"/>
                <a:cs typeface="Verdana"/>
              </a:rPr>
              <a:t> </a:t>
            </a:r>
            <a:r>
              <a:rPr lang="pt-BR" spc="-5" dirty="0">
                <a:latin typeface="Verdana"/>
                <a:cs typeface="Verdana"/>
              </a:rPr>
              <a:t>potenciômetro:</a:t>
            </a:r>
          </a:p>
          <a:p>
            <a:endParaRPr lang="pt-BR" spc="-5" dirty="0">
              <a:latin typeface="Verdana"/>
              <a:cs typeface="Verdana"/>
            </a:endParaRPr>
          </a:p>
          <a:p>
            <a:pPr marL="298450" marR="6350" indent="-285750" algn="just">
              <a:lnSpc>
                <a:spcPct val="101499"/>
              </a:lnSpc>
              <a:buFont typeface="Arial" panose="020B0604020202020204" pitchFamily="34" charset="0"/>
              <a:buChar char="•"/>
            </a:pPr>
            <a:r>
              <a:rPr lang="pt-BR" sz="2000" b="0" spc="-5" dirty="0">
                <a:latin typeface="Verdana"/>
                <a:cs typeface="Verdana"/>
              </a:rPr>
              <a:t>Em se tratando de um controle de luminosidade, onde a </a:t>
            </a:r>
            <a:r>
              <a:rPr lang="pt-BR" sz="2000" b="0" dirty="0">
                <a:latin typeface="Verdana"/>
                <a:cs typeface="Verdana"/>
              </a:rPr>
              <a:t>tensão </a:t>
            </a:r>
            <a:r>
              <a:rPr lang="pt-BR" sz="2000" b="0" spc="-5" dirty="0">
                <a:latin typeface="Verdana"/>
                <a:cs typeface="Verdana"/>
              </a:rPr>
              <a:t>sobre o </a:t>
            </a:r>
            <a:r>
              <a:rPr lang="pt-BR" sz="2000" b="0" spc="-5" dirty="0" err="1">
                <a:latin typeface="Verdana"/>
                <a:cs typeface="Verdana"/>
              </a:rPr>
              <a:t>led</a:t>
            </a:r>
            <a:r>
              <a:rPr lang="pt-BR" sz="2000" b="0" spc="-5" dirty="0">
                <a:latin typeface="Verdana"/>
                <a:cs typeface="Verdana"/>
              </a:rPr>
              <a:t>  varia gradualmente, devemos selecionar qualquer um dos pinos PWM para ligar o  </a:t>
            </a:r>
            <a:r>
              <a:rPr lang="pt-BR" sz="2000" b="0" spc="-5" dirty="0" err="1">
                <a:latin typeface="Verdana"/>
                <a:cs typeface="Verdana"/>
              </a:rPr>
              <a:t>led</a:t>
            </a:r>
            <a:r>
              <a:rPr lang="pt-BR" sz="2000" b="0" spc="-5" dirty="0">
                <a:latin typeface="Verdana"/>
                <a:cs typeface="Verdana"/>
              </a:rPr>
              <a:t>.</a:t>
            </a:r>
            <a:endParaRPr lang="pt-BR" sz="2000" b="0" dirty="0">
              <a:latin typeface="Verdana"/>
              <a:cs typeface="Verdana"/>
            </a:endParaRPr>
          </a:p>
          <a:p>
            <a:pPr marL="298450" marR="5080" indent="-285750" algn="just">
              <a:lnSpc>
                <a:spcPct val="101000"/>
              </a:lnSpc>
              <a:buFont typeface="Arial" panose="020B0604020202020204" pitchFamily="34" charset="0"/>
              <a:buChar char="•"/>
            </a:pPr>
            <a:r>
              <a:rPr lang="pt-BR" sz="2000" b="0" spc="-5" dirty="0">
                <a:latin typeface="Verdana"/>
                <a:cs typeface="Verdana"/>
              </a:rPr>
              <a:t>Veja o layout a seguir, onde foi utilizado o </a:t>
            </a:r>
            <a:r>
              <a:rPr lang="pt-BR" sz="2000" b="0" dirty="0">
                <a:latin typeface="Verdana"/>
                <a:cs typeface="Verdana"/>
              </a:rPr>
              <a:t>pino </a:t>
            </a:r>
            <a:r>
              <a:rPr lang="pt-BR" sz="2000" b="0" spc="-5" dirty="0">
                <a:latin typeface="Verdana"/>
                <a:cs typeface="Verdana"/>
              </a:rPr>
              <a:t>9 (PWM). Lembrar </a:t>
            </a:r>
            <a:r>
              <a:rPr lang="pt-BR" sz="2000" b="0" dirty="0">
                <a:latin typeface="Verdana"/>
                <a:cs typeface="Verdana"/>
              </a:rPr>
              <a:t>que os  </a:t>
            </a:r>
            <a:r>
              <a:rPr lang="pt-BR" sz="2000" b="0" spc="-5" dirty="0">
                <a:latin typeface="Verdana"/>
                <a:cs typeface="Verdana"/>
              </a:rPr>
              <a:t>pinos PWM </a:t>
            </a:r>
            <a:r>
              <a:rPr lang="pt-BR" sz="2000" b="0" dirty="0">
                <a:latin typeface="Verdana"/>
                <a:cs typeface="Verdana"/>
              </a:rPr>
              <a:t>do </a:t>
            </a:r>
            <a:r>
              <a:rPr lang="pt-BR" sz="2000" b="0" spc="-5" dirty="0">
                <a:latin typeface="Verdana"/>
                <a:cs typeface="Verdana"/>
              </a:rPr>
              <a:t>Arduino são: 3, </a:t>
            </a:r>
            <a:r>
              <a:rPr lang="pt-BR" sz="2000" b="0" dirty="0">
                <a:latin typeface="Verdana"/>
                <a:cs typeface="Verdana"/>
              </a:rPr>
              <a:t>5, </a:t>
            </a:r>
            <a:r>
              <a:rPr lang="pt-BR" sz="2000" b="0" spc="-5" dirty="0">
                <a:latin typeface="Verdana"/>
                <a:cs typeface="Verdana"/>
              </a:rPr>
              <a:t>6, 9, 10 e</a:t>
            </a:r>
            <a:r>
              <a:rPr lang="pt-BR" sz="2000" b="0" dirty="0">
                <a:latin typeface="Verdana"/>
                <a:cs typeface="Verdana"/>
              </a:rPr>
              <a:t> 11.</a:t>
            </a:r>
          </a:p>
          <a:p>
            <a:endParaRPr lang="pt-BR" sz="2000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6464435-5076-4B0D-8C1E-0B2F8C678321}"/>
              </a:ext>
            </a:extLst>
          </p:cNvPr>
          <p:cNvSpPr/>
          <p:nvPr/>
        </p:nvSpPr>
        <p:spPr>
          <a:xfrm>
            <a:off x="224027" y="573023"/>
            <a:ext cx="7935468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1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F6C8678C1A034488EF2816B7654301" ma:contentTypeVersion="2" ma:contentTypeDescription="Crie um novo documento." ma:contentTypeScope="" ma:versionID="47735b3955c79588e5acf22a6959c851">
  <xsd:schema xmlns:xsd="http://www.w3.org/2001/XMLSchema" xmlns:xs="http://www.w3.org/2001/XMLSchema" xmlns:p="http://schemas.microsoft.com/office/2006/metadata/properties" xmlns:ns2="e90833c3-b365-4c06-91ea-1799cfccc965" targetNamespace="http://schemas.microsoft.com/office/2006/metadata/properties" ma:root="true" ma:fieldsID="4905206ca585e11e63be94b4c6abe1ad" ns2:_="">
    <xsd:import namespace="e90833c3-b365-4c06-91ea-1799cfccc9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833c3-b365-4c06-91ea-1799cfccc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4B9644-963A-4A2B-A860-43AEA8A68B7C}"/>
</file>

<file path=customXml/itemProps2.xml><?xml version="1.0" encoding="utf-8"?>
<ds:datastoreItem xmlns:ds="http://schemas.openxmlformats.org/officeDocument/2006/customXml" ds:itemID="{94C8BA02-5DE1-44B0-93DD-6B843A81F9CE}"/>
</file>

<file path=customXml/itemProps3.xml><?xml version="1.0" encoding="utf-8"?>
<ds:datastoreItem xmlns:ds="http://schemas.openxmlformats.org/officeDocument/2006/customXml" ds:itemID="{4E3406B1-D3F3-42B2-9D3E-650E5AF1FA6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606</Words>
  <Application>Microsoft Office PowerPoint</Application>
  <PresentationFormat>Apresentação na tela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Liberation Sans Narrow</vt:lpstr>
      <vt:lpstr>Verdana</vt:lpstr>
      <vt:lpstr>Office Theme</vt:lpstr>
      <vt:lpstr>Apresentação do PowerPoint</vt:lpstr>
      <vt:lpstr>Apresentação do PowerPoint</vt:lpstr>
      <vt:lpstr> Na  seção “Portas Digitais” vimos que  para ler dados em uma porta digital  precisávamos usar uma função  chamada digitalRead().</vt:lpstr>
      <vt:lpstr>Potenciômetro</vt:lpstr>
      <vt:lpstr>Potenciômetro</vt:lpstr>
      <vt:lpstr> Lendo dados de um potenciômetro</vt:lpstr>
      <vt:lpstr> Lendo dados de um potenciômetro</vt:lpstr>
      <vt:lpstr> Lendo dados de  acionando um LED</vt:lpstr>
      <vt:lpstr>Apresentação do PowerPoint</vt:lpstr>
      <vt:lpstr> Lendo dados de  acionando um LED</vt:lpstr>
      <vt:lpstr>Apresentação do PowerPoint</vt:lpstr>
      <vt:lpstr>Apresentação do PowerPoint</vt:lpstr>
      <vt:lpstr>Exercício de Fixação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Anderson perez</dc:creator>
  <cp:lastModifiedBy>Carlos Alberto P. da Silva</cp:lastModifiedBy>
  <cp:revision>21</cp:revision>
  <dcterms:created xsi:type="dcterms:W3CDTF">2018-09-13T18:52:53Z</dcterms:created>
  <dcterms:modified xsi:type="dcterms:W3CDTF">2020-07-02T22:46:02Z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2018-09-13T00:00:00Z</vt:filetime>
  </property>
  <property fmtid="{D5CDD505-2E9C-101B-9397-08002B2CF9AE}" pid="5" name="ContentTypeId">
    <vt:lpwstr>0x0101008CF6C8678C1A034488EF2816B7654301</vt:lpwstr>
  </property>
</Properties>
</file>