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9" r:id="rId1"/>
  </p:sldMasterIdLst>
  <p:notesMasterIdLst>
    <p:notesMasterId r:id="rId24"/>
  </p:notesMasterIdLst>
  <p:sldIdLst>
    <p:sldId id="256" r:id="rId2"/>
    <p:sldId id="264" r:id="rId3"/>
    <p:sldId id="260" r:id="rId4"/>
    <p:sldId id="258" r:id="rId5"/>
    <p:sldId id="259" r:id="rId6"/>
    <p:sldId id="265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6" r:id="rId17"/>
    <p:sldId id="267" r:id="rId18"/>
    <p:sldId id="268" r:id="rId19"/>
    <p:sldId id="281" r:id="rId20"/>
    <p:sldId id="282" r:id="rId21"/>
    <p:sldId id="283" r:id="rId22"/>
    <p:sldId id="284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ba1db2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ba1db2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ba1db2e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ba1db2e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tângulo 39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tângulo 40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tângulo 41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914400" y="3257550"/>
            <a:ext cx="7772400" cy="1481328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57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56" name="Retângulo 55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tângulo 64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tângulo 65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tângulo 66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981200" cy="4388644"/>
          </a:xfrm>
        </p:spPr>
        <p:txBody>
          <a:bodyPr vert="eaVert"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58674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4828952" y="805416"/>
            <a:ext cx="4322136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373966" y="0"/>
            <a:ext cx="5514536" cy="49614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5943600" y="0"/>
            <a:ext cx="27432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5943600" y="3200400"/>
            <a:ext cx="3200400" cy="8572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5943600" y="0"/>
            <a:ext cx="13716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5948364" y="3184923"/>
            <a:ext cx="2090737" cy="19585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5943600" y="1028700"/>
            <a:ext cx="3200400" cy="2171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990600" y="3200400"/>
            <a:ext cx="4953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366824" y="1600200"/>
            <a:ext cx="5638800" cy="1600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4572000" y="3200400"/>
            <a:ext cx="13716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6902" y="1013754"/>
            <a:ext cx="5718048" cy="733115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6902" y="384048"/>
            <a:ext cx="8156448" cy="58293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4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5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301699"/>
            <a:ext cx="886708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tângulo 16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tângulo 17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tângulo 19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tângulo 20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tângulo 21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tângulo 29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914400" y="330939"/>
            <a:ext cx="6858000" cy="526312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68032" y="1420336"/>
            <a:ext cx="8778240" cy="372010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77000" y="41625"/>
            <a:ext cx="2133600" cy="273844"/>
          </a:xfrm>
        </p:spPr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41625"/>
            <a:ext cx="5562600" cy="273844"/>
          </a:xfr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41625"/>
            <a:ext cx="457200" cy="273844"/>
          </a:xfrm>
        </p:spPr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tângulo 16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6/4/2020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rtugues.com.br/gramatica/frase-oracao-periodo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pt-BR" sz="4400" dirty="0" smtClean="0"/>
              <a:t>Linguagem, Trabalho e tecnologia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Coerência textual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É a </a:t>
            </a:r>
            <a:r>
              <a:rPr lang="pt-BR" b="1" dirty="0" smtClean="0"/>
              <a:t>coerência </a:t>
            </a:r>
            <a:r>
              <a:rPr lang="pt-BR" dirty="0" smtClean="0"/>
              <a:t>que faz com que o texto faça sentido para os leitores. Ela diz respeito à possibilidade de estabelecer, no texto, alguma forma de unidade ou relação. É ela que permite identificar o texto como uma unidade de sentido. Ela está ligada, portanto, ao texto como um todo e é por isso que dizemos que ela se refere à macroestrutura do texto.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uma boa formação de um texto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Repetição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que um texto seja coerente, é preciso que ele contenha no seu desenvolvimento linear elementos de recorrência.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Progressão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que um texto seja coerente, é preciso que haja no seu desenvolvimento uma ampliação do sentido constantemente renovada.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</a:t>
            </a:r>
            <a:r>
              <a:rPr lang="pt-BR" dirty="0" err="1" smtClean="0"/>
              <a:t>Não-contradição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que um texto seja coerente, é preciso que  no seu desenvolvimento não introduza nenhum elemento que contradiga o que já foi enunciado anteriormente.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Relação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que um texto seja coerente é preciso que os fatos que se denotam no mundo representado pelo texto estejam relacionados.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     Coesão e Coerência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>
                <a:latin typeface="Arial" pitchFamily="34" charset="0"/>
                <a:cs typeface="Arial" pitchFamily="34" charset="0"/>
              </a:rPr>
              <a:t>“ Minha cidade é muito famosa e eu vou todos os dias  ao cinema, por isso as ruas são todas arborizadas e eu tomo sorvete na escola.”</a:t>
            </a:r>
            <a:endParaRPr lang="pt-BR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     Coesão e Coerência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“A justiça é a virtude de dar a cada um aquilo que é seu. A justiça é a faculdade de entregar aos indivíduos o que lhes pertence.A justiça é a virtude de dar aos homens seus bens.”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  Coesão e Coerência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“Solicitação de gerente de produção: Precisamos de uma lista de problemas específicos desconhecidos encontrados no projeto”.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Pronome Relativo “que” conjunção “que”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Coesão referencial e coesão sequencial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coesão referencial e a coesão sequencial são chamadas de </a:t>
            </a:r>
            <a:r>
              <a:rPr lang="pt-BR" b="1" dirty="0" smtClean="0"/>
              <a:t>recursos coesivos</a:t>
            </a:r>
            <a:r>
              <a:rPr lang="pt-BR" dirty="0" smtClean="0"/>
              <a:t> por estabelecerem </a:t>
            </a:r>
            <a:r>
              <a:rPr lang="pt-BR" b="1" dirty="0" smtClean="0"/>
              <a:t>vínculos</a:t>
            </a:r>
            <a:r>
              <a:rPr lang="pt-BR" dirty="0" smtClean="0"/>
              <a:t> entre as </a:t>
            </a:r>
            <a:r>
              <a:rPr lang="pt-BR" b="1" dirty="0" smtClean="0"/>
              <a:t>palavras</a:t>
            </a:r>
            <a:r>
              <a:rPr lang="pt-BR" dirty="0" smtClean="0"/>
              <a:t>, </a:t>
            </a:r>
            <a:r>
              <a:rPr lang="pt-BR" b="1" dirty="0" smtClean="0">
                <a:hlinkClick r:id="rId2"/>
              </a:rPr>
              <a:t>orações</a:t>
            </a:r>
            <a:r>
              <a:rPr lang="pt-BR" dirty="0" smtClean="0"/>
              <a:t> e as partes de um</a:t>
            </a:r>
            <a:r>
              <a:rPr lang="pt-BR" b="1" dirty="0" smtClean="0"/>
              <a:t> texto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“Que” Junção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É necessário que você venha ao meu encontro.</a:t>
            </a: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Sabe-se que o profissional de TI é o responsável por gerenciar as informações em uma organização.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“Que” Pronome relativo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“ as palavras causaram aborrecimentos”</a:t>
            </a:r>
          </a:p>
          <a:p>
            <a:r>
              <a:rPr lang="pt-BR" dirty="0" smtClean="0"/>
              <a:t>“... As palavras que causaram aborrecimentos.”</a:t>
            </a:r>
          </a:p>
          <a:p>
            <a:r>
              <a:rPr lang="pt-BR" dirty="0" smtClean="0"/>
              <a:t>Veja, que antes dele há um substantivo e que ele faz a função de substituí-lo.</a:t>
            </a:r>
          </a:p>
          <a:p>
            <a:r>
              <a:rPr lang="pt-BR" dirty="0" smtClean="0"/>
              <a:t>Por “ as quais”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u="sng" dirty="0" smtClean="0"/>
              <a:t>O maior papagaio do mundo</a:t>
            </a:r>
          </a:p>
          <a:p>
            <a:r>
              <a:rPr lang="pt-BR" dirty="0" smtClean="0"/>
              <a:t>Os papagaios não conseguem se comunicar com as pessoas, são capazes de imitar sons. A estrutura do bico  da língua permite a reprodução do que ouvem, como palavras e assobios.</a:t>
            </a:r>
          </a:p>
          <a:p>
            <a:r>
              <a:rPr lang="pt-BR" dirty="0" smtClean="0"/>
              <a:t>Isso é possível  estas aves têm controle da </a:t>
            </a:r>
            <a:r>
              <a:rPr lang="pt-BR" dirty="0" err="1" smtClean="0"/>
              <a:t>siringe</a:t>
            </a:r>
            <a:r>
              <a:rPr lang="pt-BR" dirty="0" smtClean="0"/>
              <a:t> – órgão localizado na traqueia, equivalente às cordas vocais humanas. Na natureza, aprendem a imitar o  escutam para trocar informações com outros pássaros de sua espécie.</a:t>
            </a:r>
          </a:p>
          <a:p>
            <a:r>
              <a:rPr lang="pt-BR" dirty="0" smtClean="0"/>
              <a:t>A habilidade de reprodução varia, dependendo da personalidade  do incentivo do dono  o bicho reproduza os sons. Importante saber  se trata de um animal silvestre e só é considerado legal quando comprado em criadouros registrados no </a:t>
            </a:r>
            <a:r>
              <a:rPr lang="pt-BR" dirty="0" err="1" smtClean="0"/>
              <a:t>Ibama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 Coesão referencial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coesão referencial é responsável por criar um sistema de relações entre as palavras e expressões dentro de um texto, permitindo que o leitor identifique os termos aos quais se referem. O termo que indica a entidade ou situação a que o falante se refere é chamado de referente.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pt-BR" dirty="0" smtClean="0"/>
              <a:t>     Coesão sequencial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None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A coesão sequencial é responsável por criar as condições para a progressão textual. De maneira geral, as flexões de tempo e de modo dos verbos e as conjunções são os mecanismos responsáveis pela coesão sequencial nos textos.</a:t>
            </a:r>
          </a:p>
          <a:p>
            <a:pPr marL="457200" lvl="0" indent="-342900">
              <a:spcBef>
                <a:spcPts val="0"/>
              </a:spcBef>
              <a:buSzPts val="1800"/>
              <a:buNone/>
            </a:pP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 marL="457200" lvl="0" indent="-342900">
              <a:spcBef>
                <a:spcPts val="0"/>
              </a:spcBef>
              <a:buSzPts val="1800"/>
              <a:buNone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Os mecanismos de coesão sequencial são utilizados para que as partes e as informações do texto possam ser articuladas e relacionadas. Além da progressão das partes do texto, os mecanismos de coesão sequencial contribuem para o desenvolvimento do recorte temático. Dessa forma, o autor do texto evita falta de coesão, garantindo boa articulação entre as ideias, informações e argumentos no interior do texto e, principalmente, a coerência textual</a:t>
            </a:r>
            <a:r>
              <a:rPr lang="pt-BR" dirty="0" smtClean="0"/>
              <a:t>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 </a:t>
            </a:r>
            <a:r>
              <a:rPr lang="pt-BR" sz="3600" dirty="0" smtClean="0"/>
              <a:t>Coesão Sequencial -conectivos 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Adição/inclusão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- Além disso; também; vale lembrar; pois; outrossim; agora; de modo geral; por iguais razões; inclusive; até; é certo que; é inegável; em outras palavras; além desse fator...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Oposição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- Embora; não obstante; entretanto; mas; no entanto; porém; ao contrário; diferentemente; por outro lado...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Afirmação/igualdade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- Felizmente; infelizmente; obviamente; na verdade; realmente; de igual forma; do mesmo modo que; nesse sentido; semelhantemente...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Exclusão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- Somente; só; sequer; senão; exceto; excluindo; tão somente; apenas...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 Coesão Sequencial-conectivos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1" dirty="0" smtClean="0"/>
              <a:t>Enumeração</a:t>
            </a:r>
            <a:r>
              <a:rPr lang="pt-BR" dirty="0" smtClean="0"/>
              <a:t> - Em primeiro lugar; a princípio...</a:t>
            </a:r>
          </a:p>
          <a:p>
            <a:endParaRPr lang="pt-BR" dirty="0" smtClean="0"/>
          </a:p>
          <a:p>
            <a:r>
              <a:rPr lang="pt-BR" b="1" dirty="0" smtClean="0"/>
              <a:t>Explicação </a:t>
            </a:r>
            <a:r>
              <a:rPr lang="pt-BR" dirty="0" smtClean="0"/>
              <a:t>- Como se nota; com efeito; como vimos; portanto; pois; é óbvio que; isto é; por exemplo; a saber; de fato; aliás...</a:t>
            </a:r>
          </a:p>
          <a:p>
            <a:endParaRPr lang="pt-BR" dirty="0" smtClean="0"/>
          </a:p>
          <a:p>
            <a:r>
              <a:rPr lang="pt-BR" b="1" dirty="0" smtClean="0"/>
              <a:t>Conclusão</a:t>
            </a:r>
            <a:r>
              <a:rPr lang="pt-BR" dirty="0" smtClean="0"/>
              <a:t> - Em suma; por conseguinte; em última análise; por fim; concluindo; finalmente; por tudo isso; em síntese, posto isso; assim; consequentemente...</a:t>
            </a:r>
          </a:p>
          <a:p>
            <a:endParaRPr lang="pt-BR" dirty="0" smtClean="0"/>
          </a:p>
          <a:p>
            <a:r>
              <a:rPr lang="pt-BR" b="1" dirty="0" smtClean="0"/>
              <a:t>Continuação</a:t>
            </a:r>
            <a:r>
              <a:rPr lang="pt-BR" dirty="0" smtClean="0"/>
              <a:t> - Em seguida; depois; no geral; em termos gerais; por sua vez; outrossim...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02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    </a:t>
            </a:r>
            <a:r>
              <a:rPr lang="pt-BR" sz="4900" dirty="0" smtClean="0"/>
              <a:t>A coerência textual</a:t>
            </a:r>
            <a:endParaRPr lang="pt-BR" sz="4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Coerência textual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A coerência é um termo tomado da filosofia, mais especificamente da lógica. Etimologicamente falando, vem do latim (</a:t>
            </a:r>
            <a:r>
              <a:rPr lang="pt-BR" sz="2000" dirty="0" err="1" smtClean="0"/>
              <a:t>cohaerentia-ae</a:t>
            </a:r>
            <a:r>
              <a:rPr lang="pt-BR" sz="2000" dirty="0" smtClean="0"/>
              <a:t>) e significa “ ligação ou harmonia entre situações, acontecimentos ou ideias” do conhecimento de mundo, do conhecimento partilhado entre produtor e receptor do texto e de fatores sociais e internacionais.</a:t>
            </a:r>
            <a:endParaRPr lang="pt-BR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Mensagem de um gerente no ambiente de trabalho:</a:t>
            </a:r>
          </a:p>
          <a:p>
            <a:r>
              <a:rPr lang="pt-BR" sz="2400" dirty="0" smtClean="0"/>
              <a:t>“ A partir de amanhã, os empregados somente poderão acessar o prédio usando cartões de segurança individuais. As fotografias serão tiradas na próxima quarta-feira,  e os empregados receberão seus cartões em duas semanas”. (de Fred </a:t>
            </a:r>
            <a:r>
              <a:rPr lang="pt-BR" sz="2400" dirty="0" err="1" smtClean="0"/>
              <a:t>Dales</a:t>
            </a:r>
            <a:r>
              <a:rPr lang="pt-BR" sz="2400" dirty="0" smtClean="0"/>
              <a:t>, </a:t>
            </a:r>
            <a:r>
              <a:rPr lang="pt-BR" sz="2400" dirty="0" err="1" smtClean="0"/>
              <a:t>Microsof</a:t>
            </a:r>
            <a:r>
              <a:rPr lang="pt-BR" sz="2400" dirty="0" smtClean="0"/>
              <a:t>, </a:t>
            </a:r>
            <a:r>
              <a:rPr lang="pt-BR" sz="2400" dirty="0" err="1" smtClean="0"/>
              <a:t>Redmond</a:t>
            </a:r>
            <a:r>
              <a:rPr lang="pt-BR" sz="2400" dirty="0" smtClean="0"/>
              <a:t>, WA)</a:t>
            </a:r>
            <a:endParaRPr lang="pt-BR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89C381877CE8247BD223AD650E406C9" ma:contentTypeVersion="2" ma:contentTypeDescription="Crie um novo documento." ma:contentTypeScope="" ma:versionID="56ab5ed89baf4e9f86e0e99029250fdf">
  <xsd:schema xmlns:xsd="http://www.w3.org/2001/XMLSchema" xmlns:xs="http://www.w3.org/2001/XMLSchema" xmlns:p="http://schemas.microsoft.com/office/2006/metadata/properties" xmlns:ns2="e4bc58fa-fc76-4e18-89df-61c6a8833f2d" targetNamespace="http://schemas.microsoft.com/office/2006/metadata/properties" ma:root="true" ma:fieldsID="c27aeb306d70af21524914acf7a50a19" ns2:_="">
    <xsd:import namespace="e4bc58fa-fc76-4e18-89df-61c6a8833f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c58fa-fc76-4e18-89df-61c6a8833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36F0EE-D34D-4A69-A262-D883A4333E0C}"/>
</file>

<file path=customXml/itemProps2.xml><?xml version="1.0" encoding="utf-8"?>
<ds:datastoreItem xmlns:ds="http://schemas.openxmlformats.org/officeDocument/2006/customXml" ds:itemID="{19E568DB-E27A-4D32-8AC3-E4274E7251DD}"/>
</file>

<file path=customXml/itemProps3.xml><?xml version="1.0" encoding="utf-8"?>
<ds:datastoreItem xmlns:ds="http://schemas.openxmlformats.org/officeDocument/2006/customXml" ds:itemID="{DE554635-E852-4088-BCCD-A83F8BC94CBD}"/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243</TotalTime>
  <Words>1018</Words>
  <Application>Microsoft Office PowerPoint</Application>
  <PresentationFormat>Apresentação na tela (16:9)</PresentationFormat>
  <Paragraphs>62</Paragraphs>
  <Slides>22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Metrô</vt:lpstr>
      <vt:lpstr>Linguagem, Trabalho e tecnologia</vt:lpstr>
      <vt:lpstr>Coesão referencial e coesão sequencial</vt:lpstr>
      <vt:lpstr> Coesão referencial</vt:lpstr>
      <vt:lpstr>     Coesão sequencial</vt:lpstr>
      <vt:lpstr> Coesão Sequencial -conectivos </vt:lpstr>
      <vt:lpstr> Coesão Sequencial-conectivos</vt:lpstr>
      <vt:lpstr>    A coerência textual</vt:lpstr>
      <vt:lpstr> Coerência textual</vt:lpstr>
      <vt:lpstr>    </vt:lpstr>
      <vt:lpstr>     Coerência textual</vt:lpstr>
      <vt:lpstr>Regras para uma boa formação de um texto</vt:lpstr>
      <vt:lpstr>       Repetição</vt:lpstr>
      <vt:lpstr>        Progressão</vt:lpstr>
      <vt:lpstr>    Não-contradição</vt:lpstr>
      <vt:lpstr>          Relação</vt:lpstr>
      <vt:lpstr>     Coesão e Coerência</vt:lpstr>
      <vt:lpstr>     Coesão e Coerência</vt:lpstr>
      <vt:lpstr>  Coesão e Coerência</vt:lpstr>
      <vt:lpstr>Pronome Relativo “que” conjunção “que”</vt:lpstr>
      <vt:lpstr> “Que” Junção</vt:lpstr>
      <vt:lpstr>  “Que” Pronome relativo</vt:lpstr>
      <vt:lpstr>    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Livro: Úrsula</dc:title>
  <dc:creator>Rogério da costa</dc:creator>
  <cp:lastModifiedBy>Rogério da costa</cp:lastModifiedBy>
  <cp:revision>10</cp:revision>
  <dcterms:modified xsi:type="dcterms:W3CDTF">2020-06-05T00:01:33Z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0x010100589C381877CE8247BD223AD650E406C9</vt:lpwstr>
  </property>
</Properties>
</file>