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1" r:id="rId1"/>
  </p:sldMasterIdLst>
  <p:notesMasterIdLst>
    <p:notesMasterId r:id="rId41"/>
  </p:notesMasterIdLst>
  <p:sldIdLst>
    <p:sldId id="256" r:id="rId2"/>
    <p:sldId id="264" r:id="rId3"/>
    <p:sldId id="260" r:id="rId4"/>
    <p:sldId id="258" r:id="rId5"/>
    <p:sldId id="259" r:id="rId6"/>
    <p:sldId id="265" r:id="rId7"/>
    <p:sldId id="269" r:id="rId8"/>
    <p:sldId id="278" r:id="rId9"/>
    <p:sldId id="277" r:id="rId10"/>
    <p:sldId id="270" r:id="rId11"/>
    <p:sldId id="281" r:id="rId12"/>
    <p:sldId id="282" r:id="rId13"/>
    <p:sldId id="271" r:id="rId14"/>
    <p:sldId id="272" r:id="rId15"/>
    <p:sldId id="273" r:id="rId16"/>
    <p:sldId id="279" r:id="rId17"/>
    <p:sldId id="280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ba1db2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ba1db2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ba1db2e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ba1db2e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C9B81F-C347-4BEF-BFDF-29C42F48304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7/9/2020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pt-BR" sz="4400" dirty="0" smtClean="0"/>
              <a:t>Linguagem, Trabalho e tecnologia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Estudo da Pontuação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Vírgulas E ADVERBIAIS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Uma estrutura de frase bastante comum é está:</a:t>
            </a:r>
          </a:p>
          <a:p>
            <a:r>
              <a:rPr lang="pt-BR" sz="2000" dirty="0" smtClean="0"/>
              <a:t>Coordenador + Adverbial + Oração.</a:t>
            </a:r>
          </a:p>
          <a:p>
            <a:r>
              <a:rPr lang="pt-BR" sz="2000" dirty="0" smtClean="0"/>
              <a:t>Coordenador = e, ou, mas, nem (=e não) e semelhantes.</a:t>
            </a:r>
          </a:p>
          <a:p>
            <a:r>
              <a:rPr lang="pt-BR" sz="2000" dirty="0" smtClean="0"/>
              <a:t>Adverbiais – tanto podem ser advérbios (agora, aqui, assim...) como locuções ou orações adverbiais (neste instante, naquela terra, dessa maneira, de algum modo; quando se deram, segundo estamos informados, por mais que se esforcem, embora seja inteligente...).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Vírgulas e Adverbiais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pt-BR" dirty="0" smtClean="0"/>
              <a:t>Regra de pontuação: ou duas vírgulas para separar o adverbial, ou nenhuma. Assim:</a:t>
            </a:r>
          </a:p>
          <a:p>
            <a:r>
              <a:rPr lang="pt-BR" dirty="0" smtClean="0"/>
              <a:t>Coordenador [, Adverbial,] Oração.</a:t>
            </a:r>
          </a:p>
          <a:p>
            <a:r>
              <a:rPr lang="pt-BR" dirty="0" smtClean="0"/>
              <a:t>Se representarmos esses três elementos por algarismo – 1 2 3 - a regra de pontuação é:</a:t>
            </a:r>
          </a:p>
          <a:p>
            <a:r>
              <a:rPr lang="pt-BR" dirty="0" smtClean="0"/>
              <a:t>                1 2 3.</a:t>
            </a:r>
          </a:p>
          <a:p>
            <a:r>
              <a:rPr lang="pt-BR" dirty="0" smtClean="0"/>
              <a:t>Ou, opcional:</a:t>
            </a:r>
          </a:p>
          <a:p>
            <a:r>
              <a:rPr lang="pt-BR" dirty="0" smtClean="0"/>
              <a:t>1, 2, 3.</a:t>
            </a:r>
          </a:p>
          <a:p>
            <a:r>
              <a:rPr lang="pt-BR" dirty="0" smtClean="0"/>
              <a:t>Isto é: duas vírgulas separando o adverbial, ou nenhuma. Uma vírgula só (1 2,3) é que não pode ser.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Vírgulas e adverbiais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Alguns exemplos:</a:t>
            </a:r>
          </a:p>
          <a:p>
            <a:r>
              <a:rPr lang="pt-BR" dirty="0" smtClean="0"/>
              <a:t>E, apesar de tudo, os resultados foram compensadores.</a:t>
            </a:r>
          </a:p>
          <a:p>
            <a:r>
              <a:rPr lang="pt-BR" dirty="0" smtClean="0"/>
              <a:t>Ou, se houver necessidade, serão feitas algumas alterações.</a:t>
            </a:r>
          </a:p>
          <a:p>
            <a:r>
              <a:rPr lang="pt-BR" dirty="0" smtClean="0"/>
              <a:t>Mas, segundo se comenta, não haverá festas.</a:t>
            </a:r>
          </a:p>
          <a:p>
            <a:r>
              <a:rPr lang="pt-BR" dirty="0" smtClean="0"/>
              <a:t>Atenção:</a:t>
            </a:r>
          </a:p>
          <a:p>
            <a:r>
              <a:rPr lang="pt-BR" dirty="0" smtClean="0"/>
              <a:t>Uma frase como</a:t>
            </a:r>
          </a:p>
          <a:p>
            <a:r>
              <a:rPr lang="pt-BR" dirty="0" smtClean="0"/>
              <a:t>(1)” Mas ao que se sabe, ele é formado em Educação Física”.</a:t>
            </a:r>
          </a:p>
          <a:p>
            <a:r>
              <a:rPr lang="pt-BR" dirty="0" smtClean="0"/>
              <a:t>É, portanto, mal virgulada. O adverbial ao que se sabe aparece aí marcado com uma só vírgula.</a:t>
            </a:r>
          </a:p>
          <a:p>
            <a:r>
              <a:rPr lang="pt-BR" dirty="0" smtClean="0"/>
              <a:t>Corrija-se: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1ªA</a:t>
            </a:r>
            <a:r>
              <a:rPr lang="pt-BR" dirty="0" smtClean="0"/>
              <a:t>) Mas, ao que se sabe, ele é formado...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Separamos por vírgula os termos aos quais queremos dar realce, mormente quando pleonásticos ou na ordem inversa.</a:t>
            </a:r>
          </a:p>
          <a:p>
            <a:r>
              <a:rPr lang="pt-BR" dirty="0" smtClean="0"/>
              <a:t>Ex: As folhas levou-as o vento.</a:t>
            </a:r>
          </a:p>
          <a:p>
            <a:r>
              <a:rPr lang="pt-BR" sz="2400" dirty="0" smtClean="0"/>
              <a:t>      As folhas, levou-as o vento.</a:t>
            </a:r>
          </a:p>
          <a:p>
            <a:r>
              <a:rPr lang="pt-BR" dirty="0" smtClean="0"/>
              <a:t>Havia mesmo um recruta inexperiente.</a:t>
            </a:r>
          </a:p>
          <a:p>
            <a:r>
              <a:rPr lang="pt-BR" sz="2400" dirty="0" smtClean="0"/>
              <a:t>Havia, mesmo, um recruta inexperiente.</a:t>
            </a:r>
            <a:endParaRPr lang="pt-BR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vírgula também é empregada para indicar a elipse do verbo. Ex: “Finalmente, vão os bons par o céu e os maus, para o inferno” (Vieira)</a:t>
            </a:r>
          </a:p>
          <a:p>
            <a:r>
              <a:rPr lang="pt-BR" dirty="0" smtClean="0"/>
              <a:t>Na feira, compramos frutas; no supermercado, açúcar; no açougue, carne.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Regras práticas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  A Vírgula depois do </a:t>
            </a:r>
            <a:r>
              <a:rPr lang="pt-BR" b="1" dirty="0" smtClean="0"/>
              <a:t>e</a:t>
            </a:r>
          </a:p>
          <a:p>
            <a:r>
              <a:rPr lang="pt-BR" dirty="0" smtClean="0"/>
              <a:t>Como separar por uma vírgula aquilo que o </a:t>
            </a:r>
            <a:r>
              <a:rPr lang="pt-BR" b="1" dirty="0" smtClean="0"/>
              <a:t>e </a:t>
            </a:r>
            <a:r>
              <a:rPr lang="pt-BR" dirty="0" smtClean="0"/>
              <a:t>deve unir? Naturalmente sabe-se a origem dessa vírgula: ela imita certas pausas enfáticas da fala.</a:t>
            </a:r>
          </a:p>
          <a:p>
            <a:r>
              <a:rPr lang="pt-BR" dirty="0" smtClean="0"/>
              <a:t>Ora, a nossa pontuação é de base sintática, estrutural, e não auditiva.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Práticas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Então, vírgulas depois de </a:t>
            </a:r>
            <a:r>
              <a:rPr lang="pt-BR" b="1" dirty="0" smtClean="0"/>
              <a:t>e ?</a:t>
            </a:r>
          </a:p>
          <a:p>
            <a:r>
              <a:rPr lang="pt-BR" dirty="0" smtClean="0"/>
              <a:t>Só se houver uma intercalação entre o </a:t>
            </a:r>
            <a:r>
              <a:rPr lang="pt-BR" b="1" dirty="0" smtClean="0"/>
              <a:t>e </a:t>
            </a:r>
            <a:r>
              <a:rPr lang="pt-BR" dirty="0" err="1" smtClean="0"/>
              <a:t>e</a:t>
            </a:r>
            <a:r>
              <a:rPr lang="pt-BR" dirty="0" smtClean="0"/>
              <a:t> o elemento ligado por ele.</a:t>
            </a:r>
          </a:p>
          <a:p>
            <a:r>
              <a:rPr lang="pt-BR" dirty="0" smtClean="0"/>
              <a:t>Intercalação quer dizer duas vírgulas. Portanto: depois do </a:t>
            </a:r>
            <a:r>
              <a:rPr lang="pt-BR" b="1" dirty="0" smtClean="0"/>
              <a:t>e</a:t>
            </a:r>
            <a:r>
              <a:rPr lang="pt-BR" dirty="0" smtClean="0"/>
              <a:t>, ou duas vírgulas ou nenhuma. Uma só é sempre um lamentável equívoco.</a:t>
            </a:r>
          </a:p>
          <a:p>
            <a:r>
              <a:rPr lang="pt-BR" dirty="0" smtClean="0"/>
              <a:t>Ex: Sentimento humano e, diríamos, filantrópico.</a:t>
            </a:r>
          </a:p>
          <a:p>
            <a:r>
              <a:rPr lang="pt-BR" dirty="0" smtClean="0"/>
              <a:t>Sem representação e, muito menos, mordomia.</a:t>
            </a:r>
          </a:p>
          <a:p>
            <a:r>
              <a:rPr lang="pt-BR" dirty="0" smtClean="0"/>
              <a:t>Lutamos e, unidos, venceremos qualquer obstáculos.</a:t>
            </a:r>
          </a:p>
          <a:p>
            <a:r>
              <a:rPr lang="pt-BR" dirty="0" smtClean="0"/>
              <a:t>Maria e, naturalmente, seu noivo...</a:t>
            </a:r>
          </a:p>
          <a:p>
            <a:r>
              <a:rPr lang="pt-BR" dirty="0" smtClean="0"/>
              <a:t>Lê e, às vezes, escreve.</a:t>
            </a:r>
          </a:p>
          <a:p>
            <a:r>
              <a:rPr lang="pt-BR" dirty="0" smtClean="0"/>
              <a:t>E, feitas as devidas ressalvas, foi aprovada a ata.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</a:t>
            </a:r>
            <a:r>
              <a:rPr lang="pt-BR" b="1" dirty="0" smtClean="0"/>
              <a:t>pois</a:t>
            </a:r>
            <a:r>
              <a:rPr lang="pt-BR" dirty="0" smtClean="0"/>
              <a:t> mal pontuado</a:t>
            </a:r>
          </a:p>
          <a:p>
            <a:r>
              <a:rPr lang="pt-BR" dirty="0" smtClean="0"/>
              <a:t>Há duas espécie de </a:t>
            </a:r>
            <a:r>
              <a:rPr lang="pt-BR" b="1" dirty="0" smtClean="0"/>
              <a:t>pois</a:t>
            </a:r>
            <a:r>
              <a:rPr lang="pt-BR" dirty="0" smtClean="0"/>
              <a:t>: um posposto, outro anteposto</a:t>
            </a:r>
            <a:r>
              <a:rPr lang="pt-BR" b="1" dirty="0" smtClean="0"/>
              <a:t>.</a:t>
            </a:r>
          </a:p>
          <a:p>
            <a:r>
              <a:rPr lang="pt-BR" dirty="0" smtClean="0"/>
              <a:t>(2) Ele acertou; está, </a:t>
            </a:r>
            <a:r>
              <a:rPr lang="pt-BR" b="1" dirty="0" smtClean="0"/>
              <a:t>pois</a:t>
            </a:r>
            <a:r>
              <a:rPr lang="pt-BR" dirty="0" smtClean="0"/>
              <a:t>, de parabéns.</a:t>
            </a:r>
          </a:p>
          <a:p>
            <a:r>
              <a:rPr lang="pt-BR" dirty="0" smtClean="0"/>
              <a:t>(3) Ele está de parabéns, </a:t>
            </a:r>
            <a:r>
              <a:rPr lang="pt-BR" b="1" dirty="0" smtClean="0"/>
              <a:t>pois</a:t>
            </a:r>
            <a:r>
              <a:rPr lang="pt-BR" dirty="0" smtClean="0"/>
              <a:t> acertou.</a:t>
            </a:r>
          </a:p>
          <a:p>
            <a:r>
              <a:rPr lang="pt-BR" dirty="0" smtClean="0"/>
              <a:t>O </a:t>
            </a:r>
            <a:r>
              <a:rPr lang="pt-BR" b="1" dirty="0" smtClean="0"/>
              <a:t>pois </a:t>
            </a:r>
            <a:r>
              <a:rPr lang="pt-BR" dirty="0" smtClean="0"/>
              <a:t>posposto, (2), é conjunção conclusiva (exprime conclusão), equivale a </a:t>
            </a:r>
            <a:r>
              <a:rPr lang="pt-BR" b="1" dirty="0" smtClean="0"/>
              <a:t>portanto</a:t>
            </a:r>
            <a:r>
              <a:rPr lang="pt-BR" dirty="0" smtClean="0"/>
              <a:t>. Vai entre vírgula.</a:t>
            </a:r>
          </a:p>
          <a:p>
            <a:r>
              <a:rPr lang="pt-BR" dirty="0" smtClean="0"/>
              <a:t>O </a:t>
            </a:r>
            <a:r>
              <a:rPr lang="pt-BR" b="1" dirty="0" smtClean="0"/>
              <a:t>pois </a:t>
            </a:r>
            <a:r>
              <a:rPr lang="pt-BR" dirty="0" smtClean="0"/>
              <a:t>anteposto à sua oração, (3), introdutor dela, é conjunção explicativa causal (explica motivo ou causa) e equivale </a:t>
            </a:r>
            <a:r>
              <a:rPr lang="pt-BR" b="1" dirty="0" smtClean="0"/>
              <a:t>a porquanto, porque, visto que.</a:t>
            </a:r>
            <a:r>
              <a:rPr lang="pt-BR" dirty="0" smtClean="0"/>
              <a:t> Normalmente tem vírgula antes</a:t>
            </a:r>
            <a:endParaRPr lang="pt-B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PONTO FINAL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PONTO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O ponto final ( . ), ou simplesmente ponto, é um sinal gráfico que como o próprio nome indica, é utilizado no final de frases declarativas ou imperativas (afirmativas ou negativas), marcando uma pausa mais longa.</a:t>
            </a:r>
          </a:p>
          <a:p>
            <a:endParaRPr lang="pt-BR" dirty="0" smtClean="0"/>
          </a:p>
          <a:p>
            <a:r>
              <a:rPr lang="pt-BR" dirty="0" smtClean="0"/>
              <a:t>De tal modo, o ponto final é um sinal de pontuação que delimita as frases de um texto, apontando o término do discurso. Note que se as frases forem interrogativas, utilizamos o ponto de interrogação, e se forem exclamativas, o ponto de exclamação.</a:t>
            </a:r>
          </a:p>
          <a:p>
            <a:endParaRPr lang="pt-BR" dirty="0" smtClean="0"/>
          </a:p>
          <a:p>
            <a:r>
              <a:rPr lang="pt-BR" dirty="0" smtClean="0"/>
              <a:t>Além disso, o ponto pode ser usado para indicar abreviaturas e siglas, por exemplo: D. Maria (abreviação de Dona); D. João (abreviação de Dom); Sr. (abreviação de senhor), Pg. (abreviação de página); </a:t>
            </a:r>
            <a:r>
              <a:rPr lang="pt-BR" dirty="0" err="1" smtClean="0"/>
              <a:t>O.N.U.</a:t>
            </a:r>
            <a:r>
              <a:rPr lang="pt-BR" dirty="0" smtClean="0"/>
              <a:t> (sigla de Organização das Nações Unidas), dentre outros.</a:t>
            </a:r>
          </a:p>
          <a:p>
            <a:endParaRPr lang="pt-BR" dirty="0" smtClean="0"/>
          </a:p>
          <a:p>
            <a:r>
              <a:rPr lang="pt-BR" dirty="0" smtClean="0"/>
              <a:t>Na matemática, o sinal de ponto final é utilizado para indicar uma multiplicação, por exemplo: 2.3=6 (Lê-se dois vezes três, igual a seis).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VÍRGULA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vírgula serve para mostrar ao leitor as separações breves de sentido entre termos vizinhos, as inversões e as intercalações, quer na oração, quer no período.</a:t>
            </a:r>
          </a:p>
          <a:p>
            <a:r>
              <a:rPr lang="pt-BR" dirty="0" smtClean="0"/>
              <a:t>A vírgula é de base sintática, e não separa o que é sintaticamente ligado.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Exemplos de frases com ponto final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u="sng" dirty="0" smtClean="0"/>
              <a:t>Frases Declarativas</a:t>
            </a:r>
          </a:p>
          <a:p>
            <a:r>
              <a:rPr lang="pt-BR" dirty="0" smtClean="0"/>
              <a:t>Rogério foi até o supermercado comprar frutas. (afirmativa)</a:t>
            </a:r>
          </a:p>
          <a:p>
            <a:pPr algn="r"/>
            <a:r>
              <a:rPr lang="pt-BR" dirty="0" smtClean="0"/>
              <a:t>Rogério não foi ao supermercado hoje. (negativa)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Frases Imperativas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Venha comprar esse produto. (afirmativa)</a:t>
            </a:r>
          </a:p>
          <a:p>
            <a:r>
              <a:rPr lang="pt-BR" dirty="0" smtClean="0"/>
              <a:t>Não venha com esse discurso. (negativa)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e Vírgula ( ;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 ponto e vírgula ( ; ) é um sinal gráfico utilizado na produção de textos para indicar uma sensível suspensão na escrita ela é maior que a vírgula e menor que o ponto final.</a:t>
            </a:r>
          </a:p>
          <a:p>
            <a:endParaRPr lang="pt-BR" dirty="0" smtClean="0"/>
          </a:p>
          <a:p>
            <a:r>
              <a:rPr lang="pt-BR" dirty="0" smtClean="0"/>
              <a:t>É, portanto, um sinal de pontuação intermediário entre a vírgula e o ponto final, sendo geralmente empregado para separar orações dentro de um mesmo período. O ponto e vírgula pode ser usado em discursos que já contém grande número de vírgulas.</a:t>
            </a:r>
          </a:p>
          <a:p>
            <a:endParaRPr lang="pt-BR" dirty="0" smtClean="0"/>
          </a:p>
          <a:p>
            <a:r>
              <a:rPr lang="pt-BR" dirty="0" smtClean="0"/>
              <a:t>São bastante empregados em textos jurídicos (constituição, artigos, projetos de lei, petições, etc.), com o intuito de listar os elementos, como vemos na Constituição do Brasil: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PONTO E VÍRGULA ( ;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“Art. 1º A República Federativa do Brasil, formada pela união indissolúvel dos Estados e Municípios e do Distrito Federal, constitui-se em Estado Democrático de Direito e tem como fundamentos:</a:t>
            </a:r>
          </a:p>
          <a:p>
            <a:endParaRPr lang="pt-BR" dirty="0" smtClean="0"/>
          </a:p>
          <a:p>
            <a:r>
              <a:rPr lang="pt-BR" dirty="0" smtClean="0"/>
              <a:t>I - a soberania;</a:t>
            </a:r>
          </a:p>
          <a:p>
            <a:endParaRPr lang="pt-BR" dirty="0" smtClean="0"/>
          </a:p>
          <a:p>
            <a:r>
              <a:rPr lang="pt-BR" dirty="0" smtClean="0"/>
              <a:t>II - a cidadania;</a:t>
            </a:r>
          </a:p>
          <a:p>
            <a:endParaRPr lang="pt-BR" dirty="0" smtClean="0"/>
          </a:p>
          <a:p>
            <a:r>
              <a:rPr lang="pt-BR" dirty="0" smtClean="0"/>
              <a:t>III - a dignidade da pessoa humana;</a:t>
            </a:r>
          </a:p>
          <a:p>
            <a:endParaRPr lang="pt-BR" dirty="0" smtClean="0"/>
          </a:p>
          <a:p>
            <a:r>
              <a:rPr lang="pt-BR" dirty="0" smtClean="0"/>
              <a:t>IV - os valores sociais do trabalho e da livre iniciativa;</a:t>
            </a:r>
          </a:p>
          <a:p>
            <a:endParaRPr lang="pt-BR" dirty="0" smtClean="0"/>
          </a:p>
          <a:p>
            <a:r>
              <a:rPr lang="pt-BR" dirty="0" smtClean="0"/>
              <a:t>V - o pluralismo político.”</a:t>
            </a:r>
          </a:p>
          <a:p>
            <a:endParaRPr lang="pt-BR" dirty="0" smtClean="0"/>
          </a:p>
          <a:p>
            <a:r>
              <a:rPr lang="pt-BR" dirty="0" smtClean="0"/>
              <a:t>Além dos textos jurídicos, o ponto e vírgula é muito utilizado nos textos didáticos e manuais  de instruções .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e Vírgula e Dois Pontos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Há muita confusão entre o emprego correto do ponto e vírgula e dos dois pontos, uma vez que ambos podem ser empregados em situações semelhantes. No entanto, eles apresentam diferenças.</a:t>
            </a:r>
          </a:p>
          <a:p>
            <a:endParaRPr lang="pt-BR" dirty="0" smtClean="0"/>
          </a:p>
          <a:p>
            <a:r>
              <a:rPr lang="pt-BR" dirty="0" smtClean="0"/>
              <a:t>Enquanto os dois pontos marcam uma suspensão no discurso apresentando uma explicação, exemplificação, síntese, enumeração e os discursos diretos, o ponto e vírgula marca uma pausa maior, sendo usado para separar orações e elementos numa oração.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Usos do Ponto e Vírgula: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Exemplos:</a:t>
            </a:r>
          </a:p>
          <a:p>
            <a:r>
              <a:rPr lang="pt-BR" dirty="0" smtClean="0"/>
              <a:t>1. Separação de orações</a:t>
            </a:r>
          </a:p>
          <a:p>
            <a:r>
              <a:rPr lang="pt-BR" dirty="0" smtClean="0"/>
              <a:t>Separam orações coordenadas em que a vírgula já foi muito utilizada, ou ainda, quando o texto é muito extenso, por exemplo:</a:t>
            </a:r>
          </a:p>
          <a:p>
            <a:endParaRPr lang="pt-BR" dirty="0" smtClean="0"/>
          </a:p>
          <a:p>
            <a:r>
              <a:rPr lang="pt-BR" dirty="0" smtClean="0"/>
              <a:t>As sete maravilhas do mundo moderno representam monumentos que fazem parte da história da humanidade: o Coliseu, na Itália; a </a:t>
            </a:r>
            <a:r>
              <a:rPr lang="pt-BR" dirty="0" err="1" smtClean="0"/>
              <a:t>Chichén</a:t>
            </a:r>
            <a:r>
              <a:rPr lang="pt-BR" dirty="0" smtClean="0"/>
              <a:t> </a:t>
            </a:r>
            <a:r>
              <a:rPr lang="pt-BR" dirty="0" err="1" smtClean="0"/>
              <a:t>Itzá</a:t>
            </a:r>
            <a:r>
              <a:rPr lang="pt-BR" dirty="0" smtClean="0"/>
              <a:t>, no México; o </a:t>
            </a:r>
            <a:r>
              <a:rPr lang="pt-BR" dirty="0" err="1" smtClean="0"/>
              <a:t>Machu</a:t>
            </a:r>
            <a:r>
              <a:rPr lang="pt-BR" dirty="0" smtClean="0"/>
              <a:t> Picchu, no Peru; o Cristo Redentor, no Brasil; a Muralha da China, na China; as Ruínas de </a:t>
            </a:r>
            <a:r>
              <a:rPr lang="pt-BR" dirty="0" err="1" smtClean="0"/>
              <a:t>Petra</a:t>
            </a:r>
            <a:r>
              <a:rPr lang="pt-BR" dirty="0" smtClean="0"/>
              <a:t>, na Jordânia; o Taj Mahal, na Índia.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Separação ou enumeração de elementos na frase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Podem ser usados para separar e enumerar os elementos de uma lista, por exemplo:</a:t>
            </a:r>
          </a:p>
          <a:p>
            <a:r>
              <a:rPr lang="pt-BR" dirty="0" smtClean="0"/>
              <a:t>No capítulo a seguir estudaremos os seguintes temas: Idade Antiga; Idade Média; Idade Contemporânea.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Omissão de verbos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Quando os períodos evitam a repetição do verbo, por exemplo:</a:t>
            </a:r>
          </a:p>
          <a:p>
            <a:endParaRPr lang="pt-BR" dirty="0" smtClean="0"/>
          </a:p>
          <a:p>
            <a:r>
              <a:rPr lang="pt-BR" dirty="0" smtClean="0"/>
              <a:t>Na hora do crime Rafaela estava com os amigos; José (estava) com seus pais.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Separação de conjunções adversativas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Utilizado para marcar pausas maiores entre orações que empregam os conectivos (conjunções), por exemplo:</a:t>
            </a:r>
          </a:p>
          <a:p>
            <a:endParaRPr lang="pt-BR" dirty="0" smtClean="0"/>
          </a:p>
          <a:p>
            <a:r>
              <a:rPr lang="pt-BR" dirty="0" smtClean="0"/>
              <a:t>Amanhã vou ao trabalho; entretanto, não terminei o relatório.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Letras maiúsculas ou minúsculas depois do ponto e vírgula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Uma das grandes dúvidas que surge quando utilizamos o ponto e vírgula é a grafia correta das letras maiúsculas e minúsculas.</a:t>
            </a:r>
          </a:p>
          <a:p>
            <a:endParaRPr lang="pt-BR" dirty="0" smtClean="0"/>
          </a:p>
          <a:p>
            <a:r>
              <a:rPr lang="pt-BR" dirty="0" smtClean="0"/>
              <a:t>Vale lembrar que como o ponto e vírgula não é o ponto final da frase, as letras que surgem após o uso, são letras minúsculas, por exemplo:</a:t>
            </a:r>
          </a:p>
          <a:p>
            <a:endParaRPr lang="pt-BR" dirty="0" smtClean="0"/>
          </a:p>
          <a:p>
            <a:r>
              <a:rPr lang="pt-BR" dirty="0" smtClean="0"/>
              <a:t>As matérias que temos que estudar para a prova são: literatura brasileira; literatura portuguesa; sintaxe e períodos compostos; morfologia e classes morfológicas.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período, empregamos vírgula entre as orações coordenadas assindéticas. </a:t>
            </a:r>
          </a:p>
          <a:p>
            <a:r>
              <a:rPr lang="pt-BR" dirty="0" smtClean="0"/>
              <a:t>Ex: Constrói, documenta, realiza testes e mantém sistemas de informação. 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“... Não era abstenção deliberada, não tinha motivo; era um impulso inconsciente, um receio de achar-me um em dois, ao mesmo tempo, naquela casa solitária; e se tal explicação é verdadeira, nada prova melhor a contradição humana, porque no fim de oito dias, deu-me na veneta olhar para o espelho com o fim justamente de achar-me dois...”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Reticências (...)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Usa-se </a:t>
            </a:r>
            <a:r>
              <a:rPr lang="pt-BR" dirty="0" smtClean="0"/>
              <a:t>para:</a:t>
            </a:r>
          </a:p>
          <a:p>
            <a:r>
              <a:rPr lang="pt-BR" dirty="0" smtClean="0"/>
              <a:t>a</a:t>
            </a:r>
            <a:r>
              <a:rPr lang="pt-BR" dirty="0" smtClean="0"/>
              <a:t>) Indicar dúvidas ou hesitação:</a:t>
            </a:r>
          </a:p>
          <a:p>
            <a:r>
              <a:rPr lang="pt-BR" dirty="0" smtClean="0"/>
              <a:t>Sabe</a:t>
            </a:r>
            <a:r>
              <a:rPr lang="pt-BR" dirty="0" smtClean="0"/>
              <a:t>... preciso confessar uma coisa: naquela viagem gastei todas as minhas economias.</a:t>
            </a:r>
          </a:p>
          <a:p>
            <a:endParaRPr lang="pt-BR" dirty="0" smtClean="0"/>
          </a:p>
          <a:p>
            <a:r>
              <a:rPr lang="pt-BR" dirty="0" smtClean="0"/>
              <a:t>b) Interromper uma frase incompleta sintaticamente</a:t>
            </a:r>
            <a:r>
              <a:rPr lang="pt-BR" dirty="0" smtClean="0"/>
              <a:t>:</a:t>
            </a:r>
          </a:p>
          <a:p>
            <a:r>
              <a:rPr lang="pt-BR" dirty="0" smtClean="0"/>
              <a:t>Talvez se você pedisse com jeitinho...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Reticências (...)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c) Concluir uma frase gramaticalmente incompleta com a intenção de estender a reflexão:</a:t>
            </a:r>
          </a:p>
          <a:p>
            <a:endParaRPr lang="pt-BR" dirty="0" smtClean="0"/>
          </a:p>
          <a:p>
            <a:r>
              <a:rPr lang="pt-BR" dirty="0" smtClean="0"/>
              <a:t>Pedofilia, estupros, assassinatos, pessoas sem ter onde morar, escândalos ligados à corrupção... assim caminha a humanidade.</a:t>
            </a:r>
          </a:p>
          <a:p>
            <a:endParaRPr lang="pt-BR" dirty="0" smtClean="0"/>
          </a:p>
          <a:p>
            <a:r>
              <a:rPr lang="pt-BR" dirty="0" smtClean="0"/>
              <a:t>d) Suprimir palavras em uma transcrição:</a:t>
            </a:r>
          </a:p>
          <a:p>
            <a:endParaRPr lang="pt-BR" dirty="0" smtClean="0"/>
          </a:p>
          <a:p>
            <a:r>
              <a:rPr lang="pt-BR" dirty="0" smtClean="0"/>
              <a:t>“O Cristo não pediu muita coisa. (...) Ele só pediu que nos amássemos uns aos outros.” (Chico Xavier)</a:t>
            </a: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Parênteses (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Os </a:t>
            </a:r>
            <a:r>
              <a:rPr lang="pt-BR" dirty="0" smtClean="0"/>
              <a:t>parênteses são usados para:</a:t>
            </a:r>
          </a:p>
          <a:p>
            <a:endParaRPr lang="pt-BR" dirty="0" smtClean="0"/>
          </a:p>
          <a:p>
            <a:r>
              <a:rPr lang="pt-BR" dirty="0" smtClean="0"/>
              <a:t>a) Isolar palavras, frases intercaladas de caráter explicativo, datas e, também, podem substituir a vírgula ou o travessão:</a:t>
            </a:r>
          </a:p>
          <a:p>
            <a:endParaRPr lang="pt-BR" dirty="0" smtClean="0"/>
          </a:p>
          <a:p>
            <a:r>
              <a:rPr lang="pt-BR" dirty="0" smtClean="0"/>
              <a:t>Rosa Luxemburgo nasceu em </a:t>
            </a:r>
            <a:r>
              <a:rPr lang="pt-BR" dirty="0" err="1" smtClean="0"/>
              <a:t>Zamosc</a:t>
            </a:r>
            <a:r>
              <a:rPr lang="pt-BR" dirty="0" smtClean="0"/>
              <a:t> (1871).</a:t>
            </a:r>
          </a:p>
          <a:p>
            <a:endParaRPr lang="pt-BR" dirty="0" smtClean="0"/>
          </a:p>
          <a:p>
            <a:r>
              <a:rPr lang="pt-BR" dirty="0" smtClean="0"/>
              <a:t>Numa linda tarde primaveril (meu caçula era um bebê nessa época), ele veio nos visitar pela última vez.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EXCLAMAÇÃO 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a) Após vocativo:</a:t>
            </a:r>
          </a:p>
          <a:p>
            <a:endParaRPr lang="pt-BR" dirty="0" smtClean="0"/>
          </a:p>
          <a:p>
            <a:r>
              <a:rPr lang="pt-BR" dirty="0" smtClean="0"/>
              <a:t>Juliana, bom dia!</a:t>
            </a:r>
          </a:p>
          <a:p>
            <a:endParaRPr lang="pt-BR" dirty="0" smtClean="0"/>
          </a:p>
          <a:p>
            <a:r>
              <a:rPr lang="pt-BR" dirty="0" smtClean="0"/>
              <a:t>b) Final de frases imperativas:</a:t>
            </a:r>
          </a:p>
          <a:p>
            <a:endParaRPr lang="pt-BR" dirty="0" smtClean="0"/>
          </a:p>
          <a:p>
            <a:r>
              <a:rPr lang="pt-BR" dirty="0" smtClean="0"/>
              <a:t>Fuja!</a:t>
            </a:r>
          </a:p>
          <a:p>
            <a:endParaRPr lang="pt-BR" dirty="0" smtClean="0"/>
          </a:p>
          <a:p>
            <a:r>
              <a:rPr lang="pt-BR" dirty="0" smtClean="0"/>
              <a:t>c) Após interjeição:</a:t>
            </a:r>
          </a:p>
          <a:p>
            <a:endParaRPr lang="pt-BR" dirty="0" smtClean="0"/>
          </a:p>
          <a:p>
            <a:r>
              <a:rPr lang="pt-BR" dirty="0" smtClean="0"/>
              <a:t>Ufa! Graças a Deus!</a:t>
            </a:r>
          </a:p>
          <a:p>
            <a:endParaRPr lang="pt-BR" dirty="0" smtClean="0"/>
          </a:p>
          <a:p>
            <a:r>
              <a:rPr lang="pt-BR" dirty="0" smtClean="0"/>
              <a:t>d) Após palavras ou frases de caráter emotivo, expressivo:</a:t>
            </a:r>
          </a:p>
          <a:p>
            <a:endParaRPr lang="pt-BR" dirty="0" smtClean="0"/>
          </a:p>
          <a:p>
            <a:r>
              <a:rPr lang="pt-BR" dirty="0" smtClean="0"/>
              <a:t>Que lástima!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INTERROGAÇÃO (?)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Quando </a:t>
            </a:r>
            <a:r>
              <a:rPr lang="pt-BR" dirty="0" smtClean="0"/>
              <a:t>utilizar:</a:t>
            </a:r>
          </a:p>
          <a:p>
            <a:endParaRPr lang="pt-BR" dirty="0" smtClean="0"/>
          </a:p>
          <a:p>
            <a:r>
              <a:rPr lang="pt-BR" dirty="0" smtClean="0"/>
              <a:t>a) Em perguntas diretas:</a:t>
            </a:r>
          </a:p>
          <a:p>
            <a:endParaRPr lang="pt-BR" dirty="0" smtClean="0"/>
          </a:p>
          <a:p>
            <a:r>
              <a:rPr lang="pt-BR" dirty="0" smtClean="0"/>
              <a:t>Quando você chegou?</a:t>
            </a:r>
          </a:p>
          <a:p>
            <a:endParaRPr lang="pt-BR" dirty="0" smtClean="0"/>
          </a:p>
          <a:p>
            <a:r>
              <a:rPr lang="pt-BR" dirty="0" smtClean="0"/>
              <a:t>b) Às vezes, pode ser utilizada junto com o ponto de exclamação para enfatizar o enunciado:</a:t>
            </a:r>
          </a:p>
          <a:p>
            <a:endParaRPr lang="pt-BR" dirty="0" smtClean="0"/>
          </a:p>
          <a:p>
            <a:r>
              <a:rPr lang="pt-BR" dirty="0" smtClean="0"/>
              <a:t>Não acredito, é sério?!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TRAVESSÃO ( -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a) Iniciar a fala de um personagem no discurso direto:</a:t>
            </a:r>
          </a:p>
          <a:p>
            <a:endParaRPr lang="pt-BR" dirty="0" smtClean="0"/>
          </a:p>
          <a:p>
            <a:r>
              <a:rPr lang="pt-BR" dirty="0" smtClean="0"/>
              <a:t>Então ela disse:</a:t>
            </a:r>
          </a:p>
          <a:p>
            <a:endParaRPr lang="pt-BR" dirty="0" smtClean="0"/>
          </a:p>
          <a:p>
            <a:r>
              <a:rPr lang="pt-BR" dirty="0" smtClean="0"/>
              <a:t>— Gostaria que fosse possível fazer a viagem antes de Outubro.</a:t>
            </a:r>
          </a:p>
          <a:p>
            <a:endParaRPr lang="pt-BR" dirty="0" smtClean="0"/>
          </a:p>
          <a:p>
            <a:r>
              <a:rPr lang="pt-BR" dirty="0" smtClean="0"/>
              <a:t>b) Indicar mudança do interlocutor nos diálogos:</a:t>
            </a:r>
          </a:p>
          <a:p>
            <a:endParaRPr lang="pt-BR" dirty="0" smtClean="0"/>
          </a:p>
          <a:p>
            <a:r>
              <a:rPr lang="pt-BR" dirty="0" smtClean="0"/>
              <a:t>— Querido, você já lavou a louça?</a:t>
            </a:r>
          </a:p>
          <a:p>
            <a:r>
              <a:rPr lang="pt-BR" dirty="0" smtClean="0"/>
              <a:t>— Sim, já comecei a secar, inclusive.</a:t>
            </a: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TRAVESSÃO ( -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c) Unir grupos de palavras que indicam itinerários:</a:t>
            </a:r>
          </a:p>
          <a:p>
            <a:endParaRPr lang="pt-BR" dirty="0" smtClean="0"/>
          </a:p>
          <a:p>
            <a:r>
              <a:rPr lang="pt-BR" dirty="0" smtClean="0"/>
              <a:t>O descaso do poder público com relação à rodovia Belém—Brasília é decepcionante.</a:t>
            </a:r>
          </a:p>
          <a:p>
            <a:endParaRPr lang="pt-BR" dirty="0" smtClean="0"/>
          </a:p>
          <a:p>
            <a:r>
              <a:rPr lang="pt-BR" dirty="0" smtClean="0"/>
              <a:t>d) Substituir a vírgula em expressões ou frases explicativas:</a:t>
            </a:r>
          </a:p>
          <a:p>
            <a:endParaRPr lang="pt-BR" dirty="0" smtClean="0"/>
          </a:p>
          <a:p>
            <a:r>
              <a:rPr lang="pt-BR" dirty="0" smtClean="0"/>
              <a:t>Dizem que Elvis — o rei do rock — na verdade, detestava atuar.</a:t>
            </a: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ASPAS (“”)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a) Isolar palavras ou expressões que fogem à norma culta, como gírias, estrangeirismos, palavrões, neologismos, arcaísmos e expressões populares:</a:t>
            </a:r>
          </a:p>
          <a:p>
            <a:endParaRPr lang="pt-BR" dirty="0" smtClean="0"/>
          </a:p>
          <a:p>
            <a:r>
              <a:rPr lang="pt-BR" dirty="0" smtClean="0"/>
              <a:t>A aula do professor foi “irada”.</a:t>
            </a:r>
          </a:p>
          <a:p>
            <a:endParaRPr lang="pt-BR" dirty="0" smtClean="0"/>
          </a:p>
          <a:p>
            <a:r>
              <a:rPr lang="pt-BR" dirty="0" smtClean="0"/>
              <a:t>Ele me pediu um “feedback” da resposta do cliente.</a:t>
            </a:r>
          </a:p>
          <a:p>
            <a:endParaRPr lang="pt-BR" dirty="0" smtClean="0"/>
          </a:p>
          <a:p>
            <a:r>
              <a:rPr lang="pt-BR" dirty="0" smtClean="0"/>
              <a:t>b) Indicar uma citação direta:</a:t>
            </a:r>
          </a:p>
          <a:p>
            <a:endParaRPr lang="pt-BR" dirty="0" smtClean="0"/>
          </a:p>
          <a:p>
            <a:r>
              <a:rPr lang="pt-BR" dirty="0" smtClean="0"/>
              <a:t>“Ia viajar! Viajei. Trinta e quatro vezes, às pressas, bufando, com todo o sangue na face, desfiz e refiz a mala.” (O prazer de viajar - Eça de Queirós)</a:t>
            </a:r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ASPAS(“”)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Observação: Quando houver necessidade de utilizar aspas dentro de uma sentença onde ela já esteja presente, usa-se a marcação simples ('), não dupla (").</a:t>
            </a:r>
          </a:p>
          <a:p>
            <a:endParaRPr lang="pt-BR" dirty="0" smtClean="0"/>
          </a:p>
          <a:p>
            <a:r>
              <a:rPr lang="pt-BR" dirty="0" smtClean="0"/>
              <a:t>Bibliografia:</a:t>
            </a:r>
          </a:p>
          <a:p>
            <a:endParaRPr lang="pt-BR" dirty="0" smtClean="0"/>
          </a:p>
          <a:p>
            <a:r>
              <a:rPr lang="pt-BR" dirty="0" smtClean="0"/>
              <a:t>CUNHA, C.; CINTRA, L. Nova Gramática do Português Contemporâneo. 6ª ed. Rio de Janeiro: </a:t>
            </a:r>
            <a:r>
              <a:rPr lang="pt-BR" dirty="0" err="1" smtClean="0"/>
              <a:t>Lexikon</a:t>
            </a:r>
            <a:r>
              <a:rPr lang="pt-BR" dirty="0" smtClean="0"/>
              <a:t>, 2013. 800 p.</a:t>
            </a:r>
          </a:p>
          <a:p>
            <a:endParaRPr lang="pt-BR" dirty="0" smtClean="0"/>
          </a:p>
          <a:p>
            <a:r>
              <a:rPr lang="pt-BR" dirty="0" smtClean="0"/>
              <a:t>CEGALLA, D. P. Novíssima Gramática da Língua Portuguesa. 48ª ed. São Paulo: Companhia Editora Nacional. 2009. 696 p.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dirty="0" smtClean="0"/>
              <a:t>    Regras práticas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As intercalações, por cortarem o que está logicamente ligado, devem ser obrigatoriamente colocadas entre vírgulas.</a:t>
            </a:r>
            <a:endParaRPr lang="pt-BR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Ex: “Não o direi, pensei comigo, a ninguém”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       “ Não me porá, creio eu, abaixo dos seus lanzudos alunos”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</a:t>
            </a:r>
            <a:r>
              <a:rPr lang="pt-BR" sz="3600" dirty="0" smtClean="0"/>
              <a:t>Regras práticas 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Há uma série muito extensa de expressões corretivas, explicativas,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escusativa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estas devem ser colocadas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entre vírgulas. Ex: isto é, por exemplo, ou melhor, ou por outra, quero dizer, ou seja, digo melhor etc.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Ex: Ele saiu do jogo, quero dizer, foi expulso.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Regras Práticas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junções coordenativas devem ser colocadas entre vírgulas, quando intercaladas. </a:t>
            </a:r>
          </a:p>
          <a:p>
            <a:r>
              <a:rPr lang="pt-BR" dirty="0" smtClean="0"/>
              <a:t>Ex:” Oprimido, todavia, por muitos gêneros de violência – Eu, contudo, digo que é hipérbole.</a:t>
            </a:r>
          </a:p>
          <a:p>
            <a:r>
              <a:rPr lang="pt-BR" dirty="0" smtClean="0"/>
              <a:t>Teu amigo está doente e sem recursos; deves, portanto, auxiliá-lo e confortá-lo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</a:t>
            </a:r>
            <a:r>
              <a:rPr lang="pt-BR" sz="4900" dirty="0" smtClean="0"/>
              <a:t>Regras práticas</a:t>
            </a:r>
            <a:endParaRPr lang="pt-BR" sz="49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vocativos, os apostos,as orações adjetivas explicativas, as orações apositivas quando intercaladas na sua principal, todos esses são termos que devem ficar, </a:t>
            </a:r>
            <a:r>
              <a:rPr lang="pt-BR" b="1" dirty="0" smtClean="0"/>
              <a:t>obrigatoriamente,</a:t>
            </a:r>
            <a:r>
              <a:rPr lang="pt-BR" dirty="0" smtClean="0"/>
              <a:t> entre vírgulas.</a:t>
            </a:r>
          </a:p>
          <a:p>
            <a:r>
              <a:rPr lang="pt-BR" dirty="0" smtClean="0"/>
              <a:t>Ex: “Sabeis, cristãos, por que não faz fruto a palavra de Deus” </a:t>
            </a:r>
          </a:p>
          <a:p>
            <a:r>
              <a:rPr lang="pt-BR" dirty="0" smtClean="0"/>
              <a:t>“ </a:t>
            </a:r>
            <a:r>
              <a:rPr lang="pt-BR" dirty="0" err="1" smtClean="0"/>
              <a:t>Djamila</a:t>
            </a:r>
            <a:r>
              <a:rPr lang="pt-BR" dirty="0" smtClean="0"/>
              <a:t>, é a  maior filosofa de todos os tempos, foi criadora do livro “Lugar de Fala”.</a:t>
            </a:r>
          </a:p>
          <a:p>
            <a:r>
              <a:rPr lang="pt-BR" dirty="0" smtClean="0"/>
              <a:t>“Os homens, que são seres racionais, dominam os outros animais.</a:t>
            </a:r>
          </a:p>
          <a:p>
            <a:r>
              <a:rPr lang="pt-BR" dirty="0" smtClean="0"/>
              <a:t>“Aquelas palavras, que eu não seria capaz de subir, feriram-me  a sensibilidade.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Práticas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Separam-se em geral, as orações adverbiais, mormente quando iniciam período ou se intercalam.</a:t>
            </a:r>
          </a:p>
          <a:p>
            <a:r>
              <a:rPr lang="pt-BR" dirty="0" smtClean="0"/>
              <a:t>Ex: “Vão sofrer duras penas, porque transgrediram as normas gravemente.”</a:t>
            </a:r>
          </a:p>
          <a:p>
            <a:r>
              <a:rPr lang="pt-BR" dirty="0" smtClean="0"/>
              <a:t>Que importa a vida ou a morte, se o padecer é eterno?”</a:t>
            </a:r>
          </a:p>
          <a:p>
            <a:r>
              <a:rPr lang="pt-BR" dirty="0" smtClean="0"/>
              <a:t>Quando ela desapareceu, o jovem recostou-se ao tronco e esperou.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Regras práticas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Não se devem separar as orações substantivas integrantes, a não ser que se trate de uma apositiva. Se a substantiva estiver na ordem inversa, antes da sua principal, aí então separa-se por vírgula Ex: O Brasil espera que cada um cumpra com o seu dever. – Que cada um cumpra com o seu dever, O Brasil espera.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89C381877CE8247BD223AD650E406C9" ma:contentTypeVersion="6" ma:contentTypeDescription="Crie um novo documento." ma:contentTypeScope="" ma:versionID="918c5f7620c9485b3451b580c6552f56">
  <xsd:schema xmlns:xsd="http://www.w3.org/2001/XMLSchema" xmlns:xs="http://www.w3.org/2001/XMLSchema" xmlns:p="http://schemas.microsoft.com/office/2006/metadata/properties" xmlns:ns2="e4bc58fa-fc76-4e18-89df-61c6a8833f2d" targetNamespace="http://schemas.microsoft.com/office/2006/metadata/properties" ma:root="true" ma:fieldsID="26761b26dcaffa03f4b741dcad6291a9" ns2:_="">
    <xsd:import namespace="e4bc58fa-fc76-4e18-89df-61c6a8833f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c58fa-fc76-4e18-89df-61c6a8833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D68E7C-4E4A-4C4C-9D83-457E4227CAAB}"/>
</file>

<file path=customXml/itemProps2.xml><?xml version="1.0" encoding="utf-8"?>
<ds:datastoreItem xmlns:ds="http://schemas.openxmlformats.org/officeDocument/2006/customXml" ds:itemID="{F7CD6920-9546-4363-8E5B-C2E8C47635FA}"/>
</file>

<file path=customXml/itemProps3.xml><?xml version="1.0" encoding="utf-8"?>
<ds:datastoreItem xmlns:ds="http://schemas.openxmlformats.org/officeDocument/2006/customXml" ds:itemID="{09D113B2-CABC-4A44-B0B7-4D3E14FA23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2560</Words>
  <Application>Microsoft Office PowerPoint</Application>
  <PresentationFormat>Apresentação na tela (16:9)</PresentationFormat>
  <Paragraphs>236</Paragraphs>
  <Slides>39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Balcão Envidraçado</vt:lpstr>
      <vt:lpstr>Linguagem, Trabalho e tecnologia</vt:lpstr>
      <vt:lpstr> VÍRGULA</vt:lpstr>
      <vt:lpstr> Regras práticas</vt:lpstr>
      <vt:lpstr>    Regras práticas</vt:lpstr>
      <vt:lpstr> Regras práticas </vt:lpstr>
      <vt:lpstr>Regras Práticas </vt:lpstr>
      <vt:lpstr>    Regras práticas</vt:lpstr>
      <vt:lpstr>Regras Práticas</vt:lpstr>
      <vt:lpstr> Regras práticas</vt:lpstr>
      <vt:lpstr>Vírgulas E ADVERBIAIS</vt:lpstr>
      <vt:lpstr>Vírgulas e Adverbiais</vt:lpstr>
      <vt:lpstr>Vírgulas e adverbiais</vt:lpstr>
      <vt:lpstr>    Regras práticas</vt:lpstr>
      <vt:lpstr> Regras práticas</vt:lpstr>
      <vt:lpstr>              Regras práticas </vt:lpstr>
      <vt:lpstr>Regras Práticas</vt:lpstr>
      <vt:lpstr> Regras Práticas</vt:lpstr>
      <vt:lpstr>                    PONTO FINAL</vt:lpstr>
      <vt:lpstr>   PONTO FINAL</vt:lpstr>
      <vt:lpstr>Exemplos de frases com ponto final</vt:lpstr>
      <vt:lpstr>Frases Imperativas</vt:lpstr>
      <vt:lpstr>Ponto e Vírgula ( ; )</vt:lpstr>
      <vt:lpstr>  PONTO E VÍRGULA ( ; )</vt:lpstr>
      <vt:lpstr>Ponto e Vírgula e Dois Pontos</vt:lpstr>
      <vt:lpstr>Usos do Ponto e Vírgula:</vt:lpstr>
      <vt:lpstr> Separação ou enumeração de elementos na frase</vt:lpstr>
      <vt:lpstr>Omissão de verbos</vt:lpstr>
      <vt:lpstr>Separação de conjunções adversativas</vt:lpstr>
      <vt:lpstr>Letras maiúsculas ou minúsculas depois do ponto e vírgula</vt:lpstr>
      <vt:lpstr>Slide 30</vt:lpstr>
      <vt:lpstr>Reticências (...)</vt:lpstr>
      <vt:lpstr>Reticências (...)</vt:lpstr>
      <vt:lpstr>Parênteses ( )</vt:lpstr>
      <vt:lpstr>PONTO DE EXCLAMAÇÃO !</vt:lpstr>
      <vt:lpstr>PONTO DE INTERROGAÇÃO (?)</vt:lpstr>
      <vt:lpstr>TRAVESSÃO ( - )</vt:lpstr>
      <vt:lpstr> TRAVESSÃO ( - )</vt:lpstr>
      <vt:lpstr>                        ASPAS (“”)</vt:lpstr>
      <vt:lpstr>                     ASPAS(“”)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Livro: Úrsula</dc:title>
  <dc:creator>Rogério da costa</dc:creator>
  <cp:lastModifiedBy>Rogério da costa</cp:lastModifiedBy>
  <cp:revision>29</cp:revision>
  <dcterms:modified xsi:type="dcterms:W3CDTF">2020-07-09T23:54:32Z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0x010100589C381877CE8247BD223AD650E406C9</vt:lpwstr>
  </property>
</Properties>
</file>