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563" autoAdjust="0"/>
  </p:normalViewPr>
  <p:slideViewPr>
    <p:cSldViewPr>
      <p:cViewPr varScale="1">
        <p:scale>
          <a:sx n="92" d="100"/>
          <a:sy n="92" d="100"/>
        </p:scale>
        <p:origin x="19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49139" y="1905000"/>
            <a:ext cx="4628190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208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 DE SOFTWARE I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959100" y="3403600"/>
            <a:ext cx="2808269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 smtClean="0"/>
              <a:t>		</a:t>
            </a:r>
          </a:p>
          <a:p>
            <a:pPr>
              <a:lnSpc>
                <a:spcPts val="2400"/>
              </a:lnSpc>
              <a:tabLst>
                <a:tab pos="4826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Métodos/Funções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algn="ctr">
              <a:lnSpc>
                <a:spcPts val="1000"/>
              </a:lnSpc>
            </a:pPr>
            <a:r>
              <a:rPr lang="en-US" altLang="zh-CN" sz="3600" b="1" dirty="0" smtClean="0"/>
              <a:t>(Java)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443621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Passagem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52500" y="2362200"/>
            <a:ext cx="7239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 linha de cabeçalho do método dobro é: </a:t>
            </a:r>
            <a:r>
              <a:rPr lang="pt-BR" sz="2000" i="1" dirty="0" err="1"/>
              <a:t>static</a:t>
            </a:r>
            <a:r>
              <a:rPr lang="pt-BR" sz="2000" dirty="0"/>
              <a:t> </a:t>
            </a:r>
            <a:r>
              <a:rPr lang="pt-BR" sz="2000" i="1" dirty="0" err="1"/>
              <a:t>void</a:t>
            </a:r>
            <a:r>
              <a:rPr lang="pt-BR" sz="2000" dirty="0"/>
              <a:t>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i="1" dirty="0"/>
              <a:t> n)</a:t>
            </a: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Quando  foi  realizada  a  chamada  do  método  dobro,  foi  colocado  entre  parênteses  a variável </a:t>
            </a:r>
            <a:r>
              <a:rPr lang="pt-BR" sz="2000" i="1" dirty="0"/>
              <a:t>a</a:t>
            </a:r>
            <a:r>
              <a:rPr lang="pt-BR" sz="2000" dirty="0"/>
              <a:t>. Pois é o dobro do valor desta variável que o método irá calcular.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Observem que no cabeçalho desta função existe uma variável declarada. Esta variável </a:t>
            </a:r>
            <a:r>
              <a:rPr lang="pt-BR" sz="2000" i="1" dirty="0"/>
              <a:t>n</a:t>
            </a:r>
            <a:r>
              <a:rPr lang="pt-BR" sz="2000" dirty="0"/>
              <a:t> é quem receberá uma cópia do valor da variável </a:t>
            </a:r>
            <a:r>
              <a:rPr lang="pt-BR" sz="2000" i="1" dirty="0"/>
              <a:t>a </a:t>
            </a:r>
            <a:r>
              <a:rPr lang="pt-BR" sz="2000" dirty="0"/>
              <a:t>e assim o método será executado.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Caso aconteça algum problema com a variável </a:t>
            </a:r>
            <a:r>
              <a:rPr lang="pt-BR" sz="2000" i="1" dirty="0"/>
              <a:t>n</a:t>
            </a:r>
            <a:r>
              <a:rPr lang="pt-BR" sz="2000" dirty="0"/>
              <a:t>, como por exemplo ela mudar de valor por conta de algum erro de programação, não afetará a variável </a:t>
            </a:r>
            <a:r>
              <a:rPr lang="pt-BR" sz="2000" i="1" dirty="0"/>
              <a:t>a</a:t>
            </a:r>
            <a:r>
              <a:rPr lang="pt-BR" sz="2000" dirty="0"/>
              <a:t>, mantendo o valor original desta variável.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4311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4579587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estaremos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três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679700"/>
            <a:ext cx="7932364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conhecido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67100"/>
            <a:ext cx="770871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25900"/>
            <a:ext cx="8640122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x)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080000"/>
            <a:ext cx="487274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têm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410200"/>
            <a:ext cx="672985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valor (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1930400" y="2068448"/>
            <a:ext cx="5094223" cy="4145026"/>
          </a:xfrm>
          <a:custGeom>
            <a:avLst/>
            <a:gdLst>
              <a:gd name="connsiteX0" fmla="*/ 6350 w 5094223"/>
              <a:gd name="connsiteY0" fmla="*/ 4138676 h 4145026"/>
              <a:gd name="connsiteX1" fmla="*/ 5087873 w 5094223"/>
              <a:gd name="connsiteY1" fmla="*/ 4138676 h 4145026"/>
              <a:gd name="connsiteX2" fmla="*/ 5087873 w 5094223"/>
              <a:gd name="connsiteY2" fmla="*/ 6350 h 4145026"/>
              <a:gd name="connsiteX3" fmla="*/ 6350 w 5094223"/>
              <a:gd name="connsiteY3" fmla="*/ 6350 h 4145026"/>
              <a:gd name="connsiteX4" fmla="*/ 6350 w 5094223"/>
              <a:gd name="connsiteY4" fmla="*/ 4138676 h 4145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94223" h="4145026">
                <a:moveTo>
                  <a:pt x="6350" y="4138676"/>
                </a:moveTo>
                <a:lnTo>
                  <a:pt x="5087873" y="4138676"/>
                </a:lnTo>
                <a:lnTo>
                  <a:pt x="5087873" y="6350"/>
                </a:lnTo>
                <a:lnTo>
                  <a:pt x="6350" y="6350"/>
                </a:lnTo>
                <a:lnTo>
                  <a:pt x="6350" y="41386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37246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3889" r="19401" b="32465"/>
          <a:stretch/>
        </p:blipFill>
        <p:spPr bwMode="auto">
          <a:xfrm>
            <a:off x="1930400" y="2068448"/>
            <a:ext cx="5734408" cy="433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60600"/>
            <a:ext cx="6604000" cy="1828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1384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4660900"/>
            <a:ext cx="8565037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tamanho?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lembrando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demonstrado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trabalho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6401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09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das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06700"/>
            <a:ext cx="7995202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feito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454400"/>
            <a:ext cx="827014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“Digite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palavra:”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main().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089400"/>
            <a:ext cx="866987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próximo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tamanho(p)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calculo,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dizer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 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562600"/>
            <a:ext cx="8590108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dentro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Finalizando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mensagem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344158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Esclarecimentos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alguns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mostrados,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objetivo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870200"/>
            <a:ext cx="8516690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melhor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qualquer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durante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mas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óbvio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lógica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962400"/>
            <a:ext cx="8296374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49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utilizamos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agora,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claras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entender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estamos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utilizando-os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ctr">
              <a:lnSpc>
                <a:spcPts val="2600"/>
              </a:lnSpc>
              <a:tabLst>
                <a:tab pos="749300" algn="l"/>
              </a:tabLst>
            </a:pPr>
            <a:r>
              <a:rPr lang="en-US" altLang="zh-CN" sz="16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println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JOptionPane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.showInputDialog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…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showMessageDialog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080000"/>
            <a:ext cx="8219751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destaque,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nós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print()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precisamos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preocupar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tal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ação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agiliza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70123" y="2043112"/>
            <a:ext cx="6140450" cy="4346575"/>
          </a:xfrm>
          <a:custGeom>
            <a:avLst/>
            <a:gdLst>
              <a:gd name="connsiteX0" fmla="*/ 6350 w 6140450"/>
              <a:gd name="connsiteY0" fmla="*/ 4340225 h 4346575"/>
              <a:gd name="connsiteX1" fmla="*/ 6134100 w 6140450"/>
              <a:gd name="connsiteY1" fmla="*/ 4340225 h 4346575"/>
              <a:gd name="connsiteX2" fmla="*/ 6134100 w 6140450"/>
              <a:gd name="connsiteY2" fmla="*/ 6350 h 4346575"/>
              <a:gd name="connsiteX3" fmla="*/ 6350 w 6140450"/>
              <a:gd name="connsiteY3" fmla="*/ 6350 h 4346575"/>
              <a:gd name="connsiteX4" fmla="*/ 6350 w 6140450"/>
              <a:gd name="connsiteY4" fmla="*/ 4340225 h 4346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40450" h="4346575">
                <a:moveTo>
                  <a:pt x="6350" y="4340225"/>
                </a:moveTo>
                <a:lnTo>
                  <a:pt x="6134100" y="4340225"/>
                </a:lnTo>
                <a:lnTo>
                  <a:pt x="6134100" y="6350"/>
                </a:lnTo>
                <a:lnTo>
                  <a:pt x="6350" y="6350"/>
                </a:lnTo>
                <a:lnTo>
                  <a:pt x="6350" y="43402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32559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171880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136900"/>
            <a:ext cx="216405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3784600"/>
            <a:ext cx="166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102100"/>
            <a:ext cx="135896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receberá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estas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81000" y="4470400"/>
            <a:ext cx="2328971" cy="12516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string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13368" r="7682" b="20313"/>
          <a:stretch/>
        </p:blipFill>
        <p:spPr bwMode="auto">
          <a:xfrm>
            <a:off x="2709971" y="1903343"/>
            <a:ext cx="629433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4165600"/>
            <a:ext cx="2997200" cy="1955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2057400"/>
            <a:ext cx="29845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64200" y="4165600"/>
            <a:ext cx="3009900" cy="1930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75759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3 -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81000" y="2197100"/>
            <a:ext cx="5090240" cy="19184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Sempre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existem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possibilidades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testem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coerentes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incorreta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incompleta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vários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2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ranstornos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empresa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sistema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58598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Diferentes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Comentários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46300"/>
            <a:ext cx="839608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digitadas,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33700"/>
            <a:ext cx="8386463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PessoaMaisVelha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cópia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nome1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idade1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nome2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no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cabeçalho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id1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id2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respectivamente.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013200"/>
            <a:ext cx="8410957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velha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informando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ocorrido,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enunciado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iguais,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porém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pensado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resolvendo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3340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detalhes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resolução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problemas,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houver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tratamento,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068448" y="2814637"/>
            <a:ext cx="4762500" cy="3644900"/>
          </a:xfrm>
          <a:custGeom>
            <a:avLst/>
            <a:gdLst>
              <a:gd name="connsiteX0" fmla="*/ 6350 w 4762500"/>
              <a:gd name="connsiteY0" fmla="*/ 3638550 h 3644900"/>
              <a:gd name="connsiteX1" fmla="*/ 4756150 w 4762500"/>
              <a:gd name="connsiteY1" fmla="*/ 3638550 h 3644900"/>
              <a:gd name="connsiteX2" fmla="*/ 4756150 w 4762500"/>
              <a:gd name="connsiteY2" fmla="*/ 6350 h 3644900"/>
              <a:gd name="connsiteX3" fmla="*/ 6350 w 4762500"/>
              <a:gd name="connsiteY3" fmla="*/ 6350 h 3644900"/>
              <a:gd name="connsiteX4" fmla="*/ 6350 w 4762500"/>
              <a:gd name="connsiteY4" fmla="*/ 3638550 h 364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62500" h="3644900">
                <a:moveTo>
                  <a:pt x="6350" y="3638550"/>
                </a:moveTo>
                <a:lnTo>
                  <a:pt x="4756150" y="3638550"/>
                </a:lnTo>
                <a:lnTo>
                  <a:pt x="4756150" y="6350"/>
                </a:lnTo>
                <a:lnTo>
                  <a:pt x="6350" y="6350"/>
                </a:lnTo>
                <a:lnTo>
                  <a:pt x="6350" y="3638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073539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829765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ímpar.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5" t="13367" r="13411" b="39584"/>
          <a:stretch/>
        </p:blipFill>
        <p:spPr bwMode="auto">
          <a:xfrm>
            <a:off x="1646928" y="2814637"/>
            <a:ext cx="57150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138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133600"/>
            <a:ext cx="7620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Nesta semana iremos abordar um assunto muito interessante que poderá ajudar e muito no desenvolvimento organizado de um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Funções são as estruturas que permitem ao usuário separar seus programas em blocos.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Para conseguirmos desenvolver programas grandes e complexos, temos de construí-los bloco a bloco.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   linguagem    de    programação    estruturada    o    nome    utilizado    são    funções    e </a:t>
            </a:r>
            <a:r>
              <a:rPr lang="pt-BR" sz="2000" dirty="0" smtClean="0"/>
              <a:t> procedimentos</a:t>
            </a:r>
            <a:r>
              <a:rPr lang="pt-BR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Agora, em linguagem de programação orientada a objetos, que é o caso do </a:t>
            </a:r>
            <a:r>
              <a:rPr lang="pt-BR" sz="2000" dirty="0" smtClean="0"/>
              <a:t>nossa disciplina, </a:t>
            </a:r>
            <a:r>
              <a:rPr lang="pt-BR" sz="2000" dirty="0"/>
              <a:t>chamaremos de métodos, pois é o nome dado quando </a:t>
            </a:r>
            <a:r>
              <a:rPr lang="pt-BR" sz="2000" dirty="0" smtClean="0"/>
              <a:t>usamos  </a:t>
            </a:r>
            <a:r>
              <a:rPr lang="pt-BR" sz="2000" dirty="0"/>
              <a:t>este paradigma.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Os métodos são criados apenas uma vez e podem ser executados várias vezes em um programa, ou seja, podem ser reutilizados.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4686300"/>
            <a:ext cx="2527300" cy="1384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4686300"/>
            <a:ext cx="2438400" cy="1384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851194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4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-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endParaRPr lang="en-US" altLang="zh-CN" sz="2402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6777048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um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condicional.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654300"/>
            <a:ext cx="786119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RestoPorDois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invocado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162300"/>
            <a:ext cx="8542851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 valor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 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3949700"/>
            <a:ext cx="853092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 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365519" cy="358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 </a:t>
            </a: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endParaRPr lang="en-US" altLang="zh-CN" sz="2402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52600" y="2044700"/>
            <a:ext cx="6527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statictipo_de_retorno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nome_do_método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(declaração_de_parâmetros)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67000" y="2654300"/>
            <a:ext cx="159864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52600" y="29210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251200"/>
            <a:ext cx="824328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-de-</a:t>
            </a:r>
            <a:r>
              <a:rPr lang="en-US" altLang="zh-CN" sz="1802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vai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tenha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algum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28224" y="3530600"/>
            <a:ext cx="429617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038600"/>
            <a:ext cx="632365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</a:t>
            </a:r>
            <a:r>
              <a:rPr lang="en-US" altLang="zh-CN" sz="1802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 </a:t>
            </a:r>
            <a:r>
              <a:rPr lang="en-US" altLang="zh-CN" sz="1802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10200" y="43688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tipovar1,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var2,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...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1000" y="4889500"/>
            <a:ext cx="8520218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informamos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compilador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quais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1000" y="5676900"/>
            <a:ext cx="8085419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 do método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processadas,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36" y="76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62100"/>
            <a:ext cx="7543800" cy="7386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return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5181600" y="2273300"/>
            <a:ext cx="65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endParaRPr lang="en-US" altLang="zh-CN" sz="1802" i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18816" y="2300764"/>
            <a:ext cx="65" cy="287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endParaRPr lang="en-US" altLang="zh-CN" sz="20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8200" y="2273300"/>
            <a:ext cx="7543800" cy="4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comando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forma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 algn="just">
              <a:lnSpc>
                <a:spcPts val="18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valor_de_retorno</a:t>
            </a:r>
            <a:r>
              <a:rPr lang="en-US" altLang="zh-CN" sz="2000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  <a:p>
            <a:pPr algn="just">
              <a:lnSpc>
                <a:spcPts val="1800"/>
              </a:lnSpc>
              <a:tabLst/>
            </a:pP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18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Digamos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chega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</a:p>
          <a:p>
            <a:pPr algn="just"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encerrado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imediatamente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lembrar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fornecido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compatível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endParaRPr lang="en-US" altLang="zh-CN" sz="20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para 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vazio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corpo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 </a:t>
            </a:r>
          </a:p>
          <a:p>
            <a:pPr algn="just">
              <a:lnSpc>
                <a:spcPts val="2100"/>
              </a:lnSpc>
              <a:tabLst/>
            </a:pP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contrário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obrigatório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5349285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5800" y="2362200"/>
            <a:ext cx="792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Neste exemplo, estaremos usando três métodos</a:t>
            </a:r>
            <a:r>
              <a:rPr lang="pt-BR" sz="2000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i="1" dirty="0" err="1"/>
              <a:t>main</a:t>
            </a:r>
            <a:r>
              <a:rPr lang="pt-BR" sz="2000" i="1" dirty="0"/>
              <a:t>()</a:t>
            </a:r>
            <a:r>
              <a:rPr lang="pt-BR" sz="2000" dirty="0"/>
              <a:t> já é conhecido por nós, pois é o método principal, por onde a execução do programa se inicia.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método </a:t>
            </a:r>
            <a:r>
              <a:rPr lang="pt-BR" sz="2000" i="1" dirty="0"/>
              <a:t>digite() </a:t>
            </a:r>
            <a:r>
              <a:rPr lang="pt-BR" sz="2000" dirty="0"/>
              <a:t>que será responsável apenas por exibir uma mensagem na tela.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E o método </a:t>
            </a:r>
            <a:r>
              <a:rPr lang="pt-BR" sz="2000" i="1" dirty="0"/>
              <a:t>dobro(</a:t>
            </a:r>
            <a:r>
              <a:rPr lang="pt-BR" sz="2000" i="1" dirty="0" err="1"/>
              <a:t>int</a:t>
            </a:r>
            <a:r>
              <a:rPr lang="pt-BR" sz="2000" dirty="0"/>
              <a:t> </a:t>
            </a:r>
            <a:r>
              <a:rPr lang="pt-BR" sz="2000" i="1" dirty="0"/>
              <a:t>n)</a:t>
            </a:r>
            <a:r>
              <a:rPr lang="pt-BR" sz="2000" dirty="0"/>
              <a:t>, que será responsável por receber um número inteiro por parâmetro, calcular e exibir o resultado do dobro de um número qualquer digitado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O que estes dois novos métodos têm em comum?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Ambos não retornam valor, ou seja, o tipo de retorno é </a:t>
            </a:r>
            <a:r>
              <a:rPr lang="pt-BR" sz="2000" i="1" dirty="0" err="1"/>
              <a:t>void</a:t>
            </a:r>
            <a:r>
              <a:rPr lang="pt-BR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2755900" y="2100326"/>
            <a:ext cx="355600" cy="1849373"/>
          </a:xfrm>
          <a:custGeom>
            <a:avLst/>
            <a:gdLst>
              <a:gd name="connsiteX0" fmla="*/ 342900 w 355600"/>
              <a:gd name="connsiteY0" fmla="*/ 1836673 h 1849373"/>
              <a:gd name="connsiteX1" fmla="*/ 177800 w 355600"/>
              <a:gd name="connsiteY1" fmla="*/ 1809114 h 1849373"/>
              <a:gd name="connsiteX2" fmla="*/ 177800 w 355600"/>
              <a:gd name="connsiteY2" fmla="*/ 1809114 h 1849373"/>
              <a:gd name="connsiteX3" fmla="*/ 177800 w 355600"/>
              <a:gd name="connsiteY3" fmla="*/ 1809114 h 1849373"/>
              <a:gd name="connsiteX4" fmla="*/ 177800 w 355600"/>
              <a:gd name="connsiteY4" fmla="*/ 952119 h 1849373"/>
              <a:gd name="connsiteX5" fmla="*/ 177800 w 355600"/>
              <a:gd name="connsiteY5" fmla="*/ 952119 h 1849373"/>
              <a:gd name="connsiteX6" fmla="*/ 12700 w 355600"/>
              <a:gd name="connsiteY6" fmla="*/ 924686 h 1849373"/>
              <a:gd name="connsiteX7" fmla="*/ 12700 w 355600"/>
              <a:gd name="connsiteY7" fmla="*/ 924686 h 1849373"/>
              <a:gd name="connsiteX8" fmla="*/ 12700 w 355600"/>
              <a:gd name="connsiteY8" fmla="*/ 924686 h 1849373"/>
              <a:gd name="connsiteX9" fmla="*/ 177800 w 355600"/>
              <a:gd name="connsiteY9" fmla="*/ 897127 h 1849373"/>
              <a:gd name="connsiteX10" fmla="*/ 177800 w 355600"/>
              <a:gd name="connsiteY10" fmla="*/ 897127 h 1849373"/>
              <a:gd name="connsiteX11" fmla="*/ 177800 w 355600"/>
              <a:gd name="connsiteY11" fmla="*/ 40131 h 1849373"/>
              <a:gd name="connsiteX12" fmla="*/ 177800 w 355600"/>
              <a:gd name="connsiteY12" fmla="*/ 40131 h 1849373"/>
              <a:gd name="connsiteX13" fmla="*/ 342900 w 355600"/>
              <a:gd name="connsiteY13" fmla="*/ 12700 h 184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1849373">
                <a:moveTo>
                  <a:pt x="342900" y="1836673"/>
                </a:moveTo>
                <a:cubicBezTo>
                  <a:pt x="251714" y="1836673"/>
                  <a:pt x="177800" y="1824354"/>
                  <a:pt x="177800" y="1809114"/>
                </a:cubicBezTo>
                <a:cubicBezTo>
                  <a:pt x="177800" y="1809114"/>
                  <a:pt x="177800" y="1809114"/>
                  <a:pt x="177800" y="1809114"/>
                </a:cubicBezTo>
                <a:lnTo>
                  <a:pt x="177800" y="1809114"/>
                </a:lnTo>
                <a:lnTo>
                  <a:pt x="177800" y="952119"/>
                </a:lnTo>
                <a:lnTo>
                  <a:pt x="177800" y="952119"/>
                </a:lnTo>
                <a:cubicBezTo>
                  <a:pt x="177800" y="937005"/>
                  <a:pt x="103885" y="924686"/>
                  <a:pt x="12700" y="924686"/>
                </a:cubicBezTo>
                <a:cubicBezTo>
                  <a:pt x="12700" y="924686"/>
                  <a:pt x="12700" y="924686"/>
                  <a:pt x="12700" y="924686"/>
                </a:cubicBezTo>
                <a:lnTo>
                  <a:pt x="12700" y="924686"/>
                </a:lnTo>
                <a:cubicBezTo>
                  <a:pt x="103885" y="924686"/>
                  <a:pt x="177800" y="912367"/>
                  <a:pt x="177800" y="897127"/>
                </a:cubicBezTo>
                <a:lnTo>
                  <a:pt x="177800" y="897127"/>
                </a:lnTo>
                <a:lnTo>
                  <a:pt x="177800" y="40131"/>
                </a:lnTo>
                <a:lnTo>
                  <a:pt x="177800" y="40131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55900" y="4076700"/>
            <a:ext cx="355600" cy="736600"/>
          </a:xfrm>
          <a:custGeom>
            <a:avLst/>
            <a:gdLst>
              <a:gd name="connsiteX0" fmla="*/ 342900 w 355600"/>
              <a:gd name="connsiteY0" fmla="*/ 723900 h 736600"/>
              <a:gd name="connsiteX1" fmla="*/ 177800 w 355600"/>
              <a:gd name="connsiteY1" fmla="*/ 696340 h 736600"/>
              <a:gd name="connsiteX2" fmla="*/ 177800 w 355600"/>
              <a:gd name="connsiteY2" fmla="*/ 696340 h 736600"/>
              <a:gd name="connsiteX3" fmla="*/ 177800 w 355600"/>
              <a:gd name="connsiteY3" fmla="*/ 696340 h 736600"/>
              <a:gd name="connsiteX4" fmla="*/ 177800 w 355600"/>
              <a:gd name="connsiteY4" fmla="*/ 395859 h 736600"/>
              <a:gd name="connsiteX5" fmla="*/ 177800 w 355600"/>
              <a:gd name="connsiteY5" fmla="*/ 395859 h 736600"/>
              <a:gd name="connsiteX6" fmla="*/ 12700 w 355600"/>
              <a:gd name="connsiteY6" fmla="*/ 368300 h 736600"/>
              <a:gd name="connsiteX7" fmla="*/ 12700 w 355600"/>
              <a:gd name="connsiteY7" fmla="*/ 368300 h 736600"/>
              <a:gd name="connsiteX8" fmla="*/ 12700 w 355600"/>
              <a:gd name="connsiteY8" fmla="*/ 368300 h 736600"/>
              <a:gd name="connsiteX9" fmla="*/ 177800 w 355600"/>
              <a:gd name="connsiteY9" fmla="*/ 340740 h 736600"/>
              <a:gd name="connsiteX10" fmla="*/ 177800 w 355600"/>
              <a:gd name="connsiteY10" fmla="*/ 340740 h 736600"/>
              <a:gd name="connsiteX11" fmla="*/ 177800 w 355600"/>
              <a:gd name="connsiteY11" fmla="*/ 40259 h 736600"/>
              <a:gd name="connsiteX12" fmla="*/ 177800 w 355600"/>
              <a:gd name="connsiteY12" fmla="*/ 40259 h 736600"/>
              <a:gd name="connsiteX13" fmla="*/ 342900 w 355600"/>
              <a:gd name="connsiteY13" fmla="*/ 12700 h 7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736600">
                <a:moveTo>
                  <a:pt x="342900" y="723900"/>
                </a:moveTo>
                <a:cubicBezTo>
                  <a:pt x="251714" y="723900"/>
                  <a:pt x="177800" y="711580"/>
                  <a:pt x="177800" y="696340"/>
                </a:cubicBezTo>
                <a:cubicBezTo>
                  <a:pt x="177800" y="696340"/>
                  <a:pt x="177800" y="696340"/>
                  <a:pt x="177800" y="696340"/>
                </a:cubicBezTo>
                <a:lnTo>
                  <a:pt x="177800" y="696340"/>
                </a:lnTo>
                <a:lnTo>
                  <a:pt x="177800" y="395859"/>
                </a:lnTo>
                <a:lnTo>
                  <a:pt x="177800" y="395859"/>
                </a:lnTo>
                <a:cubicBezTo>
                  <a:pt x="177800" y="380619"/>
                  <a:pt x="103885" y="368300"/>
                  <a:pt x="12700" y="368300"/>
                </a:cubicBezTo>
                <a:cubicBezTo>
                  <a:pt x="12700" y="368300"/>
                  <a:pt x="12700" y="368300"/>
                  <a:pt x="12700" y="368300"/>
                </a:cubicBezTo>
                <a:lnTo>
                  <a:pt x="12700" y="368300"/>
                </a:lnTo>
                <a:cubicBezTo>
                  <a:pt x="103885" y="368300"/>
                  <a:pt x="177800" y="355980"/>
                  <a:pt x="177800" y="340740"/>
                </a:cubicBezTo>
                <a:lnTo>
                  <a:pt x="177800" y="340740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5900" y="5029200"/>
            <a:ext cx="355600" cy="947737"/>
          </a:xfrm>
          <a:custGeom>
            <a:avLst/>
            <a:gdLst>
              <a:gd name="connsiteX0" fmla="*/ 342900 w 355600"/>
              <a:gd name="connsiteY0" fmla="*/ 935037 h 947737"/>
              <a:gd name="connsiteX1" fmla="*/ 177800 w 355600"/>
              <a:gd name="connsiteY1" fmla="*/ 907516 h 947737"/>
              <a:gd name="connsiteX2" fmla="*/ 177800 w 355600"/>
              <a:gd name="connsiteY2" fmla="*/ 907516 h 947737"/>
              <a:gd name="connsiteX3" fmla="*/ 177800 w 355600"/>
              <a:gd name="connsiteY3" fmla="*/ 907516 h 947737"/>
              <a:gd name="connsiteX4" fmla="*/ 177800 w 355600"/>
              <a:gd name="connsiteY4" fmla="*/ 501396 h 947737"/>
              <a:gd name="connsiteX5" fmla="*/ 177800 w 355600"/>
              <a:gd name="connsiteY5" fmla="*/ 501396 h 947737"/>
              <a:gd name="connsiteX6" fmla="*/ 12700 w 355600"/>
              <a:gd name="connsiteY6" fmla="*/ 473836 h 947737"/>
              <a:gd name="connsiteX7" fmla="*/ 12700 w 355600"/>
              <a:gd name="connsiteY7" fmla="*/ 473836 h 947737"/>
              <a:gd name="connsiteX8" fmla="*/ 12700 w 355600"/>
              <a:gd name="connsiteY8" fmla="*/ 473836 h 947737"/>
              <a:gd name="connsiteX9" fmla="*/ 177800 w 355600"/>
              <a:gd name="connsiteY9" fmla="*/ 446404 h 947737"/>
              <a:gd name="connsiteX10" fmla="*/ 177800 w 355600"/>
              <a:gd name="connsiteY10" fmla="*/ 446404 h 947737"/>
              <a:gd name="connsiteX11" fmla="*/ 177800 w 355600"/>
              <a:gd name="connsiteY11" fmla="*/ 40259 h 947737"/>
              <a:gd name="connsiteX12" fmla="*/ 177800 w 355600"/>
              <a:gd name="connsiteY12" fmla="*/ 40259 h 947737"/>
              <a:gd name="connsiteX13" fmla="*/ 342900 w 355600"/>
              <a:gd name="connsiteY13" fmla="*/ 12700 h 947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355600" h="947737">
                <a:moveTo>
                  <a:pt x="342900" y="935037"/>
                </a:moveTo>
                <a:cubicBezTo>
                  <a:pt x="251714" y="935037"/>
                  <a:pt x="177800" y="922718"/>
                  <a:pt x="177800" y="907516"/>
                </a:cubicBezTo>
                <a:cubicBezTo>
                  <a:pt x="177800" y="907516"/>
                  <a:pt x="177800" y="907516"/>
                  <a:pt x="177800" y="907516"/>
                </a:cubicBezTo>
                <a:lnTo>
                  <a:pt x="177800" y="907516"/>
                </a:lnTo>
                <a:lnTo>
                  <a:pt x="177800" y="501396"/>
                </a:lnTo>
                <a:lnTo>
                  <a:pt x="177800" y="501396"/>
                </a:lnTo>
                <a:cubicBezTo>
                  <a:pt x="177800" y="486155"/>
                  <a:pt x="103885" y="473836"/>
                  <a:pt x="12700" y="473836"/>
                </a:cubicBezTo>
                <a:cubicBezTo>
                  <a:pt x="12700" y="473836"/>
                  <a:pt x="12700" y="473836"/>
                  <a:pt x="12700" y="473836"/>
                </a:cubicBezTo>
                <a:lnTo>
                  <a:pt x="12700" y="473836"/>
                </a:lnTo>
                <a:cubicBezTo>
                  <a:pt x="103885" y="473836"/>
                  <a:pt x="177800" y="461517"/>
                  <a:pt x="177800" y="446404"/>
                </a:cubicBezTo>
                <a:lnTo>
                  <a:pt x="177800" y="446404"/>
                </a:lnTo>
                <a:lnTo>
                  <a:pt x="177800" y="40259"/>
                </a:lnTo>
                <a:lnTo>
                  <a:pt x="177800" y="40259"/>
                </a:lnTo>
                <a:cubicBezTo>
                  <a:pt x="177800" y="25019"/>
                  <a:pt x="251714" y="12700"/>
                  <a:pt x="342900" y="12700"/>
                </a:cubicBez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74923" y="2139950"/>
            <a:ext cx="4373626" cy="3898900"/>
          </a:xfrm>
          <a:custGeom>
            <a:avLst/>
            <a:gdLst>
              <a:gd name="connsiteX0" fmla="*/ 6350 w 4373626"/>
              <a:gd name="connsiteY0" fmla="*/ 3892550 h 3898900"/>
              <a:gd name="connsiteX1" fmla="*/ 4367276 w 4373626"/>
              <a:gd name="connsiteY1" fmla="*/ 3892550 h 3898900"/>
              <a:gd name="connsiteX2" fmla="*/ 4367276 w 4373626"/>
              <a:gd name="connsiteY2" fmla="*/ 6350 h 3898900"/>
              <a:gd name="connsiteX3" fmla="*/ 6350 w 4373626"/>
              <a:gd name="connsiteY3" fmla="*/ 6350 h 3898900"/>
              <a:gd name="connsiteX4" fmla="*/ 6350 w 4373626"/>
              <a:gd name="connsiteY4" fmla="*/ 3892550 h 389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73626" h="3898900">
                <a:moveTo>
                  <a:pt x="6350" y="3892550"/>
                </a:moveTo>
                <a:lnTo>
                  <a:pt x="4367276" y="3892550"/>
                </a:lnTo>
                <a:lnTo>
                  <a:pt x="4367276" y="6350"/>
                </a:lnTo>
                <a:lnTo>
                  <a:pt x="6350" y="6350"/>
                </a:lnTo>
                <a:lnTo>
                  <a:pt x="6350" y="389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49400"/>
            <a:ext cx="729058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Exemplo1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fonte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2921000"/>
            <a:ext cx="1290161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95400" y="4343400"/>
            <a:ext cx="1352230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digite</a:t>
            </a:r>
            <a:endParaRPr lang="en-US" altLang="zh-CN" sz="1802" b="1" i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95400" y="5372100"/>
            <a:ext cx="1373518" cy="280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endParaRPr lang="en-US" altLang="zh-CN" sz="1802" b="1" i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13022" r="15235" b="33679"/>
          <a:stretch/>
        </p:blipFill>
        <p:spPr bwMode="auto">
          <a:xfrm>
            <a:off x="3062223" y="2139950"/>
            <a:ext cx="562007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/>
          <a:srcRect b="81481"/>
          <a:stretch/>
        </p:blipFill>
        <p:spPr bwMode="auto">
          <a:xfrm>
            <a:off x="0" y="0"/>
            <a:ext cx="9144000" cy="12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2120900"/>
            <a:ext cx="6146800" cy="14605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000891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3400" y="3835400"/>
            <a:ext cx="80772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dobro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1000"/>
              </a:lnSpc>
            </a:pPr>
            <a:endParaRPr lang="en-US" altLang="zh-CN" sz="2000" dirty="0"/>
          </a:p>
          <a:p>
            <a:pPr algn="just">
              <a:lnSpc>
                <a:spcPts val="2000"/>
              </a:lnSpc>
              <a:tabLst/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criações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Veremos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utilização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 fundamental 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organização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redução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715106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 1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retorno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Analisando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9600" y="1981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Quando este programa é executado, são executadas as seguintes instruções na sequência:</a:t>
            </a:r>
          </a:p>
          <a:p>
            <a:pPr algn="just"/>
            <a:r>
              <a:rPr lang="pt-BR" dirty="0"/>
              <a:t>1. Declaração da variável </a:t>
            </a:r>
            <a:r>
              <a:rPr lang="pt-BR" i="1" dirty="0"/>
              <a:t>a</a:t>
            </a:r>
            <a:r>
              <a:rPr lang="pt-BR" dirty="0"/>
              <a:t> do tipo </a:t>
            </a:r>
            <a:r>
              <a:rPr lang="pt-BR" i="1" dirty="0"/>
              <a:t>int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2. É realizada a chamada do método digite(). Quando é feito isso, serão executadas as instruções que foram desenvolvidas dentro deste método, ou seja, será exibida a mensagem </a:t>
            </a:r>
            <a:r>
              <a:rPr lang="pt-BR" i="1" dirty="0"/>
              <a:t>“Digite</a:t>
            </a:r>
            <a:r>
              <a:rPr lang="pt-BR" dirty="0"/>
              <a:t> </a:t>
            </a:r>
            <a:r>
              <a:rPr lang="pt-BR" i="1" dirty="0"/>
              <a:t>um</a:t>
            </a:r>
            <a:r>
              <a:rPr lang="pt-BR" dirty="0"/>
              <a:t> </a:t>
            </a:r>
            <a:r>
              <a:rPr lang="pt-BR" i="1" dirty="0"/>
              <a:t>número:”</a:t>
            </a:r>
            <a:r>
              <a:rPr lang="pt-BR" dirty="0"/>
              <a:t> e na sequência, continua a executar as instruções que estão dentro do método, retornará para o </a:t>
            </a:r>
            <a:r>
              <a:rPr lang="pt-BR" i="1" dirty="0" err="1"/>
              <a:t>main</a:t>
            </a:r>
            <a:r>
              <a:rPr lang="pt-BR" i="1" dirty="0"/>
              <a:t>().</a:t>
            </a:r>
            <a:endParaRPr lang="pt-BR" dirty="0"/>
          </a:p>
          <a:p>
            <a:pPr algn="just"/>
            <a:r>
              <a:rPr lang="pt-BR" dirty="0"/>
              <a:t>3. Na sequência o usuário digitará um número que será armazenado na variável </a:t>
            </a:r>
            <a:r>
              <a:rPr lang="pt-BR" i="1" dirty="0"/>
              <a:t>a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4. O próximo passo é realizada a chamada do método </a:t>
            </a:r>
            <a:r>
              <a:rPr lang="pt-BR" i="1" dirty="0"/>
              <a:t>dobro(a)</a:t>
            </a:r>
            <a:r>
              <a:rPr lang="pt-BR" dirty="0"/>
              <a:t>, ou seja, como o método dobro</a:t>
            </a:r>
          </a:p>
          <a:p>
            <a:pPr algn="just"/>
            <a:r>
              <a:rPr lang="pt-BR" dirty="0"/>
              <a:t>foi criado para receber um número inteiro, calcular e exibir o resultado do cálculo, podemos dizer que esta chamada significa “calcular e exibir o dobro do valor que está na variável </a:t>
            </a:r>
            <a:r>
              <a:rPr lang="pt-BR" i="1" dirty="0"/>
              <a:t>a</a:t>
            </a:r>
            <a:r>
              <a:rPr lang="pt-BR" dirty="0"/>
              <a:t>”. 5. Sendo assim serão executadas as instruções que estão dentro do método </a:t>
            </a:r>
            <a:r>
              <a:rPr lang="pt-BR" i="1" dirty="0"/>
              <a:t>dobro</a:t>
            </a:r>
            <a:r>
              <a:rPr lang="pt-BR" dirty="0"/>
              <a:t>, que é Calcular e exibir o resultado.</a:t>
            </a:r>
          </a:p>
          <a:p>
            <a:pPr algn="just"/>
            <a:r>
              <a:rPr lang="pt-BR" dirty="0"/>
              <a:t>6. Finalizando as instruções do método </a:t>
            </a:r>
            <a:r>
              <a:rPr lang="pt-BR" i="1" dirty="0"/>
              <a:t>dobro</a:t>
            </a:r>
            <a:r>
              <a:rPr lang="pt-BR" dirty="0"/>
              <a:t>, é dada sequência da execução das instruções do método </a:t>
            </a:r>
            <a:r>
              <a:rPr lang="pt-BR" i="1" dirty="0" err="1"/>
              <a:t>main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49400"/>
            <a:ext cx="280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Fazendo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analogia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" y="2209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Observem que  foram criados sub-rotinas especializadas em realizar instruções específicas e com isso o método principal, ficou com menos responsabilidades, ou seja, ele apenas realizou uma  chamada  para  a  execução  de  um  método,  mas  ele  não  precisa  saber  quais  são  as sequências de comandos que este método vai executar.</a:t>
            </a:r>
          </a:p>
          <a:p>
            <a:pPr algn="just"/>
            <a:r>
              <a:rPr lang="pt-BR" dirty="0"/>
              <a:t>Fazendo uma analogia: Você trabalha em uma empresa e seu chefe manda você ir comprar </a:t>
            </a:r>
            <a:r>
              <a:rPr lang="pt-BR" dirty="0" smtClean="0"/>
              <a:t>um chocolate</a:t>
            </a:r>
            <a:r>
              <a:rPr lang="pt-BR" dirty="0"/>
              <a:t>. Você como é funcionário obediente vai comprar o chocolate e retorna entregando </a:t>
            </a:r>
            <a:r>
              <a:rPr lang="pt-BR" dirty="0" smtClean="0"/>
              <a:t>o chocolate </a:t>
            </a:r>
            <a:r>
              <a:rPr lang="pt-BR" dirty="0"/>
              <a:t>para seu chefe.</a:t>
            </a:r>
          </a:p>
          <a:p>
            <a:pPr algn="just"/>
            <a:r>
              <a:rPr lang="pt-BR" dirty="0"/>
              <a:t>Analisando este cenário, o chefe seria o </a:t>
            </a:r>
            <a:r>
              <a:rPr lang="pt-BR" i="1" dirty="0" err="1"/>
              <a:t>main</a:t>
            </a:r>
            <a:r>
              <a:rPr lang="pt-BR" dirty="0"/>
              <a:t> e você seria o método </a:t>
            </a:r>
            <a:r>
              <a:rPr lang="pt-BR" i="1" dirty="0"/>
              <a:t>comprar</a:t>
            </a:r>
            <a:r>
              <a:rPr lang="pt-BR" dirty="0"/>
              <a:t>. Interessou para </a:t>
            </a:r>
            <a:r>
              <a:rPr lang="pt-BR" dirty="0" smtClean="0"/>
              <a:t>o chefe </a:t>
            </a:r>
            <a:r>
              <a:rPr lang="pt-BR" dirty="0"/>
              <a:t>saber onde você foi comprar o chocolate? O que importa para o chefe é que a tarefa foi executada com sucesso. E como ele sabe que você vai resolver isso para ele, o mesmo não precisa se preocupar como você realizou a tarefa, se foi no bar, padaria, mercado, ou ainda se pagou  em  dinheiro,  cartão,  cheque,  ou  se  foi  de carro,  ônibus  ou  trem.  Simplesmente  </a:t>
            </a:r>
            <a:r>
              <a:rPr lang="pt-BR" dirty="0" smtClean="0"/>
              <a:t>ele mandou </a:t>
            </a:r>
            <a:r>
              <a:rPr lang="pt-BR" dirty="0"/>
              <a:t>executar.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076AFD8F03B64BAACB00EEE8F8FA7D" ma:contentTypeVersion="0" ma:contentTypeDescription="Crie um novo documento." ma:contentTypeScope="" ma:versionID="706525a743ddc4e64d8fbade046d94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E2081C-2B29-43DF-A8D9-0BDEA8839D4E}"/>
</file>

<file path=customXml/itemProps2.xml><?xml version="1.0" encoding="utf-8"?>
<ds:datastoreItem xmlns:ds="http://schemas.openxmlformats.org/officeDocument/2006/customXml" ds:itemID="{397DDCE5-D69F-4F1F-A50B-448FF5E099DC}"/>
</file>

<file path=customXml/itemProps3.xml><?xml version="1.0" encoding="utf-8"?>
<ds:datastoreItem xmlns:ds="http://schemas.openxmlformats.org/officeDocument/2006/customXml" ds:itemID="{08729EFE-3A65-4468-B522-DDEAFDDEC7DB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2015</Words>
  <Application>Microsoft Office PowerPoint</Application>
  <PresentationFormat>Apresentação na tela (4:3)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Aluno</cp:lastModifiedBy>
  <cp:revision>32</cp:revision>
  <dcterms:created xsi:type="dcterms:W3CDTF">2006-08-16T00:00:00Z</dcterms:created>
  <dcterms:modified xsi:type="dcterms:W3CDTF">2016-04-28T12:02:09Z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0x010100D2076AFD8F03B64BAACB00EEE8F8FA7D</vt:lpwstr>
  </property>
</Properties>
</file>