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6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0" r:id="rId28"/>
    <p:sldId id="282" r:id="rId29"/>
    <p:sldId id="283" r:id="rId30"/>
    <p:sldId id="285" r:id="rId31"/>
    <p:sldId id="28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6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3284890-85D2-4D7B-8EF5-15A9C1DB8F42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08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4915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04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5066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0846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73002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18686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457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8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8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05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34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95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89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81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8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734FB-4B06-4C07-AD43-69D19ED747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Display LCD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345BF5-68A6-4E37-9632-4809F6A16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Apresentação: Prof. Carlos Alberto</a:t>
            </a:r>
          </a:p>
        </p:txBody>
      </p:sp>
    </p:spTree>
    <p:extLst>
      <p:ext uri="{BB962C8B-B14F-4D97-AF65-F5344CB8AC3E}">
        <p14:creationId xmlns:p14="http://schemas.microsoft.com/office/powerpoint/2010/main" val="578236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CE4C4-3B0D-49C8-B3E7-6295A428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</a:t>
            </a:r>
            <a:r>
              <a:rPr lang="en-US" dirty="0" err="1"/>
              <a:t>Lcd</a:t>
            </a:r>
            <a:r>
              <a:rPr lang="en-US" dirty="0"/>
              <a:t> 20x4 com Backlight Verde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3E57521-02C4-4692-86C7-C7DC0D313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473037"/>
            <a:ext cx="4606634" cy="36576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385F8FE-9A10-460D-99FA-AB2C6A63D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73037"/>
            <a:ext cx="480059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61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9A1D8-23B0-4D35-B9E1-5F2EF0E5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t-BR" dirty="0"/>
              <a:t>Como funciona o Display LCD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81F7D6-D10C-4826-A1E9-ADAE99823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Quando eles foram criados décadas atrás, eles não eram luminosos. Eles simplesmente deixavam passar a luz ou então a obstruíam, deixando sombras. O mostrador é formado de duas placas acrílicas transparentes. Entre essas placas está o cristal líquido. Esse cristal líquido altera o seu comportamento cristalino, dependendo da tensão aplicada entre ele. Os displays, como dá para ver, são formados de vários pontinhos. </a:t>
            </a:r>
          </a:p>
          <a:p>
            <a:pPr algn="just"/>
            <a:r>
              <a:rPr lang="pt-BR" dirty="0"/>
              <a:t>Cada pontinho pode ficar claro ou escuro, dependendo da polarização da eletricidade de cada um. </a:t>
            </a:r>
          </a:p>
        </p:txBody>
      </p:sp>
    </p:spTree>
    <p:extLst>
      <p:ext uri="{BB962C8B-B14F-4D97-AF65-F5344CB8AC3E}">
        <p14:creationId xmlns:p14="http://schemas.microsoft.com/office/powerpoint/2010/main" val="2042991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C0D55-9D58-4FFD-8DE3-4973B121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 o Display LCD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3BBA45-18D8-435E-9E08-D729CA9C0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fontAlgn="base"/>
            <a:r>
              <a:rPr lang="pt-BR" dirty="0"/>
              <a:t>Sob as </a:t>
            </a:r>
            <a:r>
              <a:rPr lang="pt-BR" b="1" dirty="0"/>
              <a:t>placas</a:t>
            </a:r>
            <a:r>
              <a:rPr lang="pt-BR" dirty="0"/>
              <a:t> transparentes, existem uma matriz invisível de conexões que controlam todos esses pontinhos. Quem faz isso, são os chips controladores que ficam por trás do display.</a:t>
            </a:r>
          </a:p>
          <a:p>
            <a:pPr algn="just" fontAlgn="base"/>
            <a:r>
              <a:rPr lang="pt-BR" dirty="0"/>
              <a:t>O chip controlador  de LCD mais usado atualmente no mundo inteiro, é um que foi desenvolvido pela Hitachi – o </a:t>
            </a:r>
            <a:r>
              <a:rPr lang="pt-BR" b="1" dirty="0"/>
              <a:t>HD44780,</a:t>
            </a:r>
            <a:r>
              <a:rPr lang="pt-BR" dirty="0"/>
              <a:t> há muito tempo atrás. Ele é tão bom, que se tornou um padrão. </a:t>
            </a:r>
          </a:p>
          <a:p>
            <a:pPr algn="just" fontAlgn="base"/>
            <a:r>
              <a:rPr lang="pt-BR" dirty="0"/>
              <a:t>A comunicação entre o Controlador de LCD e o Microcontrolador (por exemplo, Arduino), pode ser paralela ( 4 ou 8 bits) ou serial (I2C). Para um número limitado de portas digitais, </a:t>
            </a:r>
          </a:p>
        </p:txBody>
      </p:sp>
    </p:spTree>
    <p:extLst>
      <p:ext uri="{BB962C8B-B14F-4D97-AF65-F5344CB8AC3E}">
        <p14:creationId xmlns:p14="http://schemas.microsoft.com/office/powerpoint/2010/main" val="427510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D7B5C-12BF-4347-BADA-7EE91BE4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Display LCD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96B96F-B281-4AC6-AE0F-0974394C2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565753" cy="3318936"/>
          </a:xfrm>
        </p:spPr>
        <p:txBody>
          <a:bodyPr>
            <a:normAutofit fontScale="92500"/>
          </a:bodyPr>
          <a:lstStyle/>
          <a:p>
            <a:pPr algn="just"/>
            <a:r>
              <a:rPr lang="pt-BR" dirty="0"/>
              <a:t>chip possui uma ROM interna onde já estão gravados alguns caracteres e símbolos. E para que você possa gerar seus próprios símbolos, existe uma memória RAM interna.</a:t>
            </a:r>
          </a:p>
          <a:p>
            <a:pPr algn="just"/>
            <a:r>
              <a:rPr lang="pt-BR" dirty="0"/>
              <a:t>Tabela de caracteres gravada internamente  – cada </a:t>
            </a:r>
            <a:r>
              <a:rPr lang="pt-BR" dirty="0" err="1"/>
              <a:t>caracter</a:t>
            </a:r>
            <a:r>
              <a:rPr lang="pt-BR" dirty="0"/>
              <a:t> é formado por uma matriz de 5 x 8 pontos: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F44836-2B2B-4383-B112-698B3061C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528" y="2556932"/>
            <a:ext cx="3119672" cy="368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983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FB4C0-8269-4B59-B283-83146A101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148" y="1106299"/>
            <a:ext cx="9601196" cy="1303867"/>
          </a:xfrm>
        </p:spPr>
        <p:txBody>
          <a:bodyPr>
            <a:normAutofit/>
          </a:bodyPr>
          <a:lstStyle/>
          <a:p>
            <a:r>
              <a:rPr lang="pt-BR" dirty="0"/>
              <a:t>Pinagem do LCD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9186F58-39CF-4BDD-9F5D-E918D7294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8437" y="3033624"/>
            <a:ext cx="6715125" cy="3048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1F18448-EE21-40E6-9571-AAFAB861BD5B}"/>
              </a:ext>
            </a:extLst>
          </p:cNvPr>
          <p:cNvSpPr/>
          <p:nvPr/>
        </p:nvSpPr>
        <p:spPr>
          <a:xfrm>
            <a:off x="3047998" y="2534334"/>
            <a:ext cx="76823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707070"/>
                </a:solidFill>
                <a:latin typeface="PT Sans"/>
              </a:rPr>
              <a:t>Esse é o Datasheet bem detalhado de um Display LCD 16×2 .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39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DAF98-4C04-4E68-9CCF-32732AC8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Pinagem do LCD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1124C0-332C-4AA0-9051-6064F393D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Na parte superior do Display, existem 16 furos onde podem ser soldados pinos ou cabos de comunicação e alimentação. </a:t>
            </a:r>
            <a:r>
              <a:rPr lang="pt-BR" b="1" dirty="0"/>
              <a:t>Atenção : a ligação incorreta ou uso de tensões acima de 5V poderá danificar o display.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4525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C5986-E051-4F7C-B0A6-A0E01DFC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t-BR" dirty="0"/>
              <a:t>Pinagem e função de cada pino 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A9785A-905C-4095-89F4-DBC278DA9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pt-BR" dirty="0"/>
              <a:t>pino 1 –</a:t>
            </a:r>
            <a:r>
              <a:rPr lang="pt-BR" b="1" dirty="0"/>
              <a:t> VSS</a:t>
            </a:r>
            <a:r>
              <a:rPr lang="pt-BR" dirty="0"/>
              <a:t> – Pino de alimentação (zero volts – GND)</a:t>
            </a:r>
          </a:p>
          <a:p>
            <a:pPr fontAlgn="base"/>
            <a:r>
              <a:rPr lang="pt-BR" dirty="0"/>
              <a:t>pino 2 – </a:t>
            </a:r>
            <a:r>
              <a:rPr lang="pt-BR" b="1" dirty="0"/>
              <a:t>VDD</a:t>
            </a:r>
            <a:r>
              <a:rPr lang="pt-BR" dirty="0"/>
              <a:t> – Pino de alimentação de +5V</a:t>
            </a:r>
          </a:p>
          <a:p>
            <a:pPr fontAlgn="base"/>
            <a:r>
              <a:rPr lang="pt-BR" dirty="0"/>
              <a:t>pino 3 – </a:t>
            </a:r>
            <a:r>
              <a:rPr lang="pt-BR" b="1" dirty="0"/>
              <a:t>VO</a:t>
            </a:r>
            <a:r>
              <a:rPr lang="pt-BR" dirty="0"/>
              <a:t> – Pino de ajuste do contraste do LCD – depende da tensão aplicada (ajustável)</a:t>
            </a:r>
          </a:p>
          <a:p>
            <a:pPr fontAlgn="base"/>
            <a:r>
              <a:rPr lang="pt-BR" dirty="0"/>
              <a:t>pino 4 – </a:t>
            </a:r>
            <a:r>
              <a:rPr lang="pt-BR" b="1" dirty="0"/>
              <a:t>RS</a:t>
            </a:r>
            <a:r>
              <a:rPr lang="pt-BR" dirty="0"/>
              <a:t> – Seleção de Comandos (nível 0)  ou Dados (nível 1)</a:t>
            </a:r>
          </a:p>
          <a:p>
            <a:pPr fontAlgn="base"/>
            <a:r>
              <a:rPr lang="pt-BR" dirty="0"/>
              <a:t>pino 5 – </a:t>
            </a:r>
            <a:r>
              <a:rPr lang="pt-BR" b="1" dirty="0"/>
              <a:t>R/W</a:t>
            </a:r>
            <a:r>
              <a:rPr lang="pt-BR" dirty="0"/>
              <a:t> – </a:t>
            </a:r>
            <a:r>
              <a:rPr lang="pt-BR" dirty="0" err="1"/>
              <a:t>Read</a:t>
            </a:r>
            <a:r>
              <a:rPr lang="pt-BR" dirty="0"/>
              <a:t>(leitura – nível 1) / Write (escrita – nível 0)</a:t>
            </a:r>
          </a:p>
          <a:p>
            <a:pPr fontAlgn="base"/>
            <a:r>
              <a:rPr lang="pt-BR" dirty="0"/>
              <a:t>pino 6 – </a:t>
            </a:r>
            <a:r>
              <a:rPr lang="pt-BR" b="1" dirty="0"/>
              <a:t>E</a:t>
            </a:r>
            <a:r>
              <a:rPr lang="pt-BR" dirty="0"/>
              <a:t> – </a:t>
            </a:r>
            <a:r>
              <a:rPr lang="pt-BR" dirty="0" err="1"/>
              <a:t>Enable</a:t>
            </a:r>
            <a:r>
              <a:rPr lang="pt-BR" dirty="0"/>
              <a:t> (Ativa o display com nível 1 ou Desativa com nível 0)</a:t>
            </a:r>
          </a:p>
          <a:p>
            <a:pPr fontAlgn="base"/>
            <a:r>
              <a:rPr lang="pt-BR" dirty="0"/>
              <a:t>pino 7 – </a:t>
            </a:r>
            <a:r>
              <a:rPr lang="pt-BR" b="1" dirty="0"/>
              <a:t>D0</a:t>
            </a:r>
            <a:r>
              <a:rPr lang="pt-BR" dirty="0"/>
              <a:t> – data bit 0 (usado na interface de 8 bits)</a:t>
            </a:r>
          </a:p>
          <a:p>
            <a:pPr fontAlgn="base"/>
            <a:r>
              <a:rPr lang="pt-BR" dirty="0"/>
              <a:t>pino 8 – </a:t>
            </a:r>
            <a:r>
              <a:rPr lang="pt-BR" b="1" dirty="0"/>
              <a:t>D1</a:t>
            </a:r>
            <a:r>
              <a:rPr lang="pt-BR" dirty="0"/>
              <a:t> – data bit 1 (usado na interface de 8 bits)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522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244E9-3455-4C95-B8BB-97E8ADDA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Pinagem e função de cada pino 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E4F25C-F9DF-427F-8018-C715DB0A9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pt-BR" dirty="0"/>
              <a:t>pino 9 – </a:t>
            </a:r>
            <a:r>
              <a:rPr lang="pt-BR" b="1" dirty="0"/>
              <a:t>D2</a:t>
            </a:r>
            <a:r>
              <a:rPr lang="pt-BR" dirty="0"/>
              <a:t> – data bit 2 (usado na interface de 8 bits)</a:t>
            </a:r>
          </a:p>
          <a:p>
            <a:pPr fontAlgn="base"/>
            <a:r>
              <a:rPr lang="pt-BR" dirty="0"/>
              <a:t>pino 10 – </a:t>
            </a:r>
            <a:r>
              <a:rPr lang="pt-BR" b="1" dirty="0"/>
              <a:t>D3</a:t>
            </a:r>
            <a:r>
              <a:rPr lang="pt-BR" dirty="0"/>
              <a:t> – data bit 3 (usado na interface de 8 bits)</a:t>
            </a:r>
          </a:p>
          <a:p>
            <a:pPr fontAlgn="base"/>
            <a:r>
              <a:rPr lang="pt-BR" dirty="0"/>
              <a:t>pino 11 – </a:t>
            </a:r>
            <a:r>
              <a:rPr lang="pt-BR" b="1" dirty="0"/>
              <a:t>D4</a:t>
            </a:r>
            <a:r>
              <a:rPr lang="pt-BR" dirty="0"/>
              <a:t> – data bit 4 (usado na interface de 4 e 8 bits)</a:t>
            </a:r>
          </a:p>
          <a:p>
            <a:pPr fontAlgn="base"/>
            <a:r>
              <a:rPr lang="pt-BR" dirty="0"/>
              <a:t>pino 12 – </a:t>
            </a:r>
            <a:r>
              <a:rPr lang="pt-BR" b="1" dirty="0"/>
              <a:t>D5</a:t>
            </a:r>
            <a:r>
              <a:rPr lang="pt-BR" dirty="0"/>
              <a:t> – data bit 5 (usado na interface de 4 e 8 bits)</a:t>
            </a:r>
          </a:p>
          <a:p>
            <a:pPr fontAlgn="base"/>
            <a:r>
              <a:rPr lang="pt-BR" dirty="0"/>
              <a:t>pino 13 – </a:t>
            </a:r>
            <a:r>
              <a:rPr lang="pt-BR" b="1" dirty="0"/>
              <a:t>D6</a:t>
            </a:r>
            <a:r>
              <a:rPr lang="pt-BR" dirty="0"/>
              <a:t> – data bit 6 (usado na interface de 4 e 8 bits)</a:t>
            </a:r>
          </a:p>
          <a:p>
            <a:pPr fontAlgn="base"/>
            <a:r>
              <a:rPr lang="pt-BR" dirty="0"/>
              <a:t>pino 14 – </a:t>
            </a:r>
            <a:r>
              <a:rPr lang="pt-BR" b="1" dirty="0"/>
              <a:t>D7</a:t>
            </a:r>
            <a:r>
              <a:rPr lang="pt-BR" dirty="0"/>
              <a:t> – data bit 7 (usado na interface de 4 e 8 bits)</a:t>
            </a:r>
          </a:p>
          <a:p>
            <a:pPr fontAlgn="base"/>
            <a:r>
              <a:rPr lang="pt-BR" dirty="0"/>
              <a:t>pino 15 – </a:t>
            </a:r>
            <a:r>
              <a:rPr lang="pt-BR" b="1" dirty="0"/>
              <a:t>A</a:t>
            </a:r>
            <a:r>
              <a:rPr lang="pt-BR" dirty="0"/>
              <a:t> – Anodo do LED de iluminação (+5V CC)</a:t>
            </a:r>
          </a:p>
          <a:p>
            <a:pPr fontAlgn="base"/>
            <a:r>
              <a:rPr lang="pt-BR" dirty="0"/>
              <a:t>pino 16 – </a:t>
            </a:r>
            <a:r>
              <a:rPr lang="pt-BR" b="1" dirty="0"/>
              <a:t>K</a:t>
            </a:r>
            <a:r>
              <a:rPr lang="pt-BR" dirty="0"/>
              <a:t> – Catodo do LED de iluminação (GND)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4058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86EF7-19E2-4011-A3C0-FA8989B23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Pinagem e função de cada pino 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90C18E8-7762-49E6-9E03-F524E8829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041" y="2580217"/>
            <a:ext cx="4178572" cy="371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75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BB4FE-4C58-4CB6-BA56-2246A601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Pinagem e função de cada pino 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9DFF13-D4B3-426C-89CB-0AFF12583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iluminação do LCD é feita pelo LED. O pino 15 (Anodo do LED) pode ser conectado diretamente em +5 V e o pino 16 (catodo do LED) deve ser conectado no terra (GND). Dessa forma o LED vai consumir aproximadamente 22 </a:t>
            </a:r>
            <a:r>
              <a:rPr lang="pt-BR" dirty="0" err="1"/>
              <a:t>mA.</a:t>
            </a:r>
            <a:r>
              <a:rPr lang="pt-BR" dirty="0"/>
              <a:t> O consumo total de corrente (LCD + LED) do LCD 16×2 Azul é de aproximadamente 23 </a:t>
            </a:r>
            <a:r>
              <a:rPr lang="pt-BR" dirty="0" err="1"/>
              <a:t>mA.</a:t>
            </a:r>
            <a:endParaRPr lang="pt-BR" dirty="0"/>
          </a:p>
          <a:p>
            <a:pPr algn="just"/>
            <a:r>
              <a:rPr lang="pt-BR" dirty="0"/>
              <a:t>Para consumir menor corrente, use um resistor em série, por exemplo de 220 ohms (consumo 7,6 </a:t>
            </a:r>
            <a:r>
              <a:rPr lang="pt-BR" dirty="0" err="1"/>
              <a:t>mA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18591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8E17A-F207-4C40-B767-3997D36E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Displays LCD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D196A9-1EC9-463E-A963-16EF767BD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Os Displays LCD são muito úteis para quem pretende usar um </a:t>
            </a:r>
            <a:r>
              <a:rPr lang="pt-BR" dirty="0" err="1"/>
              <a:t>Micro-controlador</a:t>
            </a:r>
            <a:r>
              <a:rPr lang="pt-BR" dirty="0"/>
              <a:t> para desenvolver uma aplicação. Eles permitem uma interface visual entre homem  e máquina (HMI em inglês), barata e simples de usar. No LCD você pode enviar textos, números,  símbolos e até imagens que podem dar uma indicação do que o </a:t>
            </a:r>
            <a:r>
              <a:rPr lang="pt-BR" dirty="0" err="1"/>
              <a:t>Micro-controlador</a:t>
            </a:r>
            <a:r>
              <a:rPr lang="pt-BR" dirty="0"/>
              <a:t> esta fazendo, dos dados que podem estar sendo coletados ou transmitidos, etc. </a:t>
            </a:r>
          </a:p>
          <a:p>
            <a:pPr algn="just"/>
            <a:r>
              <a:rPr lang="pt-BR" dirty="0"/>
              <a:t>LCD significa em inglês – </a:t>
            </a:r>
            <a:r>
              <a:rPr lang="pt-BR" i="1" dirty="0" err="1"/>
              <a:t>Liquid</a:t>
            </a:r>
            <a:r>
              <a:rPr lang="pt-BR" i="1" dirty="0"/>
              <a:t> Crystal Display</a:t>
            </a:r>
            <a:r>
              <a:rPr lang="pt-BR" dirty="0"/>
              <a:t> – ou mostrador de cristal liquido.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8133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BB7A0-2797-40AD-87ED-ACC5C0BC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Display LCD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5B8E86-4B2F-4A54-9D9C-5A00A61F4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5390212" cy="3604025"/>
          </a:xfrm>
        </p:spPr>
        <p:txBody>
          <a:bodyPr/>
          <a:lstStyle/>
          <a:p>
            <a:r>
              <a:rPr lang="pt-BR" dirty="0"/>
              <a:t>Para ajuste do contraste do LCD, a tensão no pino 3 (VO) deve ser ajustada. Use um potenciômetro de 20K ohms. Nas extremidades do POT conecte o +5V e o GND. O pino central conecte no pino 3 do LCD. No meu LCD 16×2 azul, a tensão VO foi igual a 1,0 Volts aproximadamente.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3017781-F69E-4E3F-AD7C-F9238AF58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366" y="2526951"/>
            <a:ext cx="3679498" cy="366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76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DF913-1A14-4738-880D-32B92701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Interface I2C para Displays LCD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E17846-527D-4371-AFD0-5798A0B9B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dirty="0"/>
              <a:t>Quando esse tipo de Display LCD foi desenvolvido, os barramentos de dados dos </a:t>
            </a:r>
            <a:r>
              <a:rPr lang="pt-BR" dirty="0" err="1"/>
              <a:t>Micro-controladores</a:t>
            </a:r>
            <a:r>
              <a:rPr lang="pt-BR" dirty="0"/>
              <a:t> usavam 8 bits. Na era Arduino, as portas digitais disponíveis são reduzidas. Para resolver essa limitação, foi desenvolvida uma interface I2C especialmente dedicada para os </a:t>
            </a:r>
            <a:r>
              <a:rPr lang="pt-BR" dirty="0" err="1"/>
              <a:t>LCDs</a:t>
            </a:r>
            <a:r>
              <a:rPr lang="pt-BR" dirty="0"/>
              <a:t>. O chip usado nesse módulo é o </a:t>
            </a:r>
            <a:r>
              <a:rPr lang="pt-BR" b="1" i="1" dirty="0"/>
              <a:t>PCF8574 </a:t>
            </a:r>
            <a:r>
              <a:rPr lang="pt-BR" dirty="0"/>
              <a:t> .Ele é um expansor de portas  paralelas, tem uma interface I2C e pode controlar até 8 bits tanto como entrada ou como saída (dependendo da configuração). A velocidade da interface I2C esta limitada a 100 KHz. A tensão de alimentação pode ser 3,3V ou 5V, o que o habilita para todos os </a:t>
            </a:r>
            <a:r>
              <a:rPr lang="pt-BR" dirty="0" err="1"/>
              <a:t>Micro-controladores</a:t>
            </a:r>
            <a:r>
              <a:rPr lang="pt-BR" dirty="0"/>
              <a:t> mais comuns.</a:t>
            </a:r>
          </a:p>
        </p:txBody>
      </p:sp>
    </p:spTree>
    <p:extLst>
      <p:ext uri="{BB962C8B-B14F-4D97-AF65-F5344CB8AC3E}">
        <p14:creationId xmlns:p14="http://schemas.microsoft.com/office/powerpoint/2010/main" val="4077029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A13BE-F50A-4E93-BA4F-2AA6CEA9E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Display LCD com a Interface I2C já conectada.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8E5B4E-1590-4D2F-AAD8-86C6A2E7A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2644280"/>
            <a:ext cx="68484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69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CC89B-708F-408C-AB6C-E0E0B826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Display LCD com a Interface I2C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5306E8-7377-4D97-A27A-8169C11F9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 fontAlgn="base"/>
            <a:r>
              <a:rPr lang="pt-BR" dirty="0"/>
              <a:t>Para conectar com o Arduino ou outro </a:t>
            </a:r>
            <a:r>
              <a:rPr lang="pt-BR" dirty="0" err="1"/>
              <a:t>Micro-contolador</a:t>
            </a:r>
            <a:r>
              <a:rPr lang="pt-BR" dirty="0"/>
              <a:t> , somente quatro pinos são necessários :</a:t>
            </a:r>
          </a:p>
          <a:p>
            <a:pPr algn="just" fontAlgn="base"/>
            <a:r>
              <a:rPr lang="pt-BR" b="1" dirty="0"/>
              <a:t>GND</a:t>
            </a:r>
            <a:r>
              <a:rPr lang="pt-BR" dirty="0"/>
              <a:t> – conecte no terra do Arduino</a:t>
            </a:r>
          </a:p>
          <a:p>
            <a:pPr algn="just" fontAlgn="base"/>
            <a:r>
              <a:rPr lang="pt-BR" b="1" dirty="0"/>
              <a:t>VCC</a:t>
            </a:r>
            <a:r>
              <a:rPr lang="pt-BR" dirty="0"/>
              <a:t> – conecte na alimentação de 5V</a:t>
            </a:r>
          </a:p>
          <a:p>
            <a:pPr algn="just" fontAlgn="base"/>
            <a:r>
              <a:rPr lang="pt-BR" b="1" dirty="0"/>
              <a:t>SDA</a:t>
            </a:r>
            <a:r>
              <a:rPr lang="pt-BR" dirty="0"/>
              <a:t> – serial Data – interface I2C</a:t>
            </a:r>
          </a:p>
          <a:p>
            <a:pPr algn="just" fontAlgn="base"/>
            <a:r>
              <a:rPr lang="pt-BR" b="1" dirty="0"/>
              <a:t>SCL</a:t>
            </a:r>
            <a:r>
              <a:rPr lang="pt-BR" dirty="0"/>
              <a:t> – serial </a:t>
            </a:r>
            <a:r>
              <a:rPr lang="pt-BR" dirty="0" err="1"/>
              <a:t>Clock</a:t>
            </a:r>
            <a:r>
              <a:rPr lang="pt-BR" dirty="0"/>
              <a:t> – interface I2C</a:t>
            </a:r>
          </a:p>
          <a:p>
            <a:pPr algn="just" fontAlgn="base"/>
            <a:r>
              <a:rPr lang="pt-BR" dirty="0"/>
              <a:t>O </a:t>
            </a:r>
            <a:r>
              <a:rPr lang="pt-BR" b="1" dirty="0"/>
              <a:t>potenciômetro Azul</a:t>
            </a:r>
            <a:r>
              <a:rPr lang="pt-BR" dirty="0"/>
              <a:t> nessa interface é usado para ajuste do contraste. Após o Display energizado e programado, ajuste-o para tornar a imagem visível. O </a:t>
            </a:r>
            <a:r>
              <a:rPr lang="pt-BR" b="1" dirty="0"/>
              <a:t>jumper LED</a:t>
            </a:r>
            <a:r>
              <a:rPr lang="pt-BR" dirty="0"/>
              <a:t> é usado para ativar o LED </a:t>
            </a:r>
            <a:r>
              <a:rPr lang="pt-BR" dirty="0" err="1"/>
              <a:t>Backlight</a:t>
            </a:r>
            <a:r>
              <a:rPr lang="pt-BR" dirty="0"/>
              <a:t>. Se não quiser usar o LED para economizar energia, retire esse jumper. O </a:t>
            </a:r>
            <a:r>
              <a:rPr lang="pt-BR" b="1" dirty="0" err="1"/>
              <a:t>led</a:t>
            </a:r>
            <a:r>
              <a:rPr lang="pt-BR" b="1" dirty="0"/>
              <a:t> vermelho</a:t>
            </a:r>
            <a:r>
              <a:rPr lang="pt-BR" dirty="0"/>
              <a:t> na placa serve como indicação que ela esta energizada.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0441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6C3F2-9941-4771-B365-A57604D1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Display LCD com Arduino (barramento 4 bits)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459161-300E-4207-AFC5-D31EFB0CE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pt-BR" dirty="0"/>
              <a:t>Display LCD pode ser conectado ao Arduino através de um barramento </a:t>
            </a:r>
            <a:r>
              <a:rPr lang="pt-BR" b="1" dirty="0"/>
              <a:t>Paralelo</a:t>
            </a:r>
            <a:r>
              <a:rPr lang="pt-BR" dirty="0"/>
              <a:t> ou </a:t>
            </a:r>
            <a:r>
              <a:rPr lang="pt-BR" b="1" dirty="0"/>
              <a:t>Serial</a:t>
            </a:r>
            <a:r>
              <a:rPr lang="pt-BR" dirty="0"/>
              <a:t> (usando o módulo I2C).</a:t>
            </a:r>
          </a:p>
          <a:p>
            <a:pPr algn="just" fontAlgn="base"/>
            <a:r>
              <a:rPr lang="pt-BR" dirty="0"/>
              <a:t>No caso do barramento paralelo para o Arduino, usa-se apenas 4 bits de dados. Mas para as linhas de controles, mais portas são necessárias ( RS, R/W e ENABLE) . Somando um total de 7 portas ! Esse tipo de comunicação deve ser evitado se não houver um número de portas disponíveis para a aplicação. Veja a imagem a seguir.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405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CADC9-45DC-479E-AF07-9CED3F48B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51933"/>
          </a:xfrm>
        </p:spPr>
        <p:txBody>
          <a:bodyPr>
            <a:normAutofit fontScale="90000"/>
          </a:bodyPr>
          <a:lstStyle/>
          <a:p>
            <a:r>
              <a:rPr lang="pt-BR" dirty="0"/>
              <a:t>Display LCD 16×2 com Arduino Nano 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7AA7014-50A3-4BFB-96ED-56451E8F0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634065"/>
            <a:ext cx="97917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44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6FC13-9FF4-4826-81DC-F82517F2B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Display LCD 16×2 com Arduino Nano 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234CC8-A0A6-4A3A-83BD-E55BEFAD4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000468" cy="3318936"/>
          </a:xfrm>
        </p:spPr>
        <p:txBody>
          <a:bodyPr/>
          <a:lstStyle/>
          <a:p>
            <a:pPr fontAlgn="base"/>
            <a:r>
              <a:rPr lang="pt-BR" dirty="0"/>
              <a:t>E esse é o diagrama eletrônico do mesmo circuito – </a:t>
            </a:r>
            <a:r>
              <a:rPr lang="pt-BR" b="1" dirty="0"/>
              <a:t>Arduino Nano com LCD 16×2</a:t>
            </a:r>
            <a:r>
              <a:rPr lang="pt-BR" dirty="0"/>
              <a:t>:</a:t>
            </a:r>
          </a:p>
          <a:p>
            <a:pPr fontAlgn="base"/>
            <a:r>
              <a:rPr lang="pt-BR" dirty="0"/>
              <a:t>Veja que o pino 5 (R/W) esta aterrado (nível zero) . Portanto o Display só pode receber dados (Write).</a:t>
            </a:r>
          </a:p>
          <a:p>
            <a:endParaRPr lang="pt-B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59EAADF-6FAD-468F-8D76-9D2DA69F8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869" y="2556932"/>
            <a:ext cx="4863968" cy="340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088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02140-3C60-471B-A369-6C6B4446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Display LCD 16×2 com Arduino Nano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D4EDE7-2993-49AE-877C-E3B433CE7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Para posicionar os caracteres no Display, existe esse endereçamento das linhas e das colunas. Veja que a contagem começa do 0 e não do 1 (Linha 0, coluna 0) ! As diferenças de um Display de 16×2 para um Display 20×4 são a quantidade de caracteres e o endereçamento. Todos os comandos são idênticos para os dois tipos de Displays. Veja imagem a seguir:</a:t>
            </a:r>
          </a:p>
        </p:txBody>
      </p:sp>
    </p:spTree>
    <p:extLst>
      <p:ext uri="{BB962C8B-B14F-4D97-AF65-F5344CB8AC3E}">
        <p14:creationId xmlns:p14="http://schemas.microsoft.com/office/powerpoint/2010/main" val="643589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C1AE6A79-796D-4722-9602-2DFFDA6CE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866343"/>
            <a:ext cx="842010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F9B89920-1AF4-4B62-9622-633C1D794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53604"/>
            <a:ext cx="97536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173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2E81878A-4E8F-40A3-99E3-D2BD41772786}"/>
              </a:ext>
            </a:extLst>
          </p:cNvPr>
          <p:cNvSpPr/>
          <p:nvPr/>
        </p:nvSpPr>
        <p:spPr>
          <a:xfrm>
            <a:off x="3621014" y="1980184"/>
            <a:ext cx="5339715" cy="3510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0CCA911-B24B-4424-B18F-6B4194DC44F5}"/>
              </a:ext>
            </a:extLst>
          </p:cNvPr>
          <p:cNvSpPr/>
          <p:nvPr/>
        </p:nvSpPr>
        <p:spPr>
          <a:xfrm>
            <a:off x="1843790" y="912256"/>
            <a:ext cx="9129009" cy="909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marR="5080" indent="-285750" algn="just">
              <a:lnSpc>
                <a:spcPct val="101499"/>
              </a:lnSpc>
              <a:buFont typeface="Arial" panose="020B0604020202020204" pitchFamily="34" charset="0"/>
              <a:buChar char="•"/>
            </a:pPr>
            <a:r>
              <a:rPr lang="pt-BR" spc="-5" dirty="0">
                <a:latin typeface="Verdana"/>
                <a:cs typeface="Verdana"/>
              </a:rPr>
              <a:t>Para este diagrama foram usados </a:t>
            </a:r>
            <a:r>
              <a:rPr lang="pt-BR" dirty="0">
                <a:latin typeface="Verdana"/>
                <a:cs typeface="Verdana"/>
              </a:rPr>
              <a:t>os </a:t>
            </a:r>
            <a:r>
              <a:rPr lang="pt-BR" spc="-5" dirty="0">
                <a:latin typeface="Verdana"/>
                <a:cs typeface="Verdana"/>
              </a:rPr>
              <a:t>pinos </a:t>
            </a:r>
            <a:r>
              <a:rPr lang="pt-BR" dirty="0">
                <a:latin typeface="Verdana"/>
                <a:cs typeface="Verdana"/>
              </a:rPr>
              <a:t>11, 12, </a:t>
            </a:r>
            <a:r>
              <a:rPr lang="pt-BR" spc="-5" dirty="0">
                <a:latin typeface="Verdana"/>
                <a:cs typeface="Verdana"/>
              </a:rPr>
              <a:t>13 e 14 para a entrada  de sinal ou entrada de dados </a:t>
            </a:r>
            <a:r>
              <a:rPr lang="pt-BR" spc="5" dirty="0">
                <a:latin typeface="Verdana"/>
                <a:cs typeface="Verdana"/>
              </a:rPr>
              <a:t>(4 </a:t>
            </a:r>
            <a:r>
              <a:rPr lang="pt-BR" spc="-5" dirty="0">
                <a:latin typeface="Verdana"/>
                <a:cs typeface="Verdana"/>
              </a:rPr>
              <a:t>bits), ligados aos pinos 5, </a:t>
            </a:r>
            <a:r>
              <a:rPr lang="pt-BR" dirty="0">
                <a:latin typeface="Verdana"/>
                <a:cs typeface="Verdana"/>
              </a:rPr>
              <a:t>4, </a:t>
            </a:r>
            <a:r>
              <a:rPr lang="pt-BR" spc="-5" dirty="0">
                <a:latin typeface="Verdana"/>
                <a:cs typeface="Verdana"/>
              </a:rPr>
              <a:t>3 e 2 do Arduino  respectivamente.</a:t>
            </a:r>
            <a:endParaRPr lang="pt-BR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92731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1A006-5993-4D11-8A6D-26B7448F9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Displays LCD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4404A0-BA9B-420D-9742-0F5B84B72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Vantagem : </a:t>
            </a:r>
            <a:r>
              <a:rPr lang="pt-BR" dirty="0" err="1"/>
              <a:t>LCDs</a:t>
            </a:r>
            <a:r>
              <a:rPr lang="pt-BR" dirty="0"/>
              <a:t> é que não precisam de muita energia para funcionar. </a:t>
            </a:r>
          </a:p>
          <a:p>
            <a:pPr algn="just"/>
            <a:r>
              <a:rPr lang="pt-BR" dirty="0" err="1"/>
              <a:t>LCDs</a:t>
            </a:r>
            <a:r>
              <a:rPr lang="pt-BR" dirty="0"/>
              <a:t> , tem LEDs atrás para que possam ser usados em ambientes com pouca ou nenhuma luz. </a:t>
            </a:r>
          </a:p>
          <a:p>
            <a:pPr algn="just"/>
            <a:r>
              <a:rPr lang="pt-BR" dirty="0"/>
              <a:t>Esses LEDs é que gastam um pouco mais. Mas se fosse usar somente os </a:t>
            </a:r>
            <a:r>
              <a:rPr lang="pt-BR" dirty="0" err="1"/>
              <a:t>LCDs</a:t>
            </a:r>
            <a:r>
              <a:rPr lang="pt-BR" dirty="0"/>
              <a:t>, o consumo de energia seria baixíssimo !</a:t>
            </a:r>
          </a:p>
          <a:p>
            <a:pPr algn="just"/>
            <a:r>
              <a:rPr lang="pt-BR" dirty="0"/>
              <a:t>Os monitores dos primeiros Laptops da década de 1980 usavam a mesma tecnologia LCD ! E sem iluminação de LED, veja na figura a seguir:</a:t>
            </a:r>
          </a:p>
        </p:txBody>
      </p:sp>
    </p:spTree>
    <p:extLst>
      <p:ext uri="{BB962C8B-B14F-4D97-AF65-F5344CB8AC3E}">
        <p14:creationId xmlns:p14="http://schemas.microsoft.com/office/powerpoint/2010/main" val="422443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D69C8C8-D87E-45D7-AB12-8923E5456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62" y="1200719"/>
            <a:ext cx="5486876" cy="4456562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78CEB082-0C0B-4BAA-BAB4-4951E9F300C8}"/>
              </a:ext>
            </a:extLst>
          </p:cNvPr>
          <p:cNvSpPr/>
          <p:nvPr/>
        </p:nvSpPr>
        <p:spPr>
          <a:xfrm>
            <a:off x="6522959" y="1166991"/>
            <a:ext cx="4831079" cy="42868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7953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42DB6-0C92-4551-AB7D-3B30FC21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de Fixação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C9FC7D5-5AE6-4A04-8095-5B9F57E90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881" y="2766938"/>
            <a:ext cx="7910237" cy="331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6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185D4-CA56-4A2B-8B30-21EDB553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Displays LCD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ABF242-B5FF-4A9F-A833-A93F3743F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220" y="2518348"/>
            <a:ext cx="3717560" cy="335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0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CF5E4-E544-4B51-9513-CE9492F7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Displays LCD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71A71D-0A23-4862-BB0C-2526D91E6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mercado de displays LCD está sempre inovando, e hoje já temos displays  coloridos: azuis, vermelhos, verdes, </a:t>
            </a:r>
            <a:r>
              <a:rPr lang="pt-BR" dirty="0" err="1"/>
              <a:t>etc</a:t>
            </a:r>
            <a:r>
              <a:rPr lang="pt-BR" dirty="0"/>
              <a:t>, isto é, para todos os gostos. Esse Guia fará sempre referência para os </a:t>
            </a:r>
            <a:r>
              <a:rPr lang="pt-BR" dirty="0" err="1"/>
              <a:t>LCDs</a:t>
            </a:r>
            <a:r>
              <a:rPr lang="pt-BR" dirty="0"/>
              <a:t> azuis. Mas fique sabendo que todos tem o mesmo princípio de funcionamento. O que muda somente é a cor do LED que o ilumina.</a:t>
            </a:r>
          </a:p>
        </p:txBody>
      </p:sp>
    </p:spTree>
    <p:extLst>
      <p:ext uri="{BB962C8B-B14F-4D97-AF65-F5344CB8AC3E}">
        <p14:creationId xmlns:p14="http://schemas.microsoft.com/office/powerpoint/2010/main" val="228140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99DF2-8E1D-4FF2-B13B-C73B58587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Displays LCD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620192-767A-422C-BB6E-77585DD4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o uso de </a:t>
            </a:r>
            <a:r>
              <a:rPr lang="pt-BR" dirty="0" err="1"/>
              <a:t>Micro-controladores</a:t>
            </a:r>
            <a:r>
              <a:rPr lang="pt-BR" dirty="0"/>
              <a:t> como o Arduino, os displays LCD mais comuns são o 16×2 (16 caracteres x 2 linhas) ou 20×4 (20 caracteres x 4 linhas).</a:t>
            </a:r>
          </a:p>
          <a:p>
            <a:pPr lvl="1" fontAlgn="base"/>
            <a:r>
              <a:rPr lang="pt-BR" i="1" dirty="0"/>
              <a:t>LCD 16×2 azul</a:t>
            </a:r>
            <a:endParaRPr lang="pt-BR" dirty="0"/>
          </a:p>
          <a:p>
            <a:pPr lvl="1" fontAlgn="base"/>
            <a:r>
              <a:rPr lang="pt-BR" i="1" dirty="0"/>
              <a:t>LCD 16×2 verde</a:t>
            </a:r>
            <a:endParaRPr lang="pt-BR" dirty="0"/>
          </a:p>
          <a:p>
            <a:pPr lvl="1" fontAlgn="base"/>
            <a:r>
              <a:rPr lang="pt-BR" i="1" dirty="0"/>
              <a:t>LCD 20×4 azul com I2C</a:t>
            </a:r>
            <a:endParaRPr lang="pt-BR" dirty="0"/>
          </a:p>
          <a:p>
            <a:pPr lvl="1" fontAlgn="base"/>
            <a:r>
              <a:rPr lang="pt-BR" i="1" dirty="0"/>
              <a:t>LCD 20×4 verde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328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A61AF-F1E3-4F90-A258-C8A1E120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fontAlgn="base"/>
            <a:r>
              <a:rPr lang="pt-BR" sz="4400" dirty="0">
                <a:latin typeface="+mj-lt"/>
              </a:rPr>
              <a:t>LCD 16×2 azul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F03727B-0837-43BB-852F-733354A10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632" y="3046943"/>
            <a:ext cx="4505325" cy="28289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DF2CA0E-8CD1-449F-A1F3-1F2D66EEA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75493"/>
            <a:ext cx="43529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67CD7-C6D2-4B10-AA31-A63212CF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fontAlgn="base"/>
            <a:r>
              <a:rPr lang="pt-BR" sz="4400" dirty="0">
                <a:latin typeface="+mj-lt"/>
              </a:rPr>
              <a:t>LCD 16×2 verde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DF59CE-AEFA-4622-9044-2D1B389BC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641" y="2514600"/>
            <a:ext cx="4133850" cy="3740728"/>
          </a:xfrm>
          <a:prstGeom prst="rect">
            <a:avLst/>
          </a:prstGeom>
        </p:spPr>
      </p:pic>
      <p:pic>
        <p:nvPicPr>
          <p:cNvPr id="5" name="Espaço Reservado para Conteúdo 3">
            <a:extLst>
              <a:ext uri="{FF2B5EF4-FFF2-40B4-BE49-F238E27FC236}">
                <a16:creationId xmlns:a16="http://schemas.microsoft.com/office/drawing/2014/main" id="{34F92462-EF1F-4836-97B6-1A6C2C7AF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91273" y="3157539"/>
            <a:ext cx="45053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0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A4627-F5B9-46F6-98D1-F16D25EA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/>
              <a:t> </a:t>
            </a:r>
            <a:r>
              <a:rPr lang="pt-BR" sz="4900" dirty="0"/>
              <a:t>D</a:t>
            </a:r>
            <a:r>
              <a:rPr lang="pt-BR" sz="4900" b="1" dirty="0"/>
              <a:t>isplay</a:t>
            </a:r>
            <a:r>
              <a:rPr lang="pt-BR" b="1" dirty="0"/>
              <a:t> </a:t>
            </a:r>
            <a:r>
              <a:rPr lang="pt-BR" b="1" dirty="0" err="1"/>
              <a:t>Lcd</a:t>
            </a:r>
            <a:r>
              <a:rPr lang="pt-BR" b="1" dirty="0"/>
              <a:t> 20x4 com </a:t>
            </a:r>
            <a:r>
              <a:rPr lang="pt-BR" b="1" dirty="0" err="1"/>
              <a:t>Backlight</a:t>
            </a:r>
            <a:r>
              <a:rPr lang="pt-BR" b="1" dirty="0"/>
              <a:t> Azul com I2C</a:t>
            </a:r>
            <a:br>
              <a:rPr lang="pt-BR" b="1" dirty="0"/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0F693F-DDC2-439D-BE8A-0E78E8793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77" y="2493819"/>
            <a:ext cx="4599707" cy="360694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6CC55D8-0251-4083-8B67-65F33DF52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493819"/>
            <a:ext cx="4800598" cy="360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78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291B5614529994DA68A9C6AFFCECD2A" ma:contentTypeVersion="2" ma:contentTypeDescription="Crie um novo documento." ma:contentTypeScope="" ma:versionID="859cab2dcf0a7d7067ce164f33c1464f">
  <xsd:schema xmlns:xsd="http://www.w3.org/2001/XMLSchema" xmlns:xs="http://www.w3.org/2001/XMLSchema" xmlns:p="http://schemas.microsoft.com/office/2006/metadata/properties" xmlns:ns2="cc74a9c7-6f4a-4a22-bfbb-3e96ccbe4052" targetNamespace="http://schemas.microsoft.com/office/2006/metadata/properties" ma:root="true" ma:fieldsID="27e2dfb97268418c36bc36e468e998ba" ns2:_="">
    <xsd:import namespace="cc74a9c7-6f4a-4a22-bfbb-3e96ccbe40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74a9c7-6f4a-4a22-bfbb-3e96ccbe40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1EABC3-A843-4E0A-A265-75D468C2381B}"/>
</file>

<file path=customXml/itemProps2.xml><?xml version="1.0" encoding="utf-8"?>
<ds:datastoreItem xmlns:ds="http://schemas.openxmlformats.org/officeDocument/2006/customXml" ds:itemID="{11574E55-8B41-4C8A-BEFC-BACE6E70FAD2}"/>
</file>

<file path=customXml/itemProps3.xml><?xml version="1.0" encoding="utf-8"?>
<ds:datastoreItem xmlns:ds="http://schemas.openxmlformats.org/officeDocument/2006/customXml" ds:itemID="{224F3545-CC20-4D15-BCF8-60C60C370BC8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92</TotalTime>
  <Words>1617</Words>
  <Application>Microsoft Office PowerPoint</Application>
  <PresentationFormat>Widescreen</PresentationFormat>
  <Paragraphs>82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Arial</vt:lpstr>
      <vt:lpstr>Garamond</vt:lpstr>
      <vt:lpstr>PT Sans</vt:lpstr>
      <vt:lpstr>Verdana</vt:lpstr>
      <vt:lpstr>Orgânico</vt:lpstr>
      <vt:lpstr>Display LCD</vt:lpstr>
      <vt:lpstr>Displays LCD</vt:lpstr>
      <vt:lpstr>Displays LCD</vt:lpstr>
      <vt:lpstr>Displays LCD</vt:lpstr>
      <vt:lpstr>Displays LCD</vt:lpstr>
      <vt:lpstr>Displays LCD</vt:lpstr>
      <vt:lpstr>LCD 16×2 azul</vt:lpstr>
      <vt:lpstr>LCD 16×2 verde</vt:lpstr>
      <vt:lpstr>  Display Lcd 20x4 com Backlight Azul com I2C </vt:lpstr>
      <vt:lpstr>Display Lcd 20x4 com Backlight Verde</vt:lpstr>
      <vt:lpstr>Como funciona o Display LCD</vt:lpstr>
      <vt:lpstr>Como funciona o Display LCD</vt:lpstr>
      <vt:lpstr>Display LCD</vt:lpstr>
      <vt:lpstr>Pinagem do LCD</vt:lpstr>
      <vt:lpstr>Pinagem do LCD</vt:lpstr>
      <vt:lpstr>Pinagem e função de cada pino :</vt:lpstr>
      <vt:lpstr>Pinagem e função de cada pino :</vt:lpstr>
      <vt:lpstr>Pinagem e função de cada pino :</vt:lpstr>
      <vt:lpstr>Pinagem e função de cada pino :</vt:lpstr>
      <vt:lpstr>Display LCD</vt:lpstr>
      <vt:lpstr>Interface I2C para Displays LCD</vt:lpstr>
      <vt:lpstr>Display LCD com a Interface I2C já conectada.</vt:lpstr>
      <vt:lpstr>Display LCD com a Interface I2C</vt:lpstr>
      <vt:lpstr>Display LCD com Arduino (barramento 4 bits)</vt:lpstr>
      <vt:lpstr>Display LCD 16×2 com Arduino Nano :</vt:lpstr>
      <vt:lpstr>Display LCD 16×2 com Arduino Nano :</vt:lpstr>
      <vt:lpstr>Display LCD 16×2 com Arduino Nano </vt:lpstr>
      <vt:lpstr>Apresentação do PowerPoint</vt:lpstr>
      <vt:lpstr>Apresentação do PowerPoint</vt:lpstr>
      <vt:lpstr>Apresentação do PowerPoint</vt:lpstr>
      <vt:lpstr>Exercícios de Fixação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Alberto P. da Silva</dc:creator>
  <cp:lastModifiedBy>Carlos Alberto P. da Silva</cp:lastModifiedBy>
  <cp:revision>14</cp:revision>
  <dcterms:created xsi:type="dcterms:W3CDTF">2020-09-08T17:34:21Z</dcterms:created>
  <dcterms:modified xsi:type="dcterms:W3CDTF">2020-09-09T00:07:19Z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0x0101002291B5614529994DA68A9C6AFFCECD2A</vt:lpwstr>
  </property>
</Properties>
</file>