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2" r:id="rId3"/>
    <p:sldId id="275" r:id="rId4"/>
    <p:sldId id="276" r:id="rId5"/>
    <p:sldId id="277" r:id="rId6"/>
    <p:sldId id="278" r:id="rId7"/>
    <p:sldId id="279" r:id="rId8"/>
    <p:sldId id="280" r:id="rId9"/>
    <p:sldId id="281" r:id="rId10"/>
    <p:sldId id="282" r:id="rId11"/>
    <p:sldId id="283" r:id="rId12"/>
    <p:sldId id="284" r:id="rId13"/>
    <p:sldId id="285" r:id="rId14"/>
    <p:sldId id="260" r:id="rId15"/>
    <p:sldId id="271"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3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3418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011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1073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5803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2713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904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664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0445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3395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0962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913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671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1635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3805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5064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5636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26A92-34A8-47BF-944F-A2DCADB9B3DF}"/>
              </a:ext>
            </a:extLst>
          </p:cNvPr>
          <p:cNvSpPr>
            <a:spLocks noGrp="1"/>
          </p:cNvSpPr>
          <p:nvPr>
            <p:ph type="ctrTitle"/>
          </p:nvPr>
        </p:nvSpPr>
        <p:spPr>
          <a:xfrm>
            <a:off x="856007" y="1151405"/>
            <a:ext cx="8791575" cy="1655762"/>
          </a:xfrm>
        </p:spPr>
        <p:txBody>
          <a:bodyPr>
            <a:normAutofit/>
          </a:bodyPr>
          <a:lstStyle/>
          <a:p>
            <a:pPr algn="ctr"/>
            <a:r>
              <a:rPr lang="pt-BR" b="1" dirty="0">
                <a:solidFill>
                  <a:srgbClr val="002060"/>
                </a:solidFill>
              </a:rPr>
              <a:t>Sensor (Presença) PIR</a:t>
            </a:r>
            <a:endParaRPr lang="pt-BR" dirty="0">
              <a:solidFill>
                <a:srgbClr val="002060"/>
              </a:solidFill>
            </a:endParaRPr>
          </a:p>
        </p:txBody>
      </p:sp>
      <p:sp>
        <p:nvSpPr>
          <p:cNvPr id="3" name="Subtítulo 2">
            <a:extLst>
              <a:ext uri="{FF2B5EF4-FFF2-40B4-BE49-F238E27FC236}">
                <a16:creationId xmlns:a16="http://schemas.microsoft.com/office/drawing/2014/main" id="{8D4E481E-F2C3-44F3-B2EF-414B2C1A8F3D}"/>
              </a:ext>
            </a:extLst>
          </p:cNvPr>
          <p:cNvSpPr>
            <a:spLocks noGrp="1"/>
          </p:cNvSpPr>
          <p:nvPr>
            <p:ph type="subTitle" idx="1"/>
          </p:nvPr>
        </p:nvSpPr>
        <p:spPr/>
        <p:txBody>
          <a:bodyPr/>
          <a:lstStyle/>
          <a:p>
            <a:pPr algn="l"/>
            <a:r>
              <a:rPr lang="pt-BR" dirty="0"/>
              <a:t>Apresentação: prof. Carlos Alberto</a:t>
            </a:r>
          </a:p>
        </p:txBody>
      </p:sp>
    </p:spTree>
    <p:extLst>
      <p:ext uri="{BB962C8B-B14F-4D97-AF65-F5344CB8AC3E}">
        <p14:creationId xmlns:p14="http://schemas.microsoft.com/office/powerpoint/2010/main" val="7155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54CD2-59AB-49B5-A45D-FF2FE7C8BD4D}"/>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endParaRPr lang="pt-BR" dirty="0"/>
          </a:p>
        </p:txBody>
      </p:sp>
      <p:sp>
        <p:nvSpPr>
          <p:cNvPr id="3" name="Espaço Reservado para Conteúdo 2">
            <a:extLst>
              <a:ext uri="{FF2B5EF4-FFF2-40B4-BE49-F238E27FC236}">
                <a16:creationId xmlns:a16="http://schemas.microsoft.com/office/drawing/2014/main" id="{2EAA47BE-7393-4D3E-B059-5D88A29DC344}"/>
              </a:ext>
            </a:extLst>
          </p:cNvPr>
          <p:cNvSpPr>
            <a:spLocks noGrp="1"/>
          </p:cNvSpPr>
          <p:nvPr>
            <p:ph idx="1"/>
          </p:nvPr>
        </p:nvSpPr>
        <p:spPr/>
        <p:txBody>
          <a:bodyPr>
            <a:normAutofit fontScale="85000" lnSpcReduction="20000"/>
          </a:bodyPr>
          <a:lstStyle/>
          <a:p>
            <a:pPr algn="just" fontAlgn="base"/>
            <a:r>
              <a:rPr lang="pt-BR" b="0" i="0" dirty="0">
                <a:solidFill>
                  <a:srgbClr val="000000"/>
                </a:solidFill>
                <a:effectLst/>
                <a:latin typeface="Open Sans"/>
              </a:rPr>
              <a:t>Quando a quantidade de radiação infravermelha muda repentinamente, o sensor é acionado, o que ocorre quando m objeto se move em frente ao campo de visão do sensor, causando um transiente no sinal. Quanto mais quente o objeto, mais radiação ele emite, e mais facilmente é detectado.</a:t>
            </a:r>
          </a:p>
          <a:p>
            <a:pPr algn="just" fontAlgn="base"/>
            <a:r>
              <a:rPr lang="pt-BR" b="0" i="0" dirty="0">
                <a:solidFill>
                  <a:srgbClr val="000000"/>
                </a:solidFill>
                <a:effectLst/>
                <a:latin typeface="Open Sans"/>
              </a:rPr>
              <a:t>O que o sensor detecta na verdade é movimento, representado por uma mudança nos níveis de IR detectados, porém não os níveis absolutos em si (não serve para medir níveis de radiação infravermelha).</a:t>
            </a:r>
          </a:p>
          <a:p>
            <a:pPr algn="just" fontAlgn="base"/>
            <a:r>
              <a:rPr lang="pt-BR" b="0" i="0" dirty="0">
                <a:solidFill>
                  <a:srgbClr val="000000"/>
                </a:solidFill>
                <a:effectLst/>
                <a:latin typeface="Open Sans"/>
              </a:rPr>
              <a:t>Alguns sensores PIR mudam o estado de seu pino de saída para HIGH (alto) quando é detectado movimento, enquanto outros modelos de PIR mudam o estado no pino de saída para LOW (nível baixo). Sempre consulte o datasheet de seu modelo de PIR antes de montar o circuito.</a:t>
            </a:r>
          </a:p>
          <a:p>
            <a:pPr algn="just" fontAlgn="base"/>
            <a:r>
              <a:rPr lang="pt-BR" b="0" i="0" dirty="0">
                <a:solidFill>
                  <a:srgbClr val="000000"/>
                </a:solidFill>
                <a:effectLst/>
                <a:latin typeface="Open Sans"/>
              </a:rPr>
              <a:t>Os sensores PIR também são sensíveis em distâncias e ângulos diferentes, por isso a importância de consultar seus datasheets, para que seja possível escolher o modelo mais apropriado à aplicação desejada.</a:t>
            </a:r>
          </a:p>
          <a:p>
            <a:pPr algn="just" fontAlgn="base"/>
            <a:r>
              <a:rPr lang="pt-BR" b="0" i="0" dirty="0">
                <a:solidFill>
                  <a:srgbClr val="000000"/>
                </a:solidFill>
                <a:effectLst/>
                <a:latin typeface="Open Sans"/>
              </a:rPr>
              <a:t>Em nosso projeto de exemplo, mais à frente, vamos utilizar o sensor de movimento PIR HC-SR501, que pode ser encontrado facilmente em casas de material para eletrônica ou pela Internet, em lojas especializadas.</a:t>
            </a:r>
          </a:p>
          <a:p>
            <a:endParaRPr lang="pt-BR" dirty="0"/>
          </a:p>
        </p:txBody>
      </p:sp>
    </p:spTree>
    <p:extLst>
      <p:ext uri="{BB962C8B-B14F-4D97-AF65-F5344CB8AC3E}">
        <p14:creationId xmlns:p14="http://schemas.microsoft.com/office/powerpoint/2010/main" val="229881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4FF25-9D6E-4B6F-98F4-DF2BABE94F8B}"/>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Características  do Sensor</a:t>
            </a:r>
          </a:p>
        </p:txBody>
      </p:sp>
      <p:sp>
        <p:nvSpPr>
          <p:cNvPr id="3" name="Espaço Reservado para Conteúdo 2">
            <a:extLst>
              <a:ext uri="{FF2B5EF4-FFF2-40B4-BE49-F238E27FC236}">
                <a16:creationId xmlns:a16="http://schemas.microsoft.com/office/drawing/2014/main" id="{DB91FAC7-8D6B-4336-9D03-16592D662EB5}"/>
              </a:ext>
            </a:extLst>
          </p:cNvPr>
          <p:cNvSpPr>
            <a:spLocks noGrp="1"/>
          </p:cNvSpPr>
          <p:nvPr>
            <p:ph idx="1"/>
          </p:nvPr>
        </p:nvSpPr>
        <p:spPr>
          <a:xfrm>
            <a:off x="677334" y="1488613"/>
            <a:ext cx="7805484" cy="4391682"/>
          </a:xfrm>
        </p:spPr>
        <p:txBody>
          <a:bodyPr>
            <a:normAutofit/>
          </a:bodyPr>
          <a:lstStyle/>
          <a:p>
            <a:pPr algn="l" fontAlgn="base"/>
            <a:r>
              <a:rPr lang="pt-BR" b="0" i="0" dirty="0">
                <a:solidFill>
                  <a:srgbClr val="000000"/>
                </a:solidFill>
                <a:effectLst/>
                <a:latin typeface="Open Sans"/>
              </a:rPr>
              <a:t>Um sensor PIR típico, como o HC-SR501 (que usamos em nossos projetos), possui as seguintes características:</a:t>
            </a:r>
          </a:p>
          <a:p>
            <a:pPr algn="l" fontAlgn="base">
              <a:buFont typeface="Arial" panose="020B0604020202020204" pitchFamily="34" charset="0"/>
              <a:buChar char="•"/>
            </a:pPr>
            <a:r>
              <a:rPr lang="pt-BR" b="0" i="0" dirty="0">
                <a:solidFill>
                  <a:srgbClr val="000000"/>
                </a:solidFill>
                <a:effectLst/>
                <a:latin typeface="Open Sans"/>
              </a:rPr>
              <a:t>Alimentação (tensão de entrada) variável, entre 4V e 20V – recomenda-se usar 5V.</a:t>
            </a:r>
          </a:p>
          <a:p>
            <a:pPr algn="l" fontAlgn="base">
              <a:buFont typeface="Arial" panose="020B0604020202020204" pitchFamily="34" charset="0"/>
              <a:buChar char="•"/>
            </a:pPr>
            <a:r>
              <a:rPr lang="pt-BR" b="0" i="0" dirty="0">
                <a:solidFill>
                  <a:srgbClr val="000000"/>
                </a:solidFill>
                <a:effectLst/>
                <a:latin typeface="Open Sans"/>
              </a:rPr>
              <a:t>Baixo consumo de energia, cerca de 65mA</a:t>
            </a:r>
          </a:p>
          <a:p>
            <a:pPr algn="l" fontAlgn="base">
              <a:buFont typeface="Arial" panose="020B0604020202020204" pitchFamily="34" charset="0"/>
              <a:buChar char="•"/>
            </a:pPr>
            <a:r>
              <a:rPr lang="pt-BR" b="0" i="0" dirty="0">
                <a:solidFill>
                  <a:srgbClr val="000000"/>
                </a:solidFill>
                <a:effectLst/>
                <a:latin typeface="Open Sans"/>
              </a:rPr>
              <a:t>Campo de visão: 120º, até 7m de distância</a:t>
            </a:r>
          </a:p>
          <a:p>
            <a:pPr algn="l" fontAlgn="base">
              <a:buFont typeface="Arial" panose="020B0604020202020204" pitchFamily="34" charset="0"/>
              <a:buChar char="•"/>
            </a:pPr>
            <a:r>
              <a:rPr lang="pt-BR" b="0" i="0" dirty="0">
                <a:solidFill>
                  <a:srgbClr val="000000"/>
                </a:solidFill>
                <a:effectLst/>
                <a:latin typeface="Open Sans"/>
              </a:rPr>
              <a:t>Tensão de saída (pino de disparo): 3,3V TTL (níveis alto / baixo)</a:t>
            </a:r>
          </a:p>
          <a:p>
            <a:pPr algn="l" fontAlgn="base">
              <a:buFont typeface="Arial" panose="020B0604020202020204" pitchFamily="34" charset="0"/>
              <a:buChar char="•"/>
            </a:pPr>
            <a:r>
              <a:rPr lang="pt-BR" b="0" i="0" dirty="0">
                <a:solidFill>
                  <a:srgbClr val="000000"/>
                </a:solidFill>
                <a:effectLst/>
                <a:latin typeface="Open Sans"/>
              </a:rPr>
              <a:t>Temperatura de operação: -20 a +70ºC</a:t>
            </a:r>
          </a:p>
          <a:p>
            <a:pPr algn="l" fontAlgn="base">
              <a:buFont typeface="Arial" panose="020B0604020202020204" pitchFamily="34" charset="0"/>
              <a:buChar char="•"/>
            </a:pPr>
            <a:r>
              <a:rPr lang="pt-BR" b="0" i="0" dirty="0">
                <a:solidFill>
                  <a:srgbClr val="000000"/>
                </a:solidFill>
                <a:effectLst/>
                <a:latin typeface="Open Sans"/>
              </a:rPr>
              <a:t>Modos de operação: </a:t>
            </a:r>
            <a:r>
              <a:rPr lang="pt-BR" b="0" i="0" dirty="0" err="1">
                <a:solidFill>
                  <a:srgbClr val="000000"/>
                </a:solidFill>
                <a:effectLst/>
                <a:latin typeface="Open Sans"/>
              </a:rPr>
              <a:t>Repeatable</a:t>
            </a:r>
            <a:r>
              <a:rPr lang="pt-BR" b="0" i="0" dirty="0">
                <a:solidFill>
                  <a:srgbClr val="000000"/>
                </a:solidFill>
                <a:effectLst/>
                <a:latin typeface="Open Sans"/>
              </a:rPr>
              <a:t> e Non-</a:t>
            </a:r>
            <a:r>
              <a:rPr lang="pt-BR" b="0" i="0" dirty="0" err="1">
                <a:solidFill>
                  <a:srgbClr val="000000"/>
                </a:solidFill>
                <a:effectLst/>
                <a:latin typeface="Open Sans"/>
              </a:rPr>
              <a:t>Repeatable</a:t>
            </a:r>
            <a:r>
              <a:rPr lang="pt-BR" b="0" i="0" dirty="0">
                <a:solidFill>
                  <a:srgbClr val="000000"/>
                </a:solidFill>
                <a:effectLst/>
                <a:latin typeface="Open Sans"/>
              </a:rPr>
              <a:t> (para nível alto apenas)</a:t>
            </a:r>
          </a:p>
          <a:p>
            <a:pPr algn="l" fontAlgn="base"/>
            <a:r>
              <a:rPr lang="pt-BR" b="0" i="0" dirty="0">
                <a:solidFill>
                  <a:srgbClr val="000000"/>
                </a:solidFill>
                <a:effectLst/>
                <a:latin typeface="Open Sans"/>
              </a:rPr>
              <a:t>As dimensões típicas são mostradas na figura a seguir:</a:t>
            </a:r>
          </a:p>
          <a:p>
            <a:endParaRPr lang="pt-BR" dirty="0"/>
          </a:p>
        </p:txBody>
      </p:sp>
      <p:pic>
        <p:nvPicPr>
          <p:cNvPr id="1026" name="Picture 2" descr="Funcionamento do Sensor PIR Arduino">
            <a:extLst>
              <a:ext uri="{FF2B5EF4-FFF2-40B4-BE49-F238E27FC236}">
                <a16:creationId xmlns:a16="http://schemas.microsoft.com/office/drawing/2014/main" id="{EF7FD401-D28E-4994-A31D-E767A0ED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48" y="609600"/>
            <a:ext cx="7112255" cy="584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BF0E2F1-8853-4788-A421-D9CC49861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504" y="661181"/>
            <a:ext cx="5971022" cy="590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3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C92E0-791C-4479-88A1-C30E5DB1CB54}"/>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Dica para Ajustar o Sensor PIR</a:t>
            </a:r>
          </a:p>
        </p:txBody>
      </p:sp>
      <p:sp>
        <p:nvSpPr>
          <p:cNvPr id="3" name="Espaço Reservado para Conteúdo 2">
            <a:extLst>
              <a:ext uri="{FF2B5EF4-FFF2-40B4-BE49-F238E27FC236}">
                <a16:creationId xmlns:a16="http://schemas.microsoft.com/office/drawing/2014/main" id="{60C654DE-7F23-4F65-9B28-344C49798610}"/>
              </a:ext>
            </a:extLst>
          </p:cNvPr>
          <p:cNvSpPr>
            <a:spLocks noGrp="1"/>
          </p:cNvSpPr>
          <p:nvPr>
            <p:ph idx="1"/>
          </p:nvPr>
        </p:nvSpPr>
        <p:spPr/>
        <p:txBody>
          <a:bodyPr>
            <a:normAutofit fontScale="92500" lnSpcReduction="10000"/>
          </a:bodyPr>
          <a:lstStyle/>
          <a:p>
            <a:pPr algn="just" fontAlgn="base"/>
            <a:r>
              <a:rPr lang="pt-BR" b="0" i="0" dirty="0">
                <a:solidFill>
                  <a:srgbClr val="3A3A3A"/>
                </a:solidFill>
                <a:effectLst/>
                <a:latin typeface="Open Sans"/>
              </a:rPr>
              <a:t>Uma dica é iniciar ambos os ajustes do sensor PIR HC-SR501 no mínimo, bastando para isso girar totalmente cada potenciômetro no sentido anti-horário. Depois, você poderá aumentar gradativamente a sensibilidade e o tempo – girando os potenciômetros no sentido horário – e realizar alguns testes de funcionamento no local onde o sensor PIR está sendo instalado, até encontrar o melhor ajuste possível para o seu projeto.</a:t>
            </a:r>
          </a:p>
          <a:p>
            <a:pPr algn="just" fontAlgn="base"/>
            <a:r>
              <a:rPr lang="pt-BR" b="0" i="0" dirty="0">
                <a:solidFill>
                  <a:srgbClr val="3A3A3A"/>
                </a:solidFill>
                <a:effectLst/>
                <a:latin typeface="Open Sans"/>
              </a:rPr>
              <a:t>O sensor PIR HC-SR501 pode operar habilitando o modo “</a:t>
            </a:r>
            <a:r>
              <a:rPr lang="pt-BR" b="0" i="0" dirty="0" err="1">
                <a:solidFill>
                  <a:srgbClr val="3A3A3A"/>
                </a:solidFill>
                <a:effectLst/>
                <a:latin typeface="Open Sans"/>
              </a:rPr>
              <a:t>repeat</a:t>
            </a:r>
            <a:r>
              <a:rPr lang="pt-BR" b="0" i="0" dirty="0">
                <a:solidFill>
                  <a:srgbClr val="3A3A3A"/>
                </a:solidFill>
                <a:effectLst/>
                <a:latin typeface="Open Sans"/>
              </a:rPr>
              <a:t> trigger” ou não! Para habilitar o modo “</a:t>
            </a:r>
            <a:r>
              <a:rPr lang="pt-BR" b="0" i="0" dirty="0" err="1">
                <a:solidFill>
                  <a:srgbClr val="3A3A3A"/>
                </a:solidFill>
                <a:effectLst/>
                <a:latin typeface="Open Sans"/>
              </a:rPr>
              <a:t>repeat</a:t>
            </a:r>
            <a:r>
              <a:rPr lang="pt-BR" b="0" i="0" dirty="0">
                <a:solidFill>
                  <a:srgbClr val="3A3A3A"/>
                </a:solidFill>
                <a:effectLst/>
                <a:latin typeface="Open Sans"/>
              </a:rPr>
              <a:t> trigger” (ou </a:t>
            </a:r>
            <a:r>
              <a:rPr lang="pt-BR" b="0" i="0" dirty="0" err="1">
                <a:solidFill>
                  <a:srgbClr val="3A3A3A"/>
                </a:solidFill>
                <a:effectLst/>
                <a:latin typeface="Open Sans"/>
              </a:rPr>
              <a:t>Enable</a:t>
            </a:r>
            <a:r>
              <a:rPr lang="pt-BR" b="0" i="0" dirty="0">
                <a:solidFill>
                  <a:srgbClr val="3A3A3A"/>
                </a:solidFill>
                <a:effectLst/>
                <a:latin typeface="Open Sans"/>
              </a:rPr>
              <a:t> </a:t>
            </a:r>
            <a:r>
              <a:rPr lang="pt-BR" b="0" i="0" dirty="0" err="1">
                <a:solidFill>
                  <a:srgbClr val="3A3A3A"/>
                </a:solidFill>
                <a:effectLst/>
                <a:latin typeface="Open Sans"/>
              </a:rPr>
              <a:t>Repeat</a:t>
            </a:r>
            <a:r>
              <a:rPr lang="pt-BR" b="0" i="0" dirty="0">
                <a:solidFill>
                  <a:srgbClr val="3A3A3A"/>
                </a:solidFill>
                <a:effectLst/>
                <a:latin typeface="Open Sans"/>
              </a:rPr>
              <a:t> Trigger) o jumper da placa deve estar na posição H. Para não habilitar o modo “</a:t>
            </a:r>
            <a:r>
              <a:rPr lang="pt-BR" b="0" i="0" dirty="0" err="1">
                <a:solidFill>
                  <a:srgbClr val="3A3A3A"/>
                </a:solidFill>
                <a:effectLst/>
                <a:latin typeface="Open Sans"/>
              </a:rPr>
              <a:t>repeat</a:t>
            </a:r>
            <a:r>
              <a:rPr lang="pt-BR" b="0" i="0" dirty="0">
                <a:solidFill>
                  <a:srgbClr val="3A3A3A"/>
                </a:solidFill>
                <a:effectLst/>
                <a:latin typeface="Open Sans"/>
              </a:rPr>
              <a:t> trigger” (ou </a:t>
            </a:r>
            <a:r>
              <a:rPr lang="pt-BR" b="0" i="0" dirty="0" err="1">
                <a:solidFill>
                  <a:srgbClr val="3A3A3A"/>
                </a:solidFill>
                <a:effectLst/>
                <a:latin typeface="Open Sans"/>
              </a:rPr>
              <a:t>Disable</a:t>
            </a:r>
            <a:r>
              <a:rPr lang="pt-BR" b="0" i="0" dirty="0">
                <a:solidFill>
                  <a:srgbClr val="3A3A3A"/>
                </a:solidFill>
                <a:effectLst/>
                <a:latin typeface="Open Sans"/>
              </a:rPr>
              <a:t> </a:t>
            </a:r>
            <a:r>
              <a:rPr lang="pt-BR" b="0" i="0" dirty="0" err="1">
                <a:solidFill>
                  <a:srgbClr val="3A3A3A"/>
                </a:solidFill>
                <a:effectLst/>
                <a:latin typeface="Open Sans"/>
              </a:rPr>
              <a:t>Repeat</a:t>
            </a:r>
            <a:r>
              <a:rPr lang="pt-BR" b="0" i="0" dirty="0">
                <a:solidFill>
                  <a:srgbClr val="3A3A3A"/>
                </a:solidFill>
                <a:effectLst/>
                <a:latin typeface="Open Sans"/>
              </a:rPr>
              <a:t> Trigger) o jumper da placa deve estar na posição L.</a:t>
            </a:r>
          </a:p>
          <a:p>
            <a:pPr algn="just" fontAlgn="base"/>
            <a:r>
              <a:rPr lang="pt-BR" b="0" i="0" dirty="0">
                <a:solidFill>
                  <a:srgbClr val="3A3A3A"/>
                </a:solidFill>
                <a:effectLst/>
                <a:latin typeface="Open Sans"/>
              </a:rPr>
              <a:t>No </a:t>
            </a:r>
            <a:r>
              <a:rPr lang="pt-BR" b="1" i="0" dirty="0">
                <a:solidFill>
                  <a:srgbClr val="3A3A3A"/>
                </a:solidFill>
                <a:effectLst/>
                <a:latin typeface="Open Sans"/>
              </a:rPr>
              <a:t>modo “</a:t>
            </a:r>
            <a:r>
              <a:rPr lang="pt-BR" b="1" i="0" dirty="0" err="1">
                <a:solidFill>
                  <a:srgbClr val="3A3A3A"/>
                </a:solidFill>
                <a:effectLst/>
                <a:latin typeface="Open Sans"/>
              </a:rPr>
              <a:t>repeat</a:t>
            </a:r>
            <a:r>
              <a:rPr lang="pt-BR" b="1" i="0" dirty="0">
                <a:solidFill>
                  <a:srgbClr val="3A3A3A"/>
                </a:solidFill>
                <a:effectLst/>
                <a:latin typeface="Open Sans"/>
              </a:rPr>
              <a:t> trigger” </a:t>
            </a:r>
            <a:r>
              <a:rPr lang="pt-BR" b="0" i="0" dirty="0">
                <a:solidFill>
                  <a:srgbClr val="3A3A3A"/>
                </a:solidFill>
                <a:effectLst/>
                <a:latin typeface="Open Sans"/>
              </a:rPr>
              <a:t>(jumper na posição H) a saída do HC-SR05 será mantida em </a:t>
            </a:r>
            <a:r>
              <a:rPr lang="pt-BR" b="1" i="0" dirty="0">
                <a:solidFill>
                  <a:srgbClr val="3A3A3A"/>
                </a:solidFill>
                <a:effectLst/>
                <a:latin typeface="Open Sans"/>
              </a:rPr>
              <a:t>nível lógico alto durante todo o tempo em que algo estiver se movendo dentro da área de alcance do sensor PIR</a:t>
            </a:r>
            <a:r>
              <a:rPr lang="pt-BR" b="0" i="0" dirty="0">
                <a:solidFill>
                  <a:srgbClr val="3A3A3A"/>
                </a:solidFill>
                <a:effectLst/>
                <a:latin typeface="Open Sans"/>
              </a:rPr>
              <a:t>. </a:t>
            </a:r>
            <a:r>
              <a:rPr lang="pt-BR" b="0" i="0">
                <a:solidFill>
                  <a:srgbClr val="3A3A3A"/>
                </a:solidFill>
                <a:effectLst/>
                <a:latin typeface="Open Sans"/>
              </a:rPr>
              <a:t>Na maior parte dos casos recomenda-se o jumper na posição H.</a:t>
            </a:r>
          </a:p>
          <a:p>
            <a:endParaRPr lang="pt-BR"/>
          </a:p>
        </p:txBody>
      </p:sp>
    </p:spTree>
    <p:extLst>
      <p:ext uri="{BB962C8B-B14F-4D97-AF65-F5344CB8AC3E}">
        <p14:creationId xmlns:p14="http://schemas.microsoft.com/office/powerpoint/2010/main" val="29258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BA24B-514C-4814-81D8-DC83A9192D90}"/>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sensor (presença) detector de movimento</a:t>
            </a:r>
            <a:endParaRPr lang="pt-BR" dirty="0"/>
          </a:p>
        </p:txBody>
      </p:sp>
      <p:sp>
        <p:nvSpPr>
          <p:cNvPr id="3" name="Espaço Reservado para Conteúdo 2">
            <a:extLst>
              <a:ext uri="{FF2B5EF4-FFF2-40B4-BE49-F238E27FC236}">
                <a16:creationId xmlns:a16="http://schemas.microsoft.com/office/drawing/2014/main" id="{71602EF9-4E02-4190-BD5F-45D50A23C051}"/>
              </a:ext>
            </a:extLst>
          </p:cNvPr>
          <p:cNvSpPr>
            <a:spLocks noGrp="1"/>
          </p:cNvSpPr>
          <p:nvPr>
            <p:ph idx="1"/>
          </p:nvPr>
        </p:nvSpPr>
        <p:spPr/>
        <p:txBody>
          <a:bodyPr/>
          <a:lstStyle/>
          <a:p>
            <a:pPr algn="just" fontAlgn="base"/>
            <a:r>
              <a:rPr lang="pt-BR" b="1" i="0" dirty="0">
                <a:solidFill>
                  <a:srgbClr val="000000"/>
                </a:solidFill>
                <a:effectLst/>
                <a:latin typeface="inherit"/>
              </a:rPr>
              <a:t>Aplicações:</a:t>
            </a:r>
            <a:endParaRPr lang="pt-BR" b="0" i="0" dirty="0">
              <a:solidFill>
                <a:srgbClr val="000000"/>
              </a:solidFill>
              <a:effectLst/>
              <a:latin typeface="Roboto"/>
            </a:endParaRPr>
          </a:p>
          <a:p>
            <a:pPr algn="just" fontAlgn="base"/>
            <a:r>
              <a:rPr lang="pt-BR" b="0" i="0" dirty="0">
                <a:solidFill>
                  <a:srgbClr val="000000"/>
                </a:solidFill>
                <a:effectLst/>
                <a:latin typeface="inherit"/>
              </a:rPr>
              <a:t>Projetos com Arduino ou outras plataformas microcontroladas em que seja necessário detectar movimento de um corpo em um ambiente.</a:t>
            </a:r>
            <a:endParaRPr lang="pt-BR" b="0" i="0" dirty="0">
              <a:solidFill>
                <a:srgbClr val="000000"/>
              </a:solidFill>
              <a:effectLst/>
              <a:latin typeface="Roboto"/>
            </a:endParaRPr>
          </a:p>
          <a:p>
            <a:pPr algn="just"/>
            <a:endParaRPr lang="pt-B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5189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8A29-5AC1-42B1-98F9-A805A0ECBDEB}"/>
              </a:ext>
            </a:extLst>
          </p:cNvPr>
          <p:cNvSpPr>
            <a:spLocks noGrp="1"/>
          </p:cNvSpPr>
          <p:nvPr>
            <p:ph type="title"/>
          </p:nvPr>
        </p:nvSpPr>
        <p:spPr/>
        <p:txBody>
          <a:bodyPr/>
          <a:lstStyle/>
          <a:p>
            <a:pPr algn="ctr"/>
            <a:r>
              <a:rPr lang="pt-BR" b="1" dirty="0">
                <a:solidFill>
                  <a:srgbClr val="002060"/>
                </a:solidFill>
                <a:latin typeface="Calibri Light" panose="020F0302020204030204" pitchFamily="34" charset="0"/>
                <a:cs typeface="Calibri Light" panose="020F0302020204030204" pitchFamily="34" charset="0"/>
              </a:rPr>
              <a:t>Exercício pontuando </a:t>
            </a:r>
            <a:endParaRPr lang="pt-BR" dirty="0"/>
          </a:p>
        </p:txBody>
      </p:sp>
      <p:sp>
        <p:nvSpPr>
          <p:cNvPr id="3" name="Espaço Reservado para Conteúdo 2">
            <a:extLst>
              <a:ext uri="{FF2B5EF4-FFF2-40B4-BE49-F238E27FC236}">
                <a16:creationId xmlns:a16="http://schemas.microsoft.com/office/drawing/2014/main" id="{BE460202-E133-41A2-A9E7-3FEA37DA69CE}"/>
              </a:ext>
            </a:extLst>
          </p:cNvPr>
          <p:cNvSpPr>
            <a:spLocks noGrp="1"/>
          </p:cNvSpPr>
          <p:nvPr>
            <p:ph idx="1"/>
          </p:nvPr>
        </p:nvSpPr>
        <p:spPr>
          <a:xfrm>
            <a:off x="1432708" y="1930400"/>
            <a:ext cx="8596668" cy="3880773"/>
          </a:xfrm>
        </p:spPr>
        <p:txBody>
          <a:bodyPr/>
          <a:lstStyle/>
          <a:p>
            <a:r>
              <a:rPr lang="pt-BR" dirty="0"/>
              <a:t>Construir o diagrama abaixo e codificar </a:t>
            </a:r>
          </a:p>
        </p:txBody>
      </p:sp>
      <p:pic>
        <p:nvPicPr>
          <p:cNvPr id="5" name="Imagem 4">
            <a:extLst>
              <a:ext uri="{FF2B5EF4-FFF2-40B4-BE49-F238E27FC236}">
                <a16:creationId xmlns:a16="http://schemas.microsoft.com/office/drawing/2014/main" id="{482F3619-346B-4E79-9E70-8CAF611737D8}"/>
              </a:ext>
            </a:extLst>
          </p:cNvPr>
          <p:cNvPicPr>
            <a:picLocks noChangeAspect="1"/>
          </p:cNvPicPr>
          <p:nvPr/>
        </p:nvPicPr>
        <p:blipFill>
          <a:blip r:embed="rId2"/>
          <a:stretch>
            <a:fillRect/>
          </a:stretch>
        </p:blipFill>
        <p:spPr>
          <a:xfrm>
            <a:off x="1432708" y="2801034"/>
            <a:ext cx="7267575" cy="2847975"/>
          </a:xfrm>
          <a:prstGeom prst="rect">
            <a:avLst/>
          </a:prstGeom>
        </p:spPr>
      </p:pic>
    </p:spTree>
    <p:extLst>
      <p:ext uri="{BB962C8B-B14F-4D97-AF65-F5344CB8AC3E}">
        <p14:creationId xmlns:p14="http://schemas.microsoft.com/office/powerpoint/2010/main" val="408316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18D3CFC-3B99-425B-AE63-AC8EA3774995}"/>
              </a:ext>
            </a:extLst>
          </p:cNvPr>
          <p:cNvPicPr>
            <a:picLocks noChangeAspect="1"/>
          </p:cNvPicPr>
          <p:nvPr/>
        </p:nvPicPr>
        <p:blipFill>
          <a:blip r:embed="rId2"/>
          <a:stretch>
            <a:fillRect/>
          </a:stretch>
        </p:blipFill>
        <p:spPr>
          <a:xfrm>
            <a:off x="2644726" y="29344"/>
            <a:ext cx="5430129" cy="5732475"/>
          </a:xfrm>
          <a:prstGeom prst="rect">
            <a:avLst/>
          </a:prstGeom>
        </p:spPr>
      </p:pic>
      <p:pic>
        <p:nvPicPr>
          <p:cNvPr id="7" name="Imagem 6">
            <a:extLst>
              <a:ext uri="{FF2B5EF4-FFF2-40B4-BE49-F238E27FC236}">
                <a16:creationId xmlns:a16="http://schemas.microsoft.com/office/drawing/2014/main" id="{EEAB6C82-D208-41E2-BE1F-057753B3D110}"/>
              </a:ext>
            </a:extLst>
          </p:cNvPr>
          <p:cNvPicPr>
            <a:picLocks noChangeAspect="1"/>
          </p:cNvPicPr>
          <p:nvPr/>
        </p:nvPicPr>
        <p:blipFill>
          <a:blip r:embed="rId3"/>
          <a:stretch>
            <a:fillRect/>
          </a:stretch>
        </p:blipFill>
        <p:spPr>
          <a:xfrm>
            <a:off x="2644726" y="5947446"/>
            <a:ext cx="3266352" cy="881210"/>
          </a:xfrm>
          <a:prstGeom prst="rect">
            <a:avLst/>
          </a:prstGeom>
        </p:spPr>
      </p:pic>
    </p:spTree>
    <p:extLst>
      <p:ext uri="{BB962C8B-B14F-4D97-AF65-F5344CB8AC3E}">
        <p14:creationId xmlns:p14="http://schemas.microsoft.com/office/powerpoint/2010/main" val="351992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7D956-9685-4748-966A-F3FA4AF52FBF}"/>
              </a:ext>
            </a:extLst>
          </p:cNvPr>
          <p:cNvSpPr>
            <a:spLocks noGrp="1"/>
          </p:cNvSpPr>
          <p:nvPr>
            <p:ph type="title"/>
          </p:nvPr>
        </p:nvSpPr>
        <p:spPr>
          <a:xfrm>
            <a:off x="995638" y="317895"/>
            <a:ext cx="10440987" cy="1563913"/>
          </a:xfrm>
        </p:spPr>
        <p:txBody>
          <a:bodyPr>
            <a:normAutofit/>
          </a:bodyPr>
          <a:lstStyle/>
          <a:p>
            <a:pPr algn="ctr"/>
            <a:r>
              <a:rPr lang="pt-BR" b="1" dirty="0">
                <a:effectLst>
                  <a:outerShdw blurRad="38100" dist="38100" dir="2700000" algn="tl">
                    <a:srgbClr val="000000">
                      <a:alpha val="43137"/>
                    </a:srgbClr>
                  </a:outerShdw>
                </a:effectLst>
              </a:rPr>
              <a:t>sensor (presença) detector de movimento</a:t>
            </a: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A3D7F58C-FCC6-4277-A67F-24236E475DEC}"/>
              </a:ext>
            </a:extLst>
          </p:cNvPr>
          <p:cNvSpPr>
            <a:spLocks noGrp="1"/>
          </p:cNvSpPr>
          <p:nvPr>
            <p:ph idx="1"/>
          </p:nvPr>
        </p:nvSpPr>
        <p:spPr>
          <a:xfrm>
            <a:off x="995638" y="1766163"/>
            <a:ext cx="7008675" cy="4797289"/>
          </a:xfrm>
        </p:spPr>
        <p:txBody>
          <a:bodyPr>
            <a:normAutofit/>
          </a:bodyPr>
          <a:lstStyle/>
          <a:p>
            <a:pPr algn="just" fontAlgn="base"/>
            <a:r>
              <a:rPr lang="pt-BR" sz="2800" b="1" i="0" dirty="0">
                <a:solidFill>
                  <a:srgbClr val="FF0000"/>
                </a:solidFill>
                <a:effectLst>
                  <a:outerShdw blurRad="38100" dist="38100" dir="2700000" algn="tl">
                    <a:srgbClr val="000000">
                      <a:alpha val="43137"/>
                    </a:srgbClr>
                  </a:outerShdw>
                </a:effectLst>
                <a:latin typeface="inherit"/>
              </a:rPr>
              <a:t>Descrição:</a:t>
            </a:r>
            <a:endParaRPr lang="pt-BR" sz="2800" b="1" i="0" dirty="0">
              <a:solidFill>
                <a:srgbClr val="FF0000"/>
              </a:solidFill>
              <a:effectLst>
                <a:outerShdw blurRad="38100" dist="38100" dir="2700000" algn="tl">
                  <a:srgbClr val="000000">
                    <a:alpha val="43137"/>
                  </a:srgbClr>
                </a:outerShdw>
              </a:effectLst>
              <a:latin typeface="Roboto"/>
            </a:endParaRPr>
          </a:p>
          <a:p>
            <a:pPr algn="just" fontAlgn="base"/>
            <a:r>
              <a:rPr lang="pt-BR" b="0" i="0" dirty="0">
                <a:solidFill>
                  <a:srgbClr val="000000"/>
                </a:solidFill>
                <a:effectLst/>
                <a:latin typeface="inherit"/>
              </a:rPr>
              <a:t>O </a:t>
            </a:r>
            <a:r>
              <a:rPr lang="pt-BR" b="1" i="0" dirty="0">
                <a:solidFill>
                  <a:srgbClr val="000000"/>
                </a:solidFill>
                <a:effectLst/>
                <a:latin typeface="inherit"/>
              </a:rPr>
              <a:t>Sensor PIR (Detector) de Movimento</a:t>
            </a:r>
            <a:r>
              <a:rPr lang="pt-BR" b="0" i="0" dirty="0">
                <a:solidFill>
                  <a:srgbClr val="000000"/>
                </a:solidFill>
                <a:effectLst/>
                <a:latin typeface="inherit"/>
              </a:rPr>
              <a:t> é capaz de detectar movimento de objetos que exalam calor e que estejam dentro do seu raio de detecção que alcança até 7 metros. Com o sensor atuando, qualquer objeto (que exala calor) que se movimentar dentro do seu campo de detecção, fará com que a saída do mesmo seja ativada.</a:t>
            </a:r>
            <a:endParaRPr lang="pt-BR" b="0" i="0" dirty="0">
              <a:solidFill>
                <a:srgbClr val="000000"/>
              </a:solidFill>
              <a:effectLst/>
              <a:latin typeface="Roboto"/>
            </a:endParaRPr>
          </a:p>
          <a:p>
            <a:pPr algn="just" fontAlgn="base"/>
            <a:r>
              <a:rPr lang="pt-BR" b="0" i="0" dirty="0">
                <a:solidFill>
                  <a:srgbClr val="000000"/>
                </a:solidFill>
                <a:effectLst/>
                <a:latin typeface="inherit"/>
              </a:rPr>
              <a:t>O corpo humano emite radiação e consequentemente há uma variação de luz infravermelha, logo, essa variação possibilita que o sensor identifique movimento dentro do seu raio de detecção. Vale ressaltar que o sensor detecta movimento e não presença de um corpo, logo, se o corpo permanecer estático dentro do raio de detecção do sensor é como se não existisse nada para ele detectar.</a:t>
            </a:r>
            <a:endParaRPr lang="pt-BR" b="0" i="0" dirty="0">
              <a:solidFill>
                <a:srgbClr val="000000"/>
              </a:solidFill>
              <a:effectLst/>
              <a:latin typeface="Roboto"/>
            </a:endParaRPr>
          </a:p>
          <a:p>
            <a:endParaRPr lang="pt-BR" dirty="0"/>
          </a:p>
        </p:txBody>
      </p:sp>
      <p:sp>
        <p:nvSpPr>
          <p:cNvPr id="4" name="CaixaDeTexto 3">
            <a:extLst>
              <a:ext uri="{FF2B5EF4-FFF2-40B4-BE49-F238E27FC236}">
                <a16:creationId xmlns:a16="http://schemas.microsoft.com/office/drawing/2014/main" id="{DE34907F-558B-4AB8-AED9-D2B69359C9CF}"/>
              </a:ext>
            </a:extLst>
          </p:cNvPr>
          <p:cNvSpPr txBox="1"/>
          <p:nvPr/>
        </p:nvSpPr>
        <p:spPr>
          <a:xfrm>
            <a:off x="5656953" y="1225689"/>
            <a:ext cx="5393634" cy="369332"/>
          </a:xfrm>
          <a:prstGeom prst="rect">
            <a:avLst/>
          </a:prstGeom>
          <a:noFill/>
        </p:spPr>
        <p:txBody>
          <a:bodyPr wrap="square" rtlCol="0">
            <a:spAutoFit/>
          </a:bodyPr>
          <a:lstStyle/>
          <a:p>
            <a:pPr marL="342900" indent="-342900" algn="just">
              <a:buFont typeface="Arial" panose="020B0604020202020204" pitchFamily="34" charset="0"/>
              <a:buChar char="•"/>
            </a:pPr>
            <a:r>
              <a:rPr lang="pt-BR" dirty="0">
                <a:latin typeface="Calibri Light" panose="020F0302020204030204" pitchFamily="34" charset="0"/>
                <a:cs typeface="Calibri Light" panose="020F0302020204030204" pitchFamily="34" charset="0"/>
              </a:rPr>
              <a:t>.</a:t>
            </a:r>
          </a:p>
        </p:txBody>
      </p:sp>
      <p:pic>
        <p:nvPicPr>
          <p:cNvPr id="5" name="Picture 2">
            <a:extLst>
              <a:ext uri="{FF2B5EF4-FFF2-40B4-BE49-F238E27FC236}">
                <a16:creationId xmlns:a16="http://schemas.microsoft.com/office/drawing/2014/main" id="{5D60CD7A-A1B7-4B7C-9CA3-7E90EE7F4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87" y="2272231"/>
            <a:ext cx="3785152" cy="378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4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69B19-1173-4A48-BE32-7739CA448BC2}"/>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p>
        </p:txBody>
      </p:sp>
      <p:sp>
        <p:nvSpPr>
          <p:cNvPr id="3" name="Espaço Reservado para Conteúdo 2">
            <a:extLst>
              <a:ext uri="{FF2B5EF4-FFF2-40B4-BE49-F238E27FC236}">
                <a16:creationId xmlns:a16="http://schemas.microsoft.com/office/drawing/2014/main" id="{1FBDBF40-2D4A-4E38-8D87-FDDB0D18BD00}"/>
              </a:ext>
            </a:extLst>
          </p:cNvPr>
          <p:cNvSpPr>
            <a:spLocks noGrp="1"/>
          </p:cNvSpPr>
          <p:nvPr>
            <p:ph idx="1"/>
          </p:nvPr>
        </p:nvSpPr>
        <p:spPr>
          <a:xfrm>
            <a:off x="677334" y="2203104"/>
            <a:ext cx="6472267" cy="3541714"/>
          </a:xfrm>
        </p:spPr>
        <p:txBody>
          <a:bodyPr>
            <a:normAutofit fontScale="92500" lnSpcReduction="10000"/>
          </a:bodyPr>
          <a:lstStyle/>
          <a:p>
            <a:pPr algn="just" fontAlgn="base"/>
            <a:r>
              <a:rPr lang="pt-BR" b="0" i="0" dirty="0">
                <a:solidFill>
                  <a:srgbClr val="000000"/>
                </a:solidFill>
                <a:effectLst/>
                <a:latin typeface="Open Sans"/>
              </a:rPr>
              <a:t>Sensores infravermelhos, no geral, funcionam baseados em um efeito denominado de </a:t>
            </a:r>
            <a:r>
              <a:rPr lang="pt-BR" b="1" i="0" dirty="0">
                <a:solidFill>
                  <a:srgbClr val="000000"/>
                </a:solidFill>
                <a:effectLst/>
                <a:latin typeface="inherit"/>
              </a:rPr>
              <a:t>Efeito Piroelétrico</a:t>
            </a:r>
            <a:r>
              <a:rPr lang="pt-BR" b="0" i="0" dirty="0">
                <a:solidFill>
                  <a:srgbClr val="000000"/>
                </a:solidFill>
                <a:effectLst/>
                <a:latin typeface="Open Sans"/>
              </a:rPr>
              <a:t>, no qual uma mudança na temperatura causa expansão térmica, fazendo surgir uma carga elétrica, por meio de efeito piezoelétrico.</a:t>
            </a:r>
            <a:br>
              <a:rPr lang="pt-BR" b="0" i="0" dirty="0">
                <a:solidFill>
                  <a:srgbClr val="000000"/>
                </a:solidFill>
                <a:effectLst/>
                <a:latin typeface="Open Sans"/>
              </a:rPr>
            </a:br>
            <a:r>
              <a:rPr lang="pt-BR" b="0" i="0" dirty="0">
                <a:solidFill>
                  <a:srgbClr val="000000"/>
                </a:solidFill>
                <a:effectLst/>
                <a:latin typeface="Open Sans"/>
              </a:rPr>
              <a:t>No geral, materiais piezoelétricos também são piroelétricos.</a:t>
            </a:r>
          </a:p>
          <a:p>
            <a:pPr algn="just" fontAlgn="base"/>
            <a:r>
              <a:rPr lang="pt-BR" b="0" i="0" dirty="0">
                <a:solidFill>
                  <a:srgbClr val="000000"/>
                </a:solidFill>
                <a:effectLst/>
                <a:latin typeface="Open Sans"/>
              </a:rPr>
              <a:t>Fisicamente, o sensor PIR é composto de duas partes construídas com material sensível à radiação infravermelha. Cada metade consegue detectar (“enxergar”) a radiação IR até uma distância específica, que basicamente dita a sensibilidade do sensor.</a:t>
            </a:r>
          </a:p>
          <a:p>
            <a:pPr algn="just"/>
            <a:r>
              <a:rPr lang="pt-BR" b="0" i="0" dirty="0">
                <a:solidFill>
                  <a:srgbClr val="444444"/>
                </a:solidFill>
                <a:effectLst/>
                <a:latin typeface="arial" panose="020B0604020202020204" pitchFamily="34" charset="0"/>
              </a:rPr>
              <a:t>mostra a figura  ao lado.</a:t>
            </a:r>
          </a:p>
          <a:p>
            <a:pPr algn="just"/>
            <a:endParaRPr lang="pt-BR" dirty="0"/>
          </a:p>
        </p:txBody>
      </p:sp>
      <p:sp>
        <p:nvSpPr>
          <p:cNvPr id="4" name="AutoShape 2" descr="Outras formas de radiação e mais visíveis. ">
            <a:extLst>
              <a:ext uri="{FF2B5EF4-FFF2-40B4-BE49-F238E27FC236}">
                <a16:creationId xmlns:a16="http://schemas.microsoft.com/office/drawing/2014/main" id="{A4FFDB71-ED6F-4417-A5A6-56F7D4C148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Sensor de Presença PIR HC-SR501">
            <a:extLst>
              <a:ext uri="{FF2B5EF4-FFF2-40B4-BE49-F238E27FC236}">
                <a16:creationId xmlns:a16="http://schemas.microsoft.com/office/drawing/2014/main" id="{716D1B02-9491-47E4-B539-29F3599E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76" y="2203104"/>
            <a:ext cx="4037452"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8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D1233-47CE-4BAB-8D81-74B9C8CE6039}"/>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p>
        </p:txBody>
      </p:sp>
      <p:sp>
        <p:nvSpPr>
          <p:cNvPr id="3" name="Espaço Reservado para Conteúdo 2">
            <a:extLst>
              <a:ext uri="{FF2B5EF4-FFF2-40B4-BE49-F238E27FC236}">
                <a16:creationId xmlns:a16="http://schemas.microsoft.com/office/drawing/2014/main" id="{B977DE81-356B-4D1E-966B-25D031037B12}"/>
              </a:ext>
            </a:extLst>
          </p:cNvPr>
          <p:cNvSpPr>
            <a:spLocks noGrp="1"/>
          </p:cNvSpPr>
          <p:nvPr>
            <p:ph idx="1"/>
          </p:nvPr>
        </p:nvSpPr>
        <p:spPr>
          <a:xfrm>
            <a:off x="1141412" y="2249486"/>
            <a:ext cx="9905999" cy="4323591"/>
          </a:xfrm>
        </p:spPr>
        <p:txBody>
          <a:bodyPr>
            <a:normAutofit fontScale="70000" lnSpcReduction="20000"/>
          </a:bodyPr>
          <a:lstStyle/>
          <a:p>
            <a:pPr algn="just" fontAlgn="base"/>
            <a:r>
              <a:rPr lang="pt-BR" sz="3100" b="0" i="0" dirty="0">
                <a:solidFill>
                  <a:srgbClr val="444444"/>
                </a:solidFill>
                <a:effectLst/>
                <a:latin typeface="arial" panose="020B0604020202020204" pitchFamily="34" charset="0"/>
              </a:rPr>
              <a:t>Interessa-nos em especial a parte do espectro abaixo da luz vermelha que correspondem portanto a ondas eletromagnéticas com comprimentos de onda maiores do que a luz visível e portanto </a:t>
            </a:r>
            <a:r>
              <a:rPr lang="pt-BR" sz="3100" b="0" i="0" dirty="0" err="1">
                <a:solidFill>
                  <a:srgbClr val="444444"/>
                </a:solidFill>
                <a:effectLst/>
                <a:latin typeface="arial" panose="020B0604020202020204" pitchFamily="34" charset="0"/>
              </a:rPr>
              <a:t>freqüência</a:t>
            </a:r>
            <a:r>
              <a:rPr lang="pt-BR" sz="3100" b="0" i="0" dirty="0">
                <a:solidFill>
                  <a:srgbClr val="444444"/>
                </a:solidFill>
                <a:effectLst/>
                <a:latin typeface="arial" panose="020B0604020202020204" pitchFamily="34" charset="0"/>
              </a:rPr>
              <a:t> mais baixa.</a:t>
            </a:r>
          </a:p>
          <a:p>
            <a:pPr algn="just" fontAlgn="base"/>
            <a:r>
              <a:rPr lang="pt-BR" sz="3100" b="0" i="0" dirty="0">
                <a:solidFill>
                  <a:srgbClr val="444444"/>
                </a:solidFill>
                <a:effectLst/>
                <a:latin typeface="arial" panose="020B0604020202020204" pitchFamily="34" charset="0"/>
              </a:rPr>
              <a:t>Como essas radiações estão abaixo do vermelho, elas são denominadas infravermelhas, pois "infra" significa abaixo, da mesma forma que as radiações que estão acima do violeta são denominadas ultravioleta, pois "ultra" significa acima ou além.</a:t>
            </a:r>
          </a:p>
          <a:p>
            <a:pPr algn="just" fontAlgn="base"/>
            <a:r>
              <a:rPr lang="pt-BR" sz="3100" b="0" i="0" dirty="0">
                <a:solidFill>
                  <a:srgbClr val="444444"/>
                </a:solidFill>
                <a:effectLst/>
                <a:latin typeface="arial" panose="020B0604020202020204" pitchFamily="34" charset="0"/>
              </a:rPr>
              <a:t>Não podemos ver essas radiações, mas podemos senti-las pois temos alguns órgãos sensoriais para isso, e além disso elas são emitidas por qualquer corpo que esteja numa temperatura acima do zero absoluto. Quanto maior for a temperatura do corpo, maior é a quantidade de radiação infravermelha que ele emite, como mostra a figura a seguir.</a:t>
            </a:r>
          </a:p>
          <a:p>
            <a:endParaRPr lang="pt-BR" dirty="0"/>
          </a:p>
        </p:txBody>
      </p:sp>
    </p:spTree>
    <p:extLst>
      <p:ext uri="{BB962C8B-B14F-4D97-AF65-F5344CB8AC3E}">
        <p14:creationId xmlns:p14="http://schemas.microsoft.com/office/powerpoint/2010/main" val="107332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063B4-DC42-4690-9B5F-DF6D59A017E3}"/>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Sensor Piroelétrico</a:t>
            </a:r>
          </a:p>
        </p:txBody>
      </p:sp>
      <p:sp>
        <p:nvSpPr>
          <p:cNvPr id="3" name="Espaço Reservado para Conteúdo 2">
            <a:extLst>
              <a:ext uri="{FF2B5EF4-FFF2-40B4-BE49-F238E27FC236}">
                <a16:creationId xmlns:a16="http://schemas.microsoft.com/office/drawing/2014/main" id="{715309B7-75D6-46A4-A9DB-8DE39F21A93F}"/>
              </a:ext>
            </a:extLst>
          </p:cNvPr>
          <p:cNvSpPr>
            <a:spLocks noGrp="1"/>
          </p:cNvSpPr>
          <p:nvPr>
            <p:ph idx="1"/>
          </p:nvPr>
        </p:nvSpPr>
        <p:spPr>
          <a:xfrm>
            <a:off x="677334" y="1550989"/>
            <a:ext cx="4756057" cy="4916072"/>
          </a:xfrm>
        </p:spPr>
        <p:txBody>
          <a:bodyPr>
            <a:normAutofit fontScale="92500" lnSpcReduction="20000"/>
          </a:bodyPr>
          <a:lstStyle/>
          <a:p>
            <a:pPr algn="just"/>
            <a:r>
              <a:rPr lang="pt-BR" b="0" i="0" dirty="0">
                <a:solidFill>
                  <a:srgbClr val="444444"/>
                </a:solidFill>
                <a:effectLst/>
                <a:latin typeface="arial" panose="020B0604020202020204" pitchFamily="34" charset="0"/>
              </a:rPr>
              <a:t>Essa figura nos mostra a lei Stephan-Boltzmann que descreve a forma como as radiações emitidas por um corpo quente são repartidas no espectro. Veja que os comprimentos de onda acima de 5 </a:t>
            </a:r>
            <a:r>
              <a:rPr lang="pt-BR" b="0" i="0" dirty="0" err="1">
                <a:solidFill>
                  <a:srgbClr val="444444"/>
                </a:solidFill>
                <a:effectLst/>
                <a:latin typeface="arial" panose="020B0604020202020204" pitchFamily="34" charset="0"/>
              </a:rPr>
              <a:t>microns</a:t>
            </a:r>
            <a:r>
              <a:rPr lang="pt-BR" b="0" i="0" dirty="0">
                <a:solidFill>
                  <a:srgbClr val="444444"/>
                </a:solidFill>
                <a:effectLst/>
                <a:latin typeface="arial" panose="020B0604020202020204" pitchFamily="34" charset="0"/>
              </a:rPr>
              <a:t> correspondem justamente ao infravermelho.</a:t>
            </a:r>
          </a:p>
          <a:p>
            <a:pPr algn="just" fontAlgn="base"/>
            <a:r>
              <a:rPr lang="pt-BR" b="0" i="0" dirty="0">
                <a:solidFill>
                  <a:srgbClr val="444444"/>
                </a:solidFill>
                <a:effectLst/>
                <a:latin typeface="arial" panose="020B0604020202020204" pitchFamily="34" charset="0"/>
              </a:rPr>
              <a:t>Isso significa que enquanto um corpo muito quente tem boa parte de sua energia no espectro visível, se tornando assim luminoso, um corpo pouco acima da temperatura ambiente, como nosso corpo, tem a maior parte da energia emitida na faixa do infravermelho, e praticamente nada na parte visível.</a:t>
            </a:r>
          </a:p>
          <a:p>
            <a:pPr algn="just" fontAlgn="base"/>
            <a:r>
              <a:rPr lang="pt-BR" b="0" i="0" dirty="0">
                <a:solidFill>
                  <a:srgbClr val="444444"/>
                </a:solidFill>
                <a:effectLst/>
                <a:latin typeface="arial" panose="020B0604020202020204" pitchFamily="34" charset="0"/>
              </a:rPr>
              <a:t>Indo além percebemos que, para quem vê o infravermelho, parecemos "acesos" no escuro. Se um sensor vê o infravermelho, então ele pode detectar corpos que estejam a uma temperatura acima do zero absoluto.</a:t>
            </a:r>
          </a:p>
          <a:p>
            <a:pPr algn="just"/>
            <a:endParaRPr lang="pt-BR" dirty="0"/>
          </a:p>
        </p:txBody>
      </p:sp>
      <p:pic>
        <p:nvPicPr>
          <p:cNvPr id="3074" name="Picture 2" descr=" ">
            <a:extLst>
              <a:ext uri="{FF2B5EF4-FFF2-40B4-BE49-F238E27FC236}">
                <a16:creationId xmlns:a16="http://schemas.microsoft.com/office/drawing/2014/main" id="{38CE99CE-2A05-4AFD-A721-8A5D0F00A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879" y="1550989"/>
            <a:ext cx="4351489" cy="375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1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D4195-30EF-4D27-8DF6-7C19CC83A8A6}"/>
              </a:ext>
            </a:extLst>
          </p:cNvPr>
          <p:cNvSpPr>
            <a:spLocks noGrp="1"/>
          </p:cNvSpPr>
          <p:nvPr>
            <p:ph type="title"/>
          </p:nvPr>
        </p:nvSpPr>
        <p:spPr>
          <a:xfrm>
            <a:off x="677334" y="609600"/>
            <a:ext cx="8596668" cy="702365"/>
          </a:xfrm>
        </p:spPr>
        <p:txBody>
          <a:bodyPr/>
          <a:lstStyle/>
          <a:p>
            <a:pPr algn="ctr"/>
            <a:r>
              <a:rPr lang="pt-BR" b="1" dirty="0">
                <a:effectLst>
                  <a:outerShdw blurRad="38100" dist="38100" dir="2700000" algn="tl">
                    <a:srgbClr val="000000">
                      <a:alpha val="43137"/>
                    </a:srgbClr>
                  </a:outerShdw>
                </a:effectLst>
              </a:rPr>
              <a:t>Sensor Piroelétrico</a:t>
            </a:r>
          </a:p>
        </p:txBody>
      </p:sp>
      <p:sp>
        <p:nvSpPr>
          <p:cNvPr id="3" name="Espaço Reservado para Conteúdo 2">
            <a:extLst>
              <a:ext uri="{FF2B5EF4-FFF2-40B4-BE49-F238E27FC236}">
                <a16:creationId xmlns:a16="http://schemas.microsoft.com/office/drawing/2014/main" id="{EFB4D053-7757-427D-BF99-CE4DEF5A2403}"/>
              </a:ext>
            </a:extLst>
          </p:cNvPr>
          <p:cNvSpPr>
            <a:spLocks noGrp="1"/>
          </p:cNvSpPr>
          <p:nvPr>
            <p:ph idx="1"/>
          </p:nvPr>
        </p:nvSpPr>
        <p:spPr/>
        <p:txBody>
          <a:bodyPr/>
          <a:lstStyle/>
          <a:p>
            <a:pPr algn="just"/>
            <a:r>
              <a:rPr lang="pt-BR" b="0" i="0" dirty="0">
                <a:solidFill>
                  <a:srgbClr val="444444"/>
                </a:solidFill>
                <a:effectLst/>
                <a:latin typeface="arial" panose="020B0604020202020204" pitchFamily="34" charset="0"/>
              </a:rPr>
              <a:t>Existem materiais denominados eletretos que apresentam uma carga elétrica natural em suas faces. São os equivalentes eletrostáticos dos imãs que possuem </a:t>
            </a:r>
            <a:r>
              <a:rPr lang="pt-BR" b="0" i="0" dirty="0" err="1">
                <a:solidFill>
                  <a:srgbClr val="444444"/>
                </a:solidFill>
                <a:effectLst/>
                <a:latin typeface="arial" panose="020B0604020202020204" pitchFamily="34" charset="0"/>
              </a:rPr>
              <a:t>pólos</a:t>
            </a:r>
            <a:r>
              <a:rPr lang="pt-BR" b="0" i="0" dirty="0">
                <a:solidFill>
                  <a:srgbClr val="444444"/>
                </a:solidFill>
                <a:effectLst/>
                <a:latin typeface="arial" panose="020B0604020202020204" pitchFamily="34" charset="0"/>
              </a:rPr>
              <a:t> magnéticos. Os eletretos possuem </a:t>
            </a:r>
            <a:r>
              <a:rPr lang="pt-BR" b="0" i="0" dirty="0" err="1">
                <a:solidFill>
                  <a:srgbClr val="444444"/>
                </a:solidFill>
                <a:effectLst/>
                <a:latin typeface="arial" panose="020B0604020202020204" pitchFamily="34" charset="0"/>
              </a:rPr>
              <a:t>pólos</a:t>
            </a:r>
            <a:r>
              <a:rPr lang="pt-BR" b="0" i="0" dirty="0">
                <a:solidFill>
                  <a:srgbClr val="444444"/>
                </a:solidFill>
                <a:effectLst/>
                <a:latin typeface="arial" panose="020B0604020202020204" pitchFamily="34" charset="0"/>
              </a:rPr>
              <a:t> elétricos, conforme mostra a abaixo.</a:t>
            </a:r>
          </a:p>
          <a:p>
            <a:pPr algn="just"/>
            <a:endParaRPr lang="pt-BR" dirty="0">
              <a:solidFill>
                <a:srgbClr val="444444"/>
              </a:solidFill>
              <a:latin typeface="arial" panose="020B0604020202020204" pitchFamily="34" charset="0"/>
            </a:endParaRPr>
          </a:p>
          <a:p>
            <a:pPr algn="just"/>
            <a:endParaRPr lang="pt-BR" dirty="0">
              <a:solidFill>
                <a:srgbClr val="444444"/>
              </a:solidFill>
              <a:latin typeface="arial" panose="020B0604020202020204" pitchFamily="34" charset="0"/>
            </a:endParaRPr>
          </a:p>
          <a:p>
            <a:pPr algn="just"/>
            <a:endParaRPr lang="pt-BR" dirty="0">
              <a:solidFill>
                <a:srgbClr val="444444"/>
              </a:solidFill>
              <a:latin typeface="arial" panose="020B0604020202020204" pitchFamily="34" charset="0"/>
            </a:endParaRPr>
          </a:p>
          <a:p>
            <a:pPr algn="just"/>
            <a:r>
              <a:rPr lang="pt-BR" b="0" i="0" dirty="0">
                <a:solidFill>
                  <a:srgbClr val="444444"/>
                </a:solidFill>
                <a:effectLst/>
                <a:latin typeface="arial" panose="020B0604020202020204" pitchFamily="34" charset="0"/>
              </a:rPr>
              <a:t>Ocorre entretanto que a carga elétrica desses materiais varia sensivelmente na presença de radiação infravermelha, o que permite que eles sejam usados como sensores piroelétricos. A palavra piroelétrico vem de "</a:t>
            </a:r>
            <a:r>
              <a:rPr lang="pt-BR" b="0" i="0" dirty="0" err="1">
                <a:solidFill>
                  <a:srgbClr val="444444"/>
                </a:solidFill>
                <a:effectLst/>
                <a:latin typeface="arial" panose="020B0604020202020204" pitchFamily="34" charset="0"/>
              </a:rPr>
              <a:t>piros</a:t>
            </a:r>
            <a:r>
              <a:rPr lang="pt-BR" b="0" i="0" dirty="0">
                <a:solidFill>
                  <a:srgbClr val="444444"/>
                </a:solidFill>
                <a:effectLst/>
                <a:latin typeface="arial" panose="020B0604020202020204" pitchFamily="34" charset="0"/>
              </a:rPr>
              <a:t>" que significa fogo em grego, uma alusão a possibilidade que eles têm de detectar calor.</a:t>
            </a:r>
            <a:endParaRPr lang="pt-BR" dirty="0">
              <a:solidFill>
                <a:srgbClr val="444444"/>
              </a:solidFill>
              <a:latin typeface="arial" panose="020B0604020202020204" pitchFamily="34" charset="0"/>
            </a:endParaRPr>
          </a:p>
          <a:p>
            <a:pPr algn="just"/>
            <a:endParaRPr lang="pt-BR" dirty="0"/>
          </a:p>
        </p:txBody>
      </p:sp>
      <p:pic>
        <p:nvPicPr>
          <p:cNvPr id="4098" name="Picture 2" descr="pólos elétricos no eletreto. ">
            <a:extLst>
              <a:ext uri="{FF2B5EF4-FFF2-40B4-BE49-F238E27FC236}">
                <a16:creationId xmlns:a16="http://schemas.microsoft.com/office/drawing/2014/main" id="{CCBD4CA2-31FF-4906-998D-6514833A8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772" y="3099759"/>
            <a:ext cx="3468734" cy="156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30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8F77C-8CF8-447E-A1F1-E14EEF638CD2}"/>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p>
        </p:txBody>
      </p:sp>
      <p:sp>
        <p:nvSpPr>
          <p:cNvPr id="3" name="Espaço Reservado para Conteúdo 2">
            <a:extLst>
              <a:ext uri="{FF2B5EF4-FFF2-40B4-BE49-F238E27FC236}">
                <a16:creationId xmlns:a16="http://schemas.microsoft.com/office/drawing/2014/main" id="{892E5572-F888-4016-B331-D1AC708B0912}"/>
              </a:ext>
            </a:extLst>
          </p:cNvPr>
          <p:cNvSpPr>
            <a:spLocks noGrp="1"/>
          </p:cNvSpPr>
          <p:nvPr>
            <p:ph idx="1"/>
          </p:nvPr>
        </p:nvSpPr>
        <p:spPr/>
        <p:txBody>
          <a:bodyPr/>
          <a:lstStyle/>
          <a:p>
            <a:pPr algn="just"/>
            <a:r>
              <a:rPr lang="pt-BR" b="0" i="0" dirty="0">
                <a:solidFill>
                  <a:srgbClr val="000000"/>
                </a:solidFill>
                <a:effectLst/>
                <a:latin typeface="Open Sans"/>
              </a:rPr>
              <a:t>Fisicamente, o sensor PIR é composto de duas partes construídas com material sensível à radiação infravermelha. Cada metade consegue detectar (“enxergar”) a radiação IR até uma distância específica, que basicamente dita a sensibilidade do sensor.</a:t>
            </a:r>
          </a:p>
          <a:p>
            <a:pPr algn="just"/>
            <a:r>
              <a:rPr lang="pt-BR" b="0" i="0" dirty="0">
                <a:solidFill>
                  <a:srgbClr val="000000"/>
                </a:solidFill>
                <a:effectLst/>
                <a:latin typeface="Open Sans"/>
              </a:rPr>
              <a:t>Quando não há movimento na área de visão do sensor, as duas metades detectam a mesma quantidade de radiação presente no ambiente. Porém, quando um objeto quente (como uma pessoa ou animal) passa na frente do sensor, a radiação emitida por esse corpo é detectada primeiramente por uma das metades do PIR, causando o que chamamos de mudança diferencial positiva entre as duas metades. Quando o corpo aquecido sai da área de detecção, ocorre o inverso – mudança diferencial negativa.</a:t>
            </a:r>
            <a:endParaRPr lang="pt-BR" dirty="0"/>
          </a:p>
        </p:txBody>
      </p:sp>
    </p:spTree>
    <p:extLst>
      <p:ext uri="{BB962C8B-B14F-4D97-AF65-F5344CB8AC3E}">
        <p14:creationId xmlns:p14="http://schemas.microsoft.com/office/powerpoint/2010/main" val="137327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85960-B7BB-479A-A81A-0272D137D37A}"/>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endParaRPr lang="pt-BR" dirty="0"/>
          </a:p>
        </p:txBody>
      </p:sp>
      <p:sp>
        <p:nvSpPr>
          <p:cNvPr id="3" name="Espaço Reservado para Conteúdo 2">
            <a:extLst>
              <a:ext uri="{FF2B5EF4-FFF2-40B4-BE49-F238E27FC236}">
                <a16:creationId xmlns:a16="http://schemas.microsoft.com/office/drawing/2014/main" id="{C99F4188-63CB-433F-92D0-E19FAC490F56}"/>
              </a:ext>
            </a:extLst>
          </p:cNvPr>
          <p:cNvSpPr>
            <a:spLocks noGrp="1"/>
          </p:cNvSpPr>
          <p:nvPr>
            <p:ph idx="1"/>
          </p:nvPr>
        </p:nvSpPr>
        <p:spPr>
          <a:xfrm>
            <a:off x="915275" y="1556649"/>
            <a:ext cx="8596668" cy="675376"/>
          </a:xfrm>
        </p:spPr>
        <p:txBody>
          <a:bodyPr/>
          <a:lstStyle/>
          <a:p>
            <a:r>
              <a:rPr lang="pt-BR" b="1" i="0" dirty="0">
                <a:solidFill>
                  <a:srgbClr val="000000"/>
                </a:solidFill>
                <a:effectLst/>
                <a:latin typeface="Open Sans"/>
              </a:rPr>
              <a:t>Ângulo de abertura e alcance do sensor de movimento PIR</a:t>
            </a:r>
            <a:endParaRPr lang="pt-BR" dirty="0"/>
          </a:p>
        </p:txBody>
      </p:sp>
      <p:pic>
        <p:nvPicPr>
          <p:cNvPr id="5" name="Imagem 4">
            <a:extLst>
              <a:ext uri="{FF2B5EF4-FFF2-40B4-BE49-F238E27FC236}">
                <a16:creationId xmlns:a16="http://schemas.microsoft.com/office/drawing/2014/main" id="{B542885D-025A-4636-97B6-2D1C990BC436}"/>
              </a:ext>
            </a:extLst>
          </p:cNvPr>
          <p:cNvPicPr>
            <a:picLocks noChangeAspect="1"/>
          </p:cNvPicPr>
          <p:nvPr/>
        </p:nvPicPr>
        <p:blipFill>
          <a:blip r:embed="rId2"/>
          <a:stretch>
            <a:fillRect/>
          </a:stretch>
        </p:blipFill>
        <p:spPr>
          <a:xfrm>
            <a:off x="2321170" y="2378905"/>
            <a:ext cx="5472332" cy="4255756"/>
          </a:xfrm>
          <a:prstGeom prst="rect">
            <a:avLst/>
          </a:prstGeom>
        </p:spPr>
      </p:pic>
    </p:spTree>
    <p:extLst>
      <p:ext uri="{BB962C8B-B14F-4D97-AF65-F5344CB8AC3E}">
        <p14:creationId xmlns:p14="http://schemas.microsoft.com/office/powerpoint/2010/main" val="138557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64286-F197-417C-9E7D-6B3AA9558AAB}"/>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rPr>
              <a:t>Funcionamento do Sensor PIR</a:t>
            </a:r>
            <a:endParaRPr lang="pt-BR" dirty="0"/>
          </a:p>
        </p:txBody>
      </p:sp>
      <p:sp>
        <p:nvSpPr>
          <p:cNvPr id="3" name="Espaço Reservado para Conteúdo 2">
            <a:extLst>
              <a:ext uri="{FF2B5EF4-FFF2-40B4-BE49-F238E27FC236}">
                <a16:creationId xmlns:a16="http://schemas.microsoft.com/office/drawing/2014/main" id="{CF9D3275-2527-4787-B10E-3FDAB6965A85}"/>
              </a:ext>
            </a:extLst>
          </p:cNvPr>
          <p:cNvSpPr>
            <a:spLocks noGrp="1"/>
          </p:cNvSpPr>
          <p:nvPr>
            <p:ph idx="1"/>
          </p:nvPr>
        </p:nvSpPr>
        <p:spPr/>
        <p:txBody>
          <a:bodyPr>
            <a:normAutofit lnSpcReduction="10000"/>
          </a:bodyPr>
          <a:lstStyle/>
          <a:p>
            <a:pPr algn="just" fontAlgn="base"/>
            <a:r>
              <a:rPr lang="pt-BR" b="0" i="0" dirty="0">
                <a:solidFill>
                  <a:srgbClr val="000000"/>
                </a:solidFill>
                <a:effectLst/>
                <a:latin typeface="Open Sans"/>
              </a:rPr>
              <a:t>E é justamente isso que o sensor detecta – essas mudanças nos níveis de radiação entre as duas partes do sensor.</a:t>
            </a:r>
          </a:p>
          <a:p>
            <a:pPr algn="just" fontAlgn="base"/>
            <a:r>
              <a:rPr lang="pt-BR" b="0" i="0" dirty="0">
                <a:solidFill>
                  <a:srgbClr val="000000"/>
                </a:solidFill>
                <a:effectLst/>
                <a:latin typeface="Open Sans"/>
              </a:rPr>
              <a:t>O sensor em si é apenas um pequeno retângulo de material sensível posicionado sobre um substrato plástico, possuindo uma área de cobertura (campo de visão) limitado. Por conta disso, ele é recoberto com um domo plástico composto por lentes especiais, do tipo Lentes de Fresnel,  que permitem aumentar seu campo de visão consideravelmente e focalizar a luz infravermelha. A lente condensa uma grande área em uma área pequena, adequada para sensibilizar o material sensível.</a:t>
            </a:r>
          </a:p>
          <a:p>
            <a:pPr algn="just" fontAlgn="base"/>
            <a:r>
              <a:rPr lang="pt-BR" b="0" i="0" dirty="0">
                <a:solidFill>
                  <a:srgbClr val="000000"/>
                </a:solidFill>
                <a:effectLst/>
                <a:latin typeface="Open Sans"/>
              </a:rPr>
              <a:t>Na prática, diferentes tipos de sensores PIR podem combinar lentes de </a:t>
            </a:r>
            <a:r>
              <a:rPr lang="pt-BR" b="0" i="0" dirty="0" err="1">
                <a:solidFill>
                  <a:srgbClr val="000000"/>
                </a:solidFill>
                <a:effectLst/>
                <a:latin typeface="Open Sans"/>
              </a:rPr>
              <a:t>fresnel</a:t>
            </a:r>
            <a:r>
              <a:rPr lang="pt-BR" b="0" i="0" dirty="0">
                <a:solidFill>
                  <a:srgbClr val="000000"/>
                </a:solidFill>
                <a:effectLst/>
                <a:latin typeface="Open Sans"/>
              </a:rPr>
              <a:t> de várias formas, de acordo com o padrão de detecção desejado: objetos que passem na frente do sensor, objetos que passem pelas laterais, e assim por diante.</a:t>
            </a:r>
          </a:p>
          <a:p>
            <a:endParaRPr lang="pt-BR" dirty="0"/>
          </a:p>
        </p:txBody>
      </p:sp>
    </p:spTree>
    <p:extLst>
      <p:ext uri="{BB962C8B-B14F-4D97-AF65-F5344CB8AC3E}">
        <p14:creationId xmlns:p14="http://schemas.microsoft.com/office/powerpoint/2010/main" val="620178614"/>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291B5614529994DA68A9C6AFFCECD2A" ma:contentTypeVersion="2" ma:contentTypeDescription="Crie um novo documento." ma:contentTypeScope="" ma:versionID="859cab2dcf0a7d7067ce164f33c1464f">
  <xsd:schema xmlns:xsd="http://www.w3.org/2001/XMLSchema" xmlns:xs="http://www.w3.org/2001/XMLSchema" xmlns:p="http://schemas.microsoft.com/office/2006/metadata/properties" xmlns:ns2="cc74a9c7-6f4a-4a22-bfbb-3e96ccbe4052" targetNamespace="http://schemas.microsoft.com/office/2006/metadata/properties" ma:root="true" ma:fieldsID="27e2dfb97268418c36bc36e468e998ba" ns2:_="">
    <xsd:import namespace="cc74a9c7-6f4a-4a22-bfbb-3e96ccbe405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4a9c7-6f4a-4a22-bfbb-3e96ccbe40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7FA7AA-3992-4AE3-A0C3-3095BCE0AB21}"/>
</file>

<file path=customXml/itemProps2.xml><?xml version="1.0" encoding="utf-8"?>
<ds:datastoreItem xmlns:ds="http://schemas.openxmlformats.org/officeDocument/2006/customXml" ds:itemID="{E4E7E206-4525-4218-B89C-A23B900AF0B4}"/>
</file>

<file path=customXml/itemProps3.xml><?xml version="1.0" encoding="utf-8"?>
<ds:datastoreItem xmlns:ds="http://schemas.openxmlformats.org/officeDocument/2006/customXml" ds:itemID="{A02BE307-F869-4195-8132-B366DBDF4BA9}"/>
</file>

<file path=docProps/app.xml><?xml version="1.0" encoding="utf-8"?>
<Properties xmlns="http://schemas.openxmlformats.org/officeDocument/2006/extended-properties" xmlns:vt="http://schemas.openxmlformats.org/officeDocument/2006/docPropsVTypes">
  <Template>Facet</Template>
  <TotalTime>323</TotalTime>
  <Words>1484</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16</vt:i4>
      </vt:variant>
    </vt:vector>
  </HeadingPairs>
  <TitlesOfParts>
    <vt:vector size="25" baseType="lpstr">
      <vt:lpstr>Arial</vt:lpstr>
      <vt:lpstr>Arial</vt:lpstr>
      <vt:lpstr>Calibri Light</vt:lpstr>
      <vt:lpstr>inherit</vt:lpstr>
      <vt:lpstr>Open Sans</vt:lpstr>
      <vt:lpstr>Roboto</vt:lpstr>
      <vt:lpstr>Trebuchet MS</vt:lpstr>
      <vt:lpstr>Wingdings 3</vt:lpstr>
      <vt:lpstr>Facetado</vt:lpstr>
      <vt:lpstr>Sensor (Presença) PIR</vt:lpstr>
      <vt:lpstr>sensor (presença) detector de movimento</vt:lpstr>
      <vt:lpstr>Funcionamento do Sensor PIR</vt:lpstr>
      <vt:lpstr>Funcionamento do Sensor PIR</vt:lpstr>
      <vt:lpstr>Sensor Piroelétrico</vt:lpstr>
      <vt:lpstr>Sensor Piroelétrico</vt:lpstr>
      <vt:lpstr>Funcionamento do Sensor PIR</vt:lpstr>
      <vt:lpstr>Funcionamento do Sensor PIR</vt:lpstr>
      <vt:lpstr>Funcionamento do Sensor PIR</vt:lpstr>
      <vt:lpstr>Funcionamento do Sensor PIR</vt:lpstr>
      <vt:lpstr>Características  do Sensor</vt:lpstr>
      <vt:lpstr>Apresentação do PowerPoint</vt:lpstr>
      <vt:lpstr>Dica para Ajustar o Sensor PIR</vt:lpstr>
      <vt:lpstr>sensor (presença) detector de movimento</vt:lpstr>
      <vt:lpstr>Exercício pontuando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(Detector) de Gás Inflamável / Fumaça</dc:title>
  <dc:creator>Carlos Alberto P. da Silva</dc:creator>
  <cp:lastModifiedBy>Carlos Alberto P. da Silva</cp:lastModifiedBy>
  <cp:revision>27</cp:revision>
  <dcterms:created xsi:type="dcterms:W3CDTF">2020-10-15T18:25:38Z</dcterms:created>
  <dcterms:modified xsi:type="dcterms:W3CDTF">2021-04-28T00:07:17Z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0x0101002291B5614529994DA68A9C6AFFCECD2A</vt:lpwstr>
  </property>
</Properties>
</file>