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rduinoecia.com.br/controle-de-motor-dc-com-o-l293d-ponte-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C29DD-49F4-44AB-8B81-748D3180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/>
              <a:t>Protótipo com Ponte-h com motor DC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4DCC8-7CAE-4B1F-A741-DC2C3665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Apresetação</a:t>
            </a:r>
            <a:r>
              <a:rPr lang="pt-BR" dirty="0"/>
              <a:t> prof. Carlos </a:t>
            </a:r>
          </a:p>
        </p:txBody>
      </p:sp>
    </p:spTree>
    <p:extLst>
      <p:ext uri="{BB962C8B-B14F-4D97-AF65-F5344CB8AC3E}">
        <p14:creationId xmlns:p14="http://schemas.microsoft.com/office/powerpoint/2010/main" val="21879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55A3B-02A2-42BC-9A76-D3ACC1CE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b="1" i="0" u="none" strike="noStrike" dirty="0">
                <a:solidFill>
                  <a:srgbClr val="3F3F3F"/>
                </a:solidFill>
                <a:effectLst/>
                <a:latin typeface="raleway"/>
                <a:hlinkClick r:id="rId2"/>
              </a:rPr>
            </a:br>
            <a:r>
              <a:rPr lang="pt-BR" b="1" i="0" u="none" strike="noStrike" dirty="0">
                <a:solidFill>
                  <a:srgbClr val="3F3F3F"/>
                </a:solidFill>
                <a:effectLst/>
                <a:latin typeface="raleway"/>
              </a:rPr>
              <a:t>Controle de motor DC com o L293D Ponte H</a:t>
            </a:r>
            <a:br>
              <a:rPr lang="pt-BR" b="1" i="0" u="none" strike="noStrike" dirty="0">
                <a:solidFill>
                  <a:srgbClr val="3F3F3F"/>
                </a:solidFill>
                <a:effectLst/>
                <a:latin typeface="raleway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E1B1F-6E99-44A3-99F7-82372D37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8D8D8D"/>
                </a:solidFill>
                <a:effectLst/>
                <a:latin typeface="raleway"/>
              </a:rPr>
              <a:t> </a:t>
            </a:r>
            <a:r>
              <a:rPr lang="pt-BR" b="0" i="0" dirty="0">
                <a:effectLst/>
                <a:latin typeface="raleway"/>
              </a:rPr>
              <a:t>Circuito integrado </a:t>
            </a:r>
            <a:r>
              <a:rPr lang="pt-BR" b="1" i="0" dirty="0">
                <a:effectLst/>
                <a:latin typeface="raleway"/>
              </a:rPr>
              <a:t>L293D Ponte H,</a:t>
            </a:r>
            <a:r>
              <a:rPr lang="pt-BR" b="0" i="0" dirty="0">
                <a:effectLst/>
                <a:latin typeface="raleway"/>
              </a:rPr>
              <a:t> como usar o CI para controle de </a:t>
            </a:r>
            <a:r>
              <a:rPr lang="pt-BR" b="1" i="0" dirty="0">
                <a:effectLst/>
                <a:latin typeface="raleway"/>
              </a:rPr>
              <a:t>motor DC</a:t>
            </a:r>
          </a:p>
          <a:p>
            <a:endParaRPr lang="pt-BR" b="1" dirty="0">
              <a:latin typeface="raleway"/>
            </a:endParaRPr>
          </a:p>
          <a:p>
            <a:endParaRPr lang="pt-BR" b="1" dirty="0">
              <a:latin typeface="raleway"/>
            </a:endParaRPr>
          </a:p>
          <a:p>
            <a:endParaRPr lang="pt-BR" b="1" dirty="0">
              <a:latin typeface="raleway"/>
            </a:endParaRPr>
          </a:p>
          <a:p>
            <a:endParaRPr lang="pt-BR" b="1" dirty="0">
              <a:latin typeface="raleway"/>
            </a:endParaRPr>
          </a:p>
          <a:p>
            <a:r>
              <a:rPr lang="pt-BR" b="0" i="0" dirty="0">
                <a:effectLst/>
                <a:latin typeface="raleway"/>
              </a:rPr>
              <a:t>O L293D é um CI que possibilita o controle de 2 motores ao mesmo tempo, pois contém, internamente, dois circuitos denominados </a:t>
            </a:r>
            <a:r>
              <a:rPr lang="pt-BR" b="1" i="0" dirty="0">
                <a:effectLst/>
                <a:latin typeface="raleway"/>
              </a:rPr>
              <a:t>PONTE H</a:t>
            </a:r>
            <a:r>
              <a:rPr lang="pt-BR" b="0" i="0" dirty="0">
                <a:effectLst/>
                <a:latin typeface="raleway"/>
              </a:rPr>
              <a:t>.</a:t>
            </a:r>
            <a:endParaRPr lang="pt-BR" dirty="0"/>
          </a:p>
        </p:txBody>
      </p:sp>
      <p:pic>
        <p:nvPicPr>
          <p:cNvPr id="6" name="Picture 2" descr="Chip L293D Ponte H">
            <a:extLst>
              <a:ext uri="{FF2B5EF4-FFF2-40B4-BE49-F238E27FC236}">
                <a16:creationId xmlns:a16="http://schemas.microsoft.com/office/drawing/2014/main" id="{E44EC0BC-5863-4223-8A54-67F59EF5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95" y="2575106"/>
            <a:ext cx="3039103" cy="15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94995-BE27-415A-984A-AC164C42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 dirty="0">
                <a:solidFill>
                  <a:srgbClr val="3F3F3F"/>
                </a:solidFill>
                <a:effectLst/>
                <a:latin typeface="raleway"/>
              </a:rPr>
              <a:t>O CI L293D Ponte 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508AA-1C96-42E8-9D5E-9695F67E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raleway"/>
              </a:rPr>
              <a:t>Ponte H</a:t>
            </a:r>
            <a:r>
              <a:rPr lang="pt-BR" b="0" i="0" dirty="0">
                <a:effectLst/>
                <a:latin typeface="raleway"/>
              </a:rPr>
              <a:t> é um conceito bem simples, em que um motor é controlado por 4 chaves e uma fonte de alimentação:</a:t>
            </a:r>
            <a:endParaRPr lang="pt-BR" dirty="0"/>
          </a:p>
        </p:txBody>
      </p:sp>
      <p:pic>
        <p:nvPicPr>
          <p:cNvPr id="4" name="Picture 4" descr="Motor CC Ponte H">
            <a:extLst>
              <a:ext uri="{FF2B5EF4-FFF2-40B4-BE49-F238E27FC236}">
                <a16:creationId xmlns:a16="http://schemas.microsoft.com/office/drawing/2014/main" id="{ABD096E5-9F50-4544-8938-4CF9ADC6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12" y="2803355"/>
            <a:ext cx="3224819" cy="19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7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BAE0-108D-405D-9D11-7B28EF54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 dirty="0">
                <a:solidFill>
                  <a:srgbClr val="3F3F3F"/>
                </a:solidFill>
                <a:effectLst/>
                <a:latin typeface="raleway"/>
              </a:rPr>
              <a:t>O CI L293D Ponte 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3D40E-47B3-4657-875A-DC5DF6B8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raleway"/>
              </a:rPr>
              <a:t>Observando a figura abaixo, vemos que, acionando as chaves S1 e S4, o sentido da corrente será da esquerda para a direita, e o motor será acionado. Desligando S1 e S4 e ligando S2 e S3, o sentido da corrente é invertido, e consequentemente o motor passa a girar no sentido contrário.</a:t>
            </a:r>
            <a:endParaRPr lang="pt-B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7F5468-526D-4073-BD14-110EE8F8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38" y="3808827"/>
            <a:ext cx="5742878" cy="17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A7BB-A576-4149-9939-2B2CFBB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 dirty="0">
                <a:solidFill>
                  <a:srgbClr val="3F3F3F"/>
                </a:solidFill>
                <a:effectLst/>
                <a:latin typeface="raleway"/>
              </a:rPr>
              <a:t>O CI L293D Ponte 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11839-3B59-4AE1-94D8-DCA77721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raleway"/>
              </a:rPr>
              <a:t>Internamente, o L293D utiliza transistores e diodos para realizar este chaveamento. Podemos construir nossa própria ponte H utilizando esses componentes, mas sem dúvida o tamanho compacto do CI representa uma grande vantagem na montagem de circuitos de controle de motor.</a:t>
            </a:r>
          </a:p>
          <a:p>
            <a:pPr algn="just"/>
            <a:r>
              <a:rPr lang="pt-BR" b="0" i="0" dirty="0">
                <a:effectLst/>
                <a:latin typeface="raleway"/>
              </a:rPr>
              <a:t>Segundo o </a:t>
            </a:r>
            <a:r>
              <a:rPr lang="pt-BR" b="1" i="0" u="none" strike="noStrike" dirty="0">
                <a:effectLst/>
                <a:latin typeface="raleway"/>
              </a:rPr>
              <a:t>datasheet</a:t>
            </a:r>
            <a:r>
              <a:rPr lang="pt-BR" b="0" i="0" dirty="0">
                <a:effectLst/>
                <a:latin typeface="raleway"/>
              </a:rPr>
              <a:t> do L293D, o componente suporta correntes de saída de 600mA por canal, isso é, você pode ligar até 2 motores de 600mA cada. A voltagem suportada é de 4.5 à 36 volts. Isso nos permite controlar diversos tipos de motores respeitando-se, é claro, a corrente máxima suportada pelo chip. Por questões de segurança, recomenda-se utilizar motores com menos de 600 </a:t>
            </a:r>
            <a:r>
              <a:rPr lang="pt-BR" b="0" i="0" dirty="0" err="1">
                <a:effectLst/>
                <a:latin typeface="raleway"/>
              </a:rPr>
              <a:t>mA</a:t>
            </a:r>
            <a:r>
              <a:rPr lang="pt-BR" b="0" i="0" dirty="0">
                <a:effectLst/>
                <a:latin typeface="raleway"/>
              </a:rPr>
              <a:t>, apesar do CI suportar picos de 1.2A. Também é recomendado utilizar um dissipador de calor caso o CI comece a esquentar.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E70E5-167A-40EF-85F1-E2A09065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 dirty="0">
                <a:solidFill>
                  <a:srgbClr val="3F3F3F"/>
                </a:solidFill>
                <a:effectLst/>
                <a:latin typeface="raleway"/>
              </a:rPr>
              <a:t>O CI L293D Ponte 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AD5C8-08D2-42F4-8717-8734A4AA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raleway"/>
              </a:rPr>
              <a:t>Para controle do CI, aplica uma tensão variável ao pino 1, que irá determinar a velocidade do motor, e aos pinos 2 e 7 (</a:t>
            </a:r>
            <a:r>
              <a:rPr lang="pt-BR" b="1" i="0" dirty="0">
                <a:effectLst/>
                <a:latin typeface="raleway"/>
              </a:rPr>
              <a:t>INPUT 1</a:t>
            </a:r>
            <a:r>
              <a:rPr lang="pt-BR" b="0" i="0" dirty="0">
                <a:effectLst/>
                <a:latin typeface="raleway"/>
              </a:rPr>
              <a:t> e </a:t>
            </a:r>
            <a:r>
              <a:rPr lang="pt-BR" b="1" i="0" dirty="0">
                <a:effectLst/>
                <a:latin typeface="raleway"/>
              </a:rPr>
              <a:t>INPUT 2</a:t>
            </a:r>
            <a:r>
              <a:rPr lang="pt-BR" b="0" i="0" dirty="0">
                <a:effectLst/>
                <a:latin typeface="raleway"/>
              </a:rPr>
              <a:t>), alternamos os estados </a:t>
            </a:r>
            <a:r>
              <a:rPr lang="pt-BR" b="1" i="0" dirty="0">
                <a:effectLst/>
                <a:latin typeface="raleway"/>
              </a:rPr>
              <a:t>LOW </a:t>
            </a:r>
            <a:r>
              <a:rPr lang="pt-BR" b="0" i="0" dirty="0">
                <a:effectLst/>
                <a:latin typeface="raleway"/>
              </a:rPr>
              <a:t>(baixo) e</a:t>
            </a:r>
            <a:r>
              <a:rPr lang="pt-BR" b="1" i="0" dirty="0">
                <a:effectLst/>
                <a:latin typeface="raleway"/>
              </a:rPr>
              <a:t> HIGH</a:t>
            </a:r>
            <a:r>
              <a:rPr lang="pt-BR" b="0" i="0" dirty="0">
                <a:effectLst/>
                <a:latin typeface="raleway"/>
              </a:rPr>
              <a:t> (alto) para utilizar os conceitos de ponte H e determinar o sentido de rotação.</a:t>
            </a:r>
          </a:p>
          <a:p>
            <a:pPr algn="just"/>
            <a:endParaRPr lang="pt-BR" dirty="0">
              <a:latin typeface="raleway"/>
            </a:endParaRPr>
          </a:p>
          <a:p>
            <a:pPr algn="just"/>
            <a:endParaRPr lang="pt-BR" dirty="0">
              <a:latin typeface="raleway"/>
            </a:endParaRPr>
          </a:p>
          <a:p>
            <a:pPr algn="just"/>
            <a:endParaRPr lang="pt-BR" dirty="0">
              <a:latin typeface="raleway"/>
            </a:endParaRPr>
          </a:p>
          <a:p>
            <a:pPr algn="just"/>
            <a:endParaRPr lang="pt-BR" dirty="0">
              <a:latin typeface="raleway"/>
            </a:endParaRPr>
          </a:p>
          <a:p>
            <a:pPr algn="just"/>
            <a:r>
              <a:rPr lang="pt-BR" b="0" i="0" dirty="0">
                <a:effectLst/>
                <a:latin typeface="raleway"/>
              </a:rPr>
              <a:t>Na imagem acima temos a pinagem do L293D, e destacado em vermelho os pinos que utilizaremos para montagem do circuito</a:t>
            </a:r>
            <a:endParaRPr lang="pt-BR" dirty="0"/>
          </a:p>
        </p:txBody>
      </p:sp>
      <p:pic>
        <p:nvPicPr>
          <p:cNvPr id="4" name="Picture 8" descr="Pinagem L293D">
            <a:extLst>
              <a:ext uri="{FF2B5EF4-FFF2-40B4-BE49-F238E27FC236}">
                <a16:creationId xmlns:a16="http://schemas.microsoft.com/office/drawing/2014/main" id="{6E6B8FFB-28CF-49F4-9664-C16C0399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9" y="3319359"/>
            <a:ext cx="2147979" cy="16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1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43B-9406-47D8-9EE4-17A746AD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b="1" i="0" u="sng" dirty="0">
                <a:solidFill>
                  <a:srgbClr val="3F3F3F"/>
                </a:solidFill>
                <a:effectLst/>
                <a:latin typeface="raleway"/>
              </a:rPr>
            </a:br>
            <a:r>
              <a:rPr lang="pt-BR" b="1" i="0" dirty="0">
                <a:solidFill>
                  <a:srgbClr val="3F3F3F"/>
                </a:solidFill>
                <a:effectLst/>
                <a:latin typeface="raleway"/>
              </a:rPr>
              <a:t>Conexão motor DC e L293D com Arduino</a:t>
            </a:r>
            <a:br>
              <a:rPr lang="pt-BR" b="1" i="0" dirty="0">
                <a:solidFill>
                  <a:srgbClr val="3F3F3F"/>
                </a:solidFill>
                <a:effectLst/>
                <a:latin typeface="raleway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EEE85-40B2-4973-8226-699D563C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7838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effectLst/>
                <a:latin typeface="raleway"/>
              </a:rPr>
              <a:t>Como estou utilizando um motor de 5v, os pinos </a:t>
            </a:r>
            <a:r>
              <a:rPr lang="pt-BR" b="1" i="0" dirty="0">
                <a:effectLst/>
                <a:latin typeface="raleway"/>
              </a:rPr>
              <a:t>8 (</a:t>
            </a:r>
            <a:r>
              <a:rPr lang="pt-BR" b="1" i="0" dirty="0" err="1">
                <a:effectLst/>
                <a:latin typeface="raleway"/>
              </a:rPr>
              <a:t>Vs</a:t>
            </a:r>
            <a:r>
              <a:rPr lang="pt-BR" b="1" i="0" dirty="0">
                <a:effectLst/>
                <a:latin typeface="raleway"/>
              </a:rPr>
              <a:t>)</a:t>
            </a:r>
            <a:r>
              <a:rPr lang="pt-BR" b="0" i="0" dirty="0">
                <a:effectLst/>
                <a:latin typeface="raleway"/>
              </a:rPr>
              <a:t> e </a:t>
            </a:r>
            <a:r>
              <a:rPr lang="pt-BR" b="1" i="0" dirty="0">
                <a:effectLst/>
                <a:latin typeface="raleway"/>
              </a:rPr>
              <a:t>16 (</a:t>
            </a:r>
            <a:r>
              <a:rPr lang="pt-BR" b="1" i="0" dirty="0" err="1">
                <a:effectLst/>
                <a:latin typeface="raleway"/>
              </a:rPr>
              <a:t>Vss</a:t>
            </a:r>
            <a:r>
              <a:rPr lang="pt-BR" b="1" i="0" dirty="0">
                <a:effectLst/>
                <a:latin typeface="raleway"/>
              </a:rPr>
              <a:t>)</a:t>
            </a:r>
            <a:r>
              <a:rPr lang="pt-BR" b="0" i="0" dirty="0">
                <a:effectLst/>
                <a:latin typeface="raleway"/>
              </a:rPr>
              <a:t> estão ligados aos 5v do Arduino. Se você for utilizar uma fonte externa, conecte o positivo ao pino 8 (</a:t>
            </a:r>
            <a:r>
              <a:rPr lang="pt-BR" b="0" i="0" dirty="0" err="1">
                <a:effectLst/>
                <a:latin typeface="raleway"/>
              </a:rPr>
              <a:t>Vs</a:t>
            </a:r>
            <a:r>
              <a:rPr lang="pt-BR" b="0" i="0" dirty="0">
                <a:effectLst/>
                <a:latin typeface="raleway"/>
              </a:rPr>
              <a:t>), tomando o cuidado de verificar se o CI não está esquentando. Nesse caso, utilize algum tipo de dissipador de calor.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FDA24-F510-441F-A9F7-074CE808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22" y="3429000"/>
            <a:ext cx="7143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90968-8958-4FB8-BDE0-BB2D5B3E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62" y="489555"/>
            <a:ext cx="3899717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effectLst/>
                <a:latin typeface="raleway"/>
              </a:rPr>
              <a:t>Uma versão resumida do programa de controle, sem o uso de botões, chaves ou potenciômetros, para mostrar a utilização da porta 3 do Arduino para controle de velocidade (ligado ao </a:t>
            </a:r>
            <a:r>
              <a:rPr lang="pt-BR" b="1" i="0" dirty="0">
                <a:effectLst/>
                <a:latin typeface="raleway"/>
              </a:rPr>
              <a:t>pino 1 – ENABLE 1</a:t>
            </a:r>
            <a:r>
              <a:rPr lang="pt-BR" b="0" i="0" dirty="0">
                <a:effectLst/>
                <a:latin typeface="raleway"/>
              </a:rPr>
              <a:t>do CI),  e das portas 2 (</a:t>
            </a:r>
            <a:r>
              <a:rPr lang="pt-BR" b="1" i="0" dirty="0">
                <a:effectLst/>
                <a:latin typeface="raleway"/>
              </a:rPr>
              <a:t>INPUT 1  – pino 2 do CI</a:t>
            </a:r>
            <a:r>
              <a:rPr lang="pt-BR" b="0" i="0" dirty="0">
                <a:effectLst/>
                <a:latin typeface="raleway"/>
              </a:rPr>
              <a:t>), e 7 (</a:t>
            </a:r>
            <a:r>
              <a:rPr lang="pt-BR" b="1" i="0" dirty="0">
                <a:effectLst/>
                <a:latin typeface="raleway"/>
              </a:rPr>
              <a:t>INPUT 2  – pino 7 do CI</a:t>
            </a:r>
            <a:r>
              <a:rPr lang="pt-BR" b="0" i="0" dirty="0">
                <a:effectLst/>
                <a:latin typeface="raleway"/>
              </a:rPr>
              <a:t>) para controlar o sentido de rotação simplesmente alterando o nível </a:t>
            </a:r>
            <a:r>
              <a:rPr lang="pt-BR" b="1" i="0" dirty="0">
                <a:effectLst/>
                <a:latin typeface="raleway"/>
              </a:rPr>
              <a:t>ALTO</a:t>
            </a:r>
            <a:r>
              <a:rPr lang="pt-BR" b="0" i="0" dirty="0">
                <a:effectLst/>
                <a:latin typeface="raleway"/>
              </a:rPr>
              <a:t> e </a:t>
            </a:r>
            <a:r>
              <a:rPr lang="pt-BR" b="1" i="0" dirty="0">
                <a:effectLst/>
                <a:latin typeface="raleway"/>
              </a:rPr>
              <a:t>BAIXO (1 ou 0)</a:t>
            </a:r>
            <a:r>
              <a:rPr lang="pt-BR" b="0" i="0" dirty="0">
                <a:effectLst/>
                <a:latin typeface="raleway"/>
              </a:rPr>
              <a:t> das portas.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B9F234-E57B-410C-BBAC-649EFC6D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59" y="274082"/>
            <a:ext cx="4729199" cy="63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2FED4B-5FEC-4EC7-A335-584724E6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" y="126608"/>
            <a:ext cx="11437034" cy="66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20F025E2C3B248AB5EC7F171D7DBB7" ma:contentTypeVersion="0" ma:contentTypeDescription="Crie um novo documento." ma:contentTypeScope="" ma:versionID="84ad650b37f203cb0c4a011b28d603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6AEDA-0A61-451E-871A-D821ABF7B1D6}"/>
</file>

<file path=customXml/itemProps2.xml><?xml version="1.0" encoding="utf-8"?>
<ds:datastoreItem xmlns:ds="http://schemas.openxmlformats.org/officeDocument/2006/customXml" ds:itemID="{517EB4CD-8CA0-4827-BE04-3E98DB2C1A53}"/>
</file>

<file path=customXml/itemProps3.xml><?xml version="1.0" encoding="utf-8"?>
<ds:datastoreItem xmlns:ds="http://schemas.openxmlformats.org/officeDocument/2006/customXml" ds:itemID="{FBC84E6D-AB4A-478D-BFA5-7DA1B8AEECE7}"/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50</TotalTime>
  <Words>550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raleway</vt:lpstr>
      <vt:lpstr>Rockwell</vt:lpstr>
      <vt:lpstr>Rockwell Condensed</vt:lpstr>
      <vt:lpstr>Wingdings</vt:lpstr>
      <vt:lpstr>Tipo de Madeira</vt:lpstr>
      <vt:lpstr>Protótipo com Ponte-h com motor DC</vt:lpstr>
      <vt:lpstr> Controle de motor DC com o L293D Ponte H </vt:lpstr>
      <vt:lpstr>O CI L293D Ponte H</vt:lpstr>
      <vt:lpstr>O CI L293D Ponte H</vt:lpstr>
      <vt:lpstr>O CI L293D Ponte H</vt:lpstr>
      <vt:lpstr>O CI L293D Ponte H</vt:lpstr>
      <vt:lpstr> Conexão motor DC e L293D com Arduino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com Ponte-h com motor DC</dc:title>
  <dc:creator>Carlos Alberto P. da Silva</dc:creator>
  <cp:lastModifiedBy>Carlos Alberto P. da Silva</cp:lastModifiedBy>
  <cp:revision>6</cp:revision>
  <dcterms:created xsi:type="dcterms:W3CDTF">2021-03-24T16:49:05Z</dcterms:created>
  <dcterms:modified xsi:type="dcterms:W3CDTF">2021-04-19T17:32:57Z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0x0101001320F025E2C3B248AB5EC7F171D7DBB7</vt:lpwstr>
  </property>
</Properties>
</file>