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20"/>
  </p:normalViewPr>
  <p:slideViewPr>
    <p:cSldViewPr snapToGrid="0" snapToObjects="1">
      <p:cViewPr varScale="1">
        <p:scale>
          <a:sx n="92" d="100"/>
          <a:sy n="92" d="100"/>
        </p:scale>
        <p:origin x="784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409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814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80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454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018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401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360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201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01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21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17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9/28/20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91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rasilescola.uol.com.br/ingles/" TargetMode="External"/><Relationship Id="rId2" Type="http://schemas.openxmlformats.org/officeDocument/2006/relationships/hyperlink" Target="https://brasilescola.uol.com.br/ingles/gerund-and-infinitive.ht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brasilescola.uol.com.br/ingles/gerund-and-infinitive.ht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154AA0-9303-4F88-9C74-5C1081860C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09" r="-1" b="-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2C5CC79-45D3-C444-989A-8FD26088A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pt-BR"/>
              <a:t>Prepositions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E5EE63-322D-014D-99F4-F723E223B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9432"/>
            <a:ext cx="9144000" cy="1225296"/>
          </a:xfrm>
        </p:spPr>
        <p:txBody>
          <a:bodyPr>
            <a:normAutofit/>
          </a:bodyPr>
          <a:lstStyle/>
          <a:p>
            <a:pPr algn="ctr"/>
            <a:r>
              <a:rPr lang="pt-BR" sz="3200" dirty="0"/>
              <a:t>Professor: Álvaro filho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04D8AD8F-EF7F-481F-B99A-B85138970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60325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91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68AB93A-48BC-4C25-A3AD-C17B5A682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93BA2E-2CB1-FB45-A601-22F5EB3FF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8581" y="643467"/>
            <a:ext cx="3562483" cy="356924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800" b="1" i="1"/>
              <a:t>Prepositions of movement / Preposições de movimento</a:t>
            </a:r>
            <a:endParaRPr lang="en-US" sz="5800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5874" y="4409267"/>
            <a:ext cx="3242551" cy="27432"/>
          </a:xfrm>
          <a:custGeom>
            <a:avLst/>
            <a:gdLst>
              <a:gd name="connsiteX0" fmla="*/ 0 w 3242551"/>
              <a:gd name="connsiteY0" fmla="*/ 0 h 27432"/>
              <a:gd name="connsiteX1" fmla="*/ 616085 w 3242551"/>
              <a:gd name="connsiteY1" fmla="*/ 0 h 27432"/>
              <a:gd name="connsiteX2" fmla="*/ 1264595 w 3242551"/>
              <a:gd name="connsiteY2" fmla="*/ 0 h 27432"/>
              <a:gd name="connsiteX3" fmla="*/ 1945531 w 3242551"/>
              <a:gd name="connsiteY3" fmla="*/ 0 h 27432"/>
              <a:gd name="connsiteX4" fmla="*/ 2626466 w 3242551"/>
              <a:gd name="connsiteY4" fmla="*/ 0 h 27432"/>
              <a:gd name="connsiteX5" fmla="*/ 3242551 w 3242551"/>
              <a:gd name="connsiteY5" fmla="*/ 0 h 27432"/>
              <a:gd name="connsiteX6" fmla="*/ 3242551 w 3242551"/>
              <a:gd name="connsiteY6" fmla="*/ 27432 h 27432"/>
              <a:gd name="connsiteX7" fmla="*/ 2529190 w 3242551"/>
              <a:gd name="connsiteY7" fmla="*/ 27432 h 27432"/>
              <a:gd name="connsiteX8" fmla="*/ 1815829 w 3242551"/>
              <a:gd name="connsiteY8" fmla="*/ 27432 h 27432"/>
              <a:gd name="connsiteX9" fmla="*/ 1167318 w 3242551"/>
              <a:gd name="connsiteY9" fmla="*/ 27432 h 27432"/>
              <a:gd name="connsiteX10" fmla="*/ 0 w 3242551"/>
              <a:gd name="connsiteY10" fmla="*/ 27432 h 27432"/>
              <a:gd name="connsiteX11" fmla="*/ 0 w 3242551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42551" h="27432" fill="none" extrusionOk="0">
                <a:moveTo>
                  <a:pt x="0" y="0"/>
                </a:moveTo>
                <a:cubicBezTo>
                  <a:pt x="194108" y="-30346"/>
                  <a:pt x="476260" y="9901"/>
                  <a:pt x="616085" y="0"/>
                </a:cubicBezTo>
                <a:cubicBezTo>
                  <a:pt x="755911" y="-9901"/>
                  <a:pt x="955441" y="-31994"/>
                  <a:pt x="1264595" y="0"/>
                </a:cubicBezTo>
                <a:cubicBezTo>
                  <a:pt x="1573749" y="31994"/>
                  <a:pt x="1618785" y="-7447"/>
                  <a:pt x="1945531" y="0"/>
                </a:cubicBezTo>
                <a:cubicBezTo>
                  <a:pt x="2272277" y="7447"/>
                  <a:pt x="2390625" y="1646"/>
                  <a:pt x="2626466" y="0"/>
                </a:cubicBezTo>
                <a:cubicBezTo>
                  <a:pt x="2862308" y="-1646"/>
                  <a:pt x="3064770" y="5184"/>
                  <a:pt x="3242551" y="0"/>
                </a:cubicBezTo>
                <a:cubicBezTo>
                  <a:pt x="3241385" y="7395"/>
                  <a:pt x="3242596" y="21864"/>
                  <a:pt x="3242551" y="27432"/>
                </a:cubicBezTo>
                <a:cubicBezTo>
                  <a:pt x="3023282" y="59750"/>
                  <a:pt x="2875833" y="36030"/>
                  <a:pt x="2529190" y="27432"/>
                </a:cubicBezTo>
                <a:cubicBezTo>
                  <a:pt x="2182547" y="18834"/>
                  <a:pt x="2011286" y="10066"/>
                  <a:pt x="1815829" y="27432"/>
                </a:cubicBezTo>
                <a:cubicBezTo>
                  <a:pt x="1620372" y="44798"/>
                  <a:pt x="1410011" y="-1058"/>
                  <a:pt x="1167318" y="27432"/>
                </a:cubicBezTo>
                <a:cubicBezTo>
                  <a:pt x="924625" y="55922"/>
                  <a:pt x="241931" y="85033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42551" h="27432" stroke="0" extrusionOk="0">
                <a:moveTo>
                  <a:pt x="0" y="0"/>
                </a:moveTo>
                <a:cubicBezTo>
                  <a:pt x="292987" y="-12051"/>
                  <a:pt x="313221" y="-4437"/>
                  <a:pt x="616085" y="0"/>
                </a:cubicBezTo>
                <a:cubicBezTo>
                  <a:pt x="918950" y="4437"/>
                  <a:pt x="1001475" y="-7765"/>
                  <a:pt x="1167318" y="0"/>
                </a:cubicBezTo>
                <a:cubicBezTo>
                  <a:pt x="1333161" y="7765"/>
                  <a:pt x="1642740" y="34995"/>
                  <a:pt x="1880680" y="0"/>
                </a:cubicBezTo>
                <a:cubicBezTo>
                  <a:pt x="2118620" y="-34995"/>
                  <a:pt x="2326628" y="756"/>
                  <a:pt x="2496764" y="0"/>
                </a:cubicBezTo>
                <a:cubicBezTo>
                  <a:pt x="2666900" y="-756"/>
                  <a:pt x="2887316" y="25599"/>
                  <a:pt x="3242551" y="0"/>
                </a:cubicBezTo>
                <a:cubicBezTo>
                  <a:pt x="3242744" y="12649"/>
                  <a:pt x="3241563" y="17989"/>
                  <a:pt x="3242551" y="27432"/>
                </a:cubicBezTo>
                <a:cubicBezTo>
                  <a:pt x="3008998" y="-2757"/>
                  <a:pt x="2799879" y="44559"/>
                  <a:pt x="2594041" y="27432"/>
                </a:cubicBezTo>
                <a:cubicBezTo>
                  <a:pt x="2388203" y="10306"/>
                  <a:pt x="2212925" y="-2221"/>
                  <a:pt x="1880680" y="27432"/>
                </a:cubicBezTo>
                <a:cubicBezTo>
                  <a:pt x="1548435" y="57085"/>
                  <a:pt x="1523943" y="37041"/>
                  <a:pt x="1329446" y="27432"/>
                </a:cubicBezTo>
                <a:cubicBezTo>
                  <a:pt x="1134949" y="17823"/>
                  <a:pt x="919920" y="28299"/>
                  <a:pt x="680936" y="27432"/>
                </a:cubicBezTo>
                <a:cubicBezTo>
                  <a:pt x="441952" y="26566"/>
                  <a:pt x="273000" y="57219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115224F7-8840-6748-AEFE-551C0E9FAD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7046689"/>
              </p:ext>
            </p:extLst>
          </p:nvPr>
        </p:nvGraphicFramePr>
        <p:xfrm>
          <a:off x="0" y="0"/>
          <a:ext cx="7055006" cy="6858001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</a:tblPr>
              <a:tblGrid>
                <a:gridCol w="3619779">
                  <a:extLst>
                    <a:ext uri="{9D8B030D-6E8A-4147-A177-3AD203B41FA5}">
                      <a16:colId xmlns:a16="http://schemas.microsoft.com/office/drawing/2014/main" val="3727389917"/>
                    </a:ext>
                  </a:extLst>
                </a:gridCol>
                <a:gridCol w="3435227">
                  <a:extLst>
                    <a:ext uri="{9D8B030D-6E8A-4147-A177-3AD203B41FA5}">
                      <a16:colId xmlns:a16="http://schemas.microsoft.com/office/drawing/2014/main" val="1238105425"/>
                    </a:ext>
                  </a:extLst>
                </a:gridCol>
              </a:tblGrid>
              <a:tr h="510397"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cap="none" spc="0" dirty="0" err="1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Prepositions</a:t>
                      </a:r>
                      <a:endParaRPr lang="pt-BR" sz="1400" b="0" cap="none" spc="0" dirty="0">
                        <a:solidFill>
                          <a:schemeClr val="bg1"/>
                        </a:solidFill>
                        <a:effectLst/>
                        <a:latin typeface="inherit"/>
                      </a:endParaRPr>
                    </a:p>
                  </a:txBody>
                  <a:tcPr marL="113452" marR="38879" marT="87271" marB="8727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cap="none" spc="0" dirty="0" err="1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Examples</a:t>
                      </a:r>
                      <a:endParaRPr lang="pt-BR" sz="1400" b="0" cap="none" spc="0" dirty="0">
                        <a:solidFill>
                          <a:schemeClr val="bg1"/>
                        </a:solidFill>
                        <a:effectLst/>
                        <a:latin typeface="inherit"/>
                      </a:endParaRPr>
                    </a:p>
                  </a:txBody>
                  <a:tcPr marL="113452" marR="38879" marT="87271" marB="8727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92539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pt-BR" sz="1400" b="1" i="1" cap="none" spc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Across</a:t>
                      </a:r>
                      <a:r>
                        <a:rPr lang="pt-BR" sz="1400" b="1" cap="none" spc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 – no(do) outro lado</a:t>
                      </a:r>
                      <a:endParaRPr lang="pt-BR" sz="1400" cap="none" spc="0">
                        <a:solidFill>
                          <a:schemeClr val="tx1"/>
                        </a:solidFill>
                        <a:effectLst/>
                        <a:latin typeface="inherit"/>
                      </a:endParaRPr>
                    </a:p>
                  </a:txBody>
                  <a:tcPr marL="113452" marR="38879" marT="87271" marB="8727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cap="none" spc="0" dirty="0" err="1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She</a:t>
                      </a:r>
                      <a:r>
                        <a:rPr lang="pt-BR" sz="1400" b="1" cap="none" spc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400" b="1" cap="none" spc="0" dirty="0" err="1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is</a:t>
                      </a:r>
                      <a:r>
                        <a:rPr lang="pt-BR" sz="1400" b="1" cap="none" spc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400" b="1" cap="none" spc="0" dirty="0" err="1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across</a:t>
                      </a:r>
                      <a:r>
                        <a:rPr lang="pt-BR" sz="1400" b="1" cap="none" spc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400" b="1" cap="none" spc="0" dirty="0" err="1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the</a:t>
                      </a:r>
                      <a:r>
                        <a:rPr lang="pt-BR" sz="1400" b="1" cap="none" spc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400" b="1" cap="none" spc="0" dirty="0" err="1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street</a:t>
                      </a:r>
                      <a:r>
                        <a:rPr lang="pt-BR" sz="1400" b="1" cap="none" spc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.</a:t>
                      </a:r>
                      <a:endParaRPr lang="pt-BR" sz="1400" cap="none" spc="0" dirty="0">
                        <a:solidFill>
                          <a:schemeClr val="tx1"/>
                        </a:solidFill>
                        <a:effectLst/>
                        <a:latin typeface="inherit"/>
                      </a:endParaRPr>
                    </a:p>
                    <a:p>
                      <a:pPr algn="ctr"/>
                      <a:r>
                        <a:rPr lang="pt-BR" sz="1400" cap="none" spc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Ela está do outro lado da rua.</a:t>
                      </a:r>
                    </a:p>
                  </a:txBody>
                  <a:tcPr marL="113452" marR="38879" marT="87271" marB="8727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551863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pt-BR" sz="1400" b="1" i="1" cap="none" spc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Along</a:t>
                      </a:r>
                      <a:r>
                        <a:rPr lang="pt-BR" sz="1400" b="1" cap="none" spc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  - ao longo de, junto a</a:t>
                      </a:r>
                      <a:endParaRPr lang="pt-BR" sz="1400" cap="none" spc="0">
                        <a:solidFill>
                          <a:schemeClr val="tx1"/>
                        </a:solidFill>
                        <a:effectLst/>
                        <a:latin typeface="inherit"/>
                      </a:endParaRPr>
                    </a:p>
                  </a:txBody>
                  <a:tcPr marL="113452" marR="38879" marT="87271" marB="8727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cap="none" spc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He </a:t>
                      </a:r>
                      <a:r>
                        <a:rPr lang="pt-BR" sz="1400" b="1" cap="none" spc="0" dirty="0" err="1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walks</a:t>
                      </a:r>
                      <a:r>
                        <a:rPr lang="pt-BR" sz="1400" b="1" cap="none" spc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400" b="1" cap="none" spc="0" dirty="0" err="1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along</a:t>
                      </a:r>
                      <a:r>
                        <a:rPr lang="pt-BR" sz="1400" b="1" cap="none" spc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400" b="1" cap="none" spc="0" dirty="0" err="1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the</a:t>
                      </a:r>
                      <a:r>
                        <a:rPr lang="pt-BR" sz="1400" b="1" cap="none" spc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400" b="1" cap="none" spc="0" dirty="0" err="1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river</a:t>
                      </a:r>
                      <a:r>
                        <a:rPr lang="pt-BR" sz="1400" b="1" cap="none" spc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.</a:t>
                      </a:r>
                      <a:endParaRPr lang="pt-BR" sz="1400" cap="none" spc="0" dirty="0">
                        <a:solidFill>
                          <a:schemeClr val="tx1"/>
                        </a:solidFill>
                        <a:effectLst/>
                        <a:latin typeface="inherit"/>
                      </a:endParaRPr>
                    </a:p>
                    <a:p>
                      <a:pPr algn="ctr"/>
                      <a:r>
                        <a:rPr lang="pt-BR" sz="1400" cap="none" spc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Ele caminha ao longo do rio.</a:t>
                      </a:r>
                    </a:p>
                  </a:txBody>
                  <a:tcPr marL="113452" marR="38879" marT="87271" marB="8727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878512"/>
                  </a:ext>
                </a:extLst>
              </a:tr>
              <a:tr h="1013604">
                <a:tc>
                  <a:txBody>
                    <a:bodyPr/>
                    <a:lstStyle/>
                    <a:p>
                      <a:pPr algn="ctr"/>
                      <a:r>
                        <a:rPr lang="pt-BR" sz="1400" b="1" i="1" cap="none" spc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Around</a:t>
                      </a:r>
                      <a:r>
                        <a:rPr lang="pt-BR" sz="1400" b="1" cap="none" spc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 – ao redor de, em volta de</a:t>
                      </a:r>
                      <a:endParaRPr lang="pt-BR" sz="1400" cap="none" spc="0">
                        <a:solidFill>
                          <a:schemeClr val="tx1"/>
                        </a:solidFill>
                        <a:effectLst/>
                        <a:latin typeface="inherit"/>
                      </a:endParaRPr>
                    </a:p>
                  </a:txBody>
                  <a:tcPr marL="113452" marR="38879" marT="87271" marB="8727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cap="none" spc="0" dirty="0" err="1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They</a:t>
                      </a:r>
                      <a:r>
                        <a:rPr lang="pt-BR" sz="1400" b="1" cap="none" spc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400" b="1" cap="none" spc="0" dirty="0" err="1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built</a:t>
                      </a:r>
                      <a:r>
                        <a:rPr lang="pt-BR" sz="1400" b="1" cap="none" spc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 a </a:t>
                      </a:r>
                      <a:r>
                        <a:rPr lang="pt-BR" sz="1400" b="1" cap="none" spc="0" dirty="0" err="1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fence</a:t>
                      </a:r>
                      <a:r>
                        <a:rPr lang="pt-BR" sz="1400" b="1" cap="none" spc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400" b="1" cap="none" spc="0" dirty="0" err="1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around</a:t>
                      </a:r>
                      <a:r>
                        <a:rPr lang="pt-BR" sz="1400" b="1" cap="none" spc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400" b="1" cap="none" spc="0" dirty="0" err="1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the</a:t>
                      </a:r>
                      <a:r>
                        <a:rPr lang="pt-BR" sz="1400" b="1" cap="none" spc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400" b="1" cap="none" spc="0" dirty="0" err="1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house</a:t>
                      </a:r>
                      <a:r>
                        <a:rPr lang="pt-BR" sz="1400" b="1" cap="none" spc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.</a:t>
                      </a:r>
                      <a:endParaRPr lang="pt-BR" sz="1400" cap="none" spc="0" dirty="0">
                        <a:solidFill>
                          <a:schemeClr val="tx1"/>
                        </a:solidFill>
                        <a:effectLst/>
                        <a:latin typeface="inherit"/>
                      </a:endParaRPr>
                    </a:p>
                    <a:p>
                      <a:pPr algn="ctr"/>
                      <a:r>
                        <a:rPr lang="pt-BR" sz="1400" cap="none" spc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Eles construíram uma cerca ao redor da casa.</a:t>
                      </a:r>
                    </a:p>
                  </a:txBody>
                  <a:tcPr marL="113452" marR="38879" marT="87271" marB="8727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2998609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pt-BR" sz="1400" b="1" i="1" cap="none" spc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Into</a:t>
                      </a:r>
                      <a:r>
                        <a:rPr lang="pt-BR" sz="1400" b="1" cap="none" spc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 – dentro, para dentro de</a:t>
                      </a:r>
                      <a:endParaRPr lang="pt-BR" sz="1400" cap="none" spc="0">
                        <a:solidFill>
                          <a:schemeClr val="tx1"/>
                        </a:solidFill>
                        <a:effectLst/>
                        <a:latin typeface="inherit"/>
                      </a:endParaRPr>
                    </a:p>
                  </a:txBody>
                  <a:tcPr marL="113452" marR="38879" marT="87271" marB="8727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cap="none" spc="0" dirty="0" err="1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Please</a:t>
                      </a:r>
                      <a:r>
                        <a:rPr lang="pt-BR" sz="1400" b="1" cap="none" spc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, come </a:t>
                      </a:r>
                      <a:r>
                        <a:rPr lang="pt-BR" sz="1400" b="1" cap="none" spc="0" dirty="0" err="1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into</a:t>
                      </a:r>
                      <a:r>
                        <a:rPr lang="pt-BR" sz="1400" b="1" cap="none" spc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400" b="1" cap="none" spc="0" dirty="0" err="1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the</a:t>
                      </a:r>
                      <a:r>
                        <a:rPr lang="pt-BR" sz="1400" b="1" cap="none" spc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400" b="1" cap="none" spc="0" dirty="0" err="1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classroom</a:t>
                      </a:r>
                      <a:r>
                        <a:rPr lang="pt-BR" sz="1400" b="1" cap="none" spc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.</a:t>
                      </a:r>
                      <a:endParaRPr lang="pt-BR" sz="1400" cap="none" spc="0" dirty="0">
                        <a:solidFill>
                          <a:schemeClr val="tx1"/>
                        </a:solidFill>
                        <a:effectLst/>
                        <a:latin typeface="inherit"/>
                      </a:endParaRPr>
                    </a:p>
                    <a:p>
                      <a:pPr algn="ctr"/>
                      <a:r>
                        <a:rPr lang="pt-BR" sz="1400" cap="none" spc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Por favor, entre na sala de aula.</a:t>
                      </a:r>
                    </a:p>
                  </a:txBody>
                  <a:tcPr marL="113452" marR="38879" marT="87271" marB="8727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465932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pt-BR" sz="1400" b="1" i="1" cap="none" spc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Out of</a:t>
                      </a:r>
                      <a:r>
                        <a:rPr lang="pt-BR" sz="1400" b="1" cap="none" spc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 – fora de</a:t>
                      </a:r>
                      <a:endParaRPr lang="pt-BR" sz="1400" cap="none" spc="0">
                        <a:solidFill>
                          <a:schemeClr val="tx1"/>
                        </a:solidFill>
                        <a:effectLst/>
                        <a:latin typeface="inherit"/>
                      </a:endParaRPr>
                    </a:p>
                  </a:txBody>
                  <a:tcPr marL="113452" marR="38879" marT="87271" marB="8727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cap="none" spc="0" dirty="0" err="1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Get</a:t>
                      </a:r>
                      <a:r>
                        <a:rPr lang="pt-BR" sz="1400" b="1" cap="none" spc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 out </a:t>
                      </a:r>
                      <a:r>
                        <a:rPr lang="pt-BR" sz="1400" b="1" cap="none" spc="0" dirty="0" err="1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of</a:t>
                      </a:r>
                      <a:r>
                        <a:rPr lang="pt-BR" sz="1400" b="1" cap="none" spc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400" b="1" cap="none" spc="0" dirty="0" err="1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bed</a:t>
                      </a:r>
                      <a:r>
                        <a:rPr lang="pt-BR" sz="1400" b="1" cap="none" spc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, </a:t>
                      </a:r>
                      <a:r>
                        <a:rPr lang="pt-BR" sz="1400" b="1" cap="none" spc="0" dirty="0" err="1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now</a:t>
                      </a:r>
                      <a:r>
                        <a:rPr lang="pt-BR" sz="1400" b="1" cap="none" spc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!</a:t>
                      </a:r>
                      <a:endParaRPr lang="pt-BR" sz="1400" cap="none" spc="0" dirty="0">
                        <a:solidFill>
                          <a:schemeClr val="tx1"/>
                        </a:solidFill>
                        <a:effectLst/>
                        <a:latin typeface="inherit"/>
                      </a:endParaRPr>
                    </a:p>
                    <a:p>
                      <a:pPr algn="ctr"/>
                      <a:r>
                        <a:rPr lang="pt-BR" sz="1400" cap="none" spc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Saia da cama, agora!</a:t>
                      </a:r>
                    </a:p>
                  </a:txBody>
                  <a:tcPr marL="113452" marR="38879" marT="87271" marB="8727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922005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pt-BR" sz="1400" b="1" i="1" cap="none" spc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Through</a:t>
                      </a:r>
                      <a:r>
                        <a:rPr lang="pt-BR" sz="1400" b="1" cap="none" spc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 – através, de um lado ao outro</a:t>
                      </a:r>
                      <a:endParaRPr lang="pt-BR" sz="1400" cap="none" spc="0">
                        <a:solidFill>
                          <a:schemeClr val="tx1"/>
                        </a:solidFill>
                        <a:effectLst/>
                        <a:latin typeface="inherit"/>
                      </a:endParaRPr>
                    </a:p>
                  </a:txBody>
                  <a:tcPr marL="113452" marR="38879" marT="87271" marB="8727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cap="none" spc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Paul </a:t>
                      </a:r>
                      <a:r>
                        <a:rPr lang="pt-BR" sz="1400" b="1" cap="none" spc="0" dirty="0" err="1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went</a:t>
                      </a:r>
                      <a:r>
                        <a:rPr lang="pt-BR" sz="1400" b="1" cap="none" spc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400" b="1" cap="none" spc="0" dirty="0" err="1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through</a:t>
                      </a:r>
                      <a:r>
                        <a:rPr lang="pt-BR" sz="1400" b="1" cap="none" spc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400" b="1" cap="none" spc="0" dirty="0" err="1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the</a:t>
                      </a:r>
                      <a:r>
                        <a:rPr lang="pt-BR" sz="1400" b="1" cap="none" spc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400" b="1" cap="none" spc="0" dirty="0" err="1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tunnel</a:t>
                      </a:r>
                      <a:r>
                        <a:rPr lang="pt-BR" sz="1400" b="1" cap="none" spc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.</a:t>
                      </a:r>
                      <a:endParaRPr lang="pt-BR" sz="1400" cap="none" spc="0" dirty="0">
                        <a:solidFill>
                          <a:schemeClr val="tx1"/>
                        </a:solidFill>
                        <a:effectLst/>
                        <a:latin typeface="inherit"/>
                      </a:endParaRPr>
                    </a:p>
                    <a:p>
                      <a:pPr algn="ctr"/>
                      <a:r>
                        <a:rPr lang="pt-BR" sz="1400" cap="none" spc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Paul atravessou o túnel.</a:t>
                      </a:r>
                    </a:p>
                  </a:txBody>
                  <a:tcPr marL="113452" marR="38879" marT="87271" marB="8727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958037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pt-BR" sz="1400" b="1" i="1" cap="none" spc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To</a:t>
                      </a:r>
                      <a:r>
                        <a:rPr lang="pt-BR" sz="1400" b="1" cap="none" spc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 – para, de, à, ao</a:t>
                      </a:r>
                      <a:endParaRPr lang="pt-BR" sz="1400" cap="none" spc="0">
                        <a:solidFill>
                          <a:schemeClr val="tx1"/>
                        </a:solidFill>
                        <a:effectLst/>
                        <a:latin typeface="inherit"/>
                      </a:endParaRPr>
                    </a:p>
                  </a:txBody>
                  <a:tcPr marL="113452" marR="38879" marT="87271" marB="8727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cap="none" spc="0" dirty="0" err="1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They</a:t>
                      </a:r>
                      <a:r>
                        <a:rPr lang="pt-BR" sz="1400" b="1" cap="none" spc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 came </a:t>
                      </a:r>
                      <a:r>
                        <a:rPr lang="pt-BR" sz="1400" b="1" cap="none" spc="0" dirty="0" err="1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to</a:t>
                      </a:r>
                      <a:r>
                        <a:rPr lang="pt-BR" sz="1400" b="1" cap="none" spc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 Paris.</a:t>
                      </a:r>
                      <a:endParaRPr lang="pt-BR" sz="1400" cap="none" spc="0" dirty="0">
                        <a:solidFill>
                          <a:schemeClr val="tx1"/>
                        </a:solidFill>
                        <a:effectLst/>
                        <a:latin typeface="inherit"/>
                      </a:endParaRPr>
                    </a:p>
                    <a:p>
                      <a:pPr algn="ctr"/>
                      <a:r>
                        <a:rPr lang="pt-BR" sz="1400" cap="none" spc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Eles vieram para Paris.</a:t>
                      </a:r>
                    </a:p>
                  </a:txBody>
                  <a:tcPr marL="113452" marR="38879" marT="87271" marB="8727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182518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pt-BR" sz="1400" b="1" i="1" cap="none" spc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Towards </a:t>
                      </a:r>
                      <a:r>
                        <a:rPr lang="pt-BR" sz="1400" b="1" cap="none" spc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- em direção a, para</a:t>
                      </a:r>
                      <a:endParaRPr lang="pt-BR" sz="1400" cap="none" spc="0">
                        <a:solidFill>
                          <a:schemeClr val="tx1"/>
                        </a:solidFill>
                        <a:effectLst/>
                        <a:latin typeface="inherit"/>
                      </a:endParaRPr>
                    </a:p>
                  </a:txBody>
                  <a:tcPr marL="113452" marR="38879" marT="87271" marB="8727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cap="none" spc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Marcos </a:t>
                      </a:r>
                      <a:r>
                        <a:rPr lang="pt-BR" sz="1400" b="1" cap="none" spc="0" dirty="0" err="1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walked</a:t>
                      </a:r>
                      <a:r>
                        <a:rPr lang="pt-BR" sz="1400" b="1" cap="none" spc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400" b="1" cap="none" spc="0" dirty="0" err="1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towards</a:t>
                      </a:r>
                      <a:r>
                        <a:rPr lang="pt-BR" sz="1400" b="1" cap="none" spc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400" b="1" cap="none" spc="0" dirty="0" err="1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the</a:t>
                      </a:r>
                      <a:r>
                        <a:rPr lang="pt-BR" sz="1400" b="1" cap="none" spc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400" b="1" cap="none" spc="0" dirty="0" err="1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house</a:t>
                      </a:r>
                      <a:r>
                        <a:rPr lang="pt-BR" sz="1400" b="1" cap="none" spc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.</a:t>
                      </a:r>
                      <a:endParaRPr lang="pt-BR" sz="1400" cap="none" spc="0" dirty="0">
                        <a:solidFill>
                          <a:schemeClr val="tx1"/>
                        </a:solidFill>
                        <a:effectLst/>
                        <a:latin typeface="inherit"/>
                      </a:endParaRPr>
                    </a:p>
                    <a:p>
                      <a:pPr algn="ctr"/>
                      <a:r>
                        <a:rPr lang="pt-BR" sz="1400" cap="none" spc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Marcos andou em direção à casa.</a:t>
                      </a:r>
                    </a:p>
                  </a:txBody>
                  <a:tcPr marL="113452" marR="38879" marT="87271" marB="8727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279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7898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1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3EF7FE-2511-2A4A-97FE-F778777FF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pt-BR" sz="6800" b="1">
                <a:solidFill>
                  <a:schemeClr val="bg1"/>
                </a:solidFill>
              </a:rPr>
              <a:t>Prepositions</a:t>
            </a:r>
            <a:endParaRPr lang="pt-BR" sz="680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6AFF88-DCAF-EA4D-8E18-33F711C8C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pPr algn="just"/>
            <a:r>
              <a:rPr lang="pt-BR" sz="3200" dirty="0"/>
              <a:t>As </a:t>
            </a:r>
            <a:r>
              <a:rPr lang="pt-BR" sz="3200" b="1" dirty="0"/>
              <a:t>preposições</a:t>
            </a:r>
            <a:r>
              <a:rPr lang="pt-BR" sz="3200" dirty="0"/>
              <a:t> (</a:t>
            </a:r>
            <a:r>
              <a:rPr lang="pt-BR" sz="3200" i="1" dirty="0" err="1"/>
              <a:t>prepositions</a:t>
            </a:r>
            <a:r>
              <a:rPr lang="pt-BR" sz="3200" dirty="0"/>
              <a:t>) são palavras importantes na construção de uma frase, porque elas se ligam a outros elementos, precedendo-os (substantivos, pronomes ou </a:t>
            </a:r>
            <a:r>
              <a:rPr lang="pt-BR" sz="32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gerúndios</a:t>
            </a:r>
            <a:r>
              <a:rPr lang="pt-BR" sz="3200" dirty="0"/>
              <a:t>), para indicar as </a:t>
            </a:r>
            <a:r>
              <a:rPr lang="pt-BR" sz="3200" b="1" dirty="0"/>
              <a:t>noções de lugar, direção/movimento, tempo</a:t>
            </a:r>
            <a:r>
              <a:rPr lang="pt-BR" sz="3200" dirty="0"/>
              <a:t>, entre outras funções.</a:t>
            </a:r>
          </a:p>
          <a:p>
            <a:pPr algn="just"/>
            <a:r>
              <a:rPr lang="pt-BR" sz="3200" dirty="0"/>
              <a:t>Em número menor em relação às outras categorias na gramática (substantivos, verbos etc.), as preposições podem causar confusão entre os aprendizes da </a:t>
            </a:r>
            <a:r>
              <a:rPr lang="pt-BR" sz="32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língua inglesa</a:t>
            </a:r>
            <a:r>
              <a:rPr lang="pt-BR" sz="3200" dirty="0"/>
              <a:t>, uma vez que a mesma preposição pode ter uma </a:t>
            </a:r>
            <a:r>
              <a:rPr lang="pt-BR" sz="3200" b="1" dirty="0" err="1"/>
              <a:t>traduçãosemelhante</a:t>
            </a:r>
            <a:r>
              <a:rPr lang="pt-BR" sz="3200" dirty="0"/>
              <a:t>, mas com o </a:t>
            </a:r>
            <a:r>
              <a:rPr lang="pt-BR" sz="3200" b="1" dirty="0"/>
              <a:t>uso</a:t>
            </a:r>
            <a:r>
              <a:rPr lang="pt-BR" sz="3200" dirty="0"/>
              <a:t> </a:t>
            </a:r>
            <a:r>
              <a:rPr lang="pt-BR" sz="3200" b="1" dirty="0"/>
              <a:t>diferente</a:t>
            </a:r>
            <a:r>
              <a:rPr lang="pt-B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0378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C1F08F-D02C-4E4F-8595-B9F6F0849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6600" b="1"/>
              <a:t>Como usar as </a:t>
            </a:r>
            <a:r>
              <a:rPr lang="pt-BR" sz="6600" b="1" i="1"/>
              <a:t>prepositions</a:t>
            </a:r>
            <a:r>
              <a:rPr lang="pt-BR" sz="6600" b="1"/>
              <a:t>?</a:t>
            </a:r>
            <a:endParaRPr lang="pt-BR" sz="660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7C3002-3180-124E-BF11-3AB458062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algn="just"/>
            <a:r>
              <a:rPr lang="pt-BR" sz="3200" dirty="0"/>
              <a:t>As preposições devem ser usadas para </a:t>
            </a:r>
            <a:r>
              <a:rPr lang="pt-BR" sz="3200" b="1" dirty="0"/>
              <a:t>conectar</a:t>
            </a:r>
            <a:r>
              <a:rPr lang="pt-BR" sz="3200" dirty="0"/>
              <a:t> substantivos, pronomes ou ainda outras palavras em uma determinada oração. Para usá-las corretamente, é importante lembrar que elas cumprem uma função específica na frase, isto é, indicam uma relação de espaço, de tempo ou de direção.</a:t>
            </a:r>
          </a:p>
          <a:p>
            <a:pPr algn="just"/>
            <a:r>
              <a:rPr lang="pt-BR" sz="3200" dirty="0"/>
              <a:t>Assim, a </a:t>
            </a:r>
            <a:r>
              <a:rPr lang="pt-BR" sz="3200" b="1" dirty="0"/>
              <a:t>preposição sempre acompanhará o seu “objeto”</a:t>
            </a:r>
            <a:r>
              <a:rPr lang="pt-BR" sz="3200" dirty="0"/>
              <a:t> na frase, pois ela antecede um substantivo, um pronome ou um </a:t>
            </a:r>
            <a:r>
              <a:rPr lang="pt-BR" sz="32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gerúndio</a:t>
            </a:r>
            <a:r>
              <a:rPr lang="pt-BR" sz="3200" dirty="0"/>
              <a:t>. Dito isso, acrescenta-se que, sem essas pequenas palavras que ligam umas às outras, a frase, em si, perderia sua </a:t>
            </a:r>
            <a:r>
              <a:rPr lang="pt-BR" sz="3200" b="1" dirty="0"/>
              <a:t>coerência</a:t>
            </a:r>
            <a:r>
              <a:rPr lang="pt-BR" sz="3200" dirty="0"/>
              <a:t>, o seu sentido.</a:t>
            </a:r>
          </a:p>
        </p:txBody>
      </p:sp>
    </p:spTree>
    <p:extLst>
      <p:ext uri="{BB962C8B-B14F-4D97-AF65-F5344CB8AC3E}">
        <p14:creationId xmlns:p14="http://schemas.microsoft.com/office/powerpoint/2010/main" val="204644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A11F4B-E474-2F44-B614-4269E0BCE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Observe o exemplo: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52AEA5-D64E-2049-A1B3-0A34CA6F1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3200" b="1" dirty="0"/>
              <a:t>Lisa </a:t>
            </a:r>
            <a:r>
              <a:rPr lang="pt-BR" sz="3200" b="1" dirty="0" err="1"/>
              <a:t>went</a:t>
            </a:r>
            <a:r>
              <a:rPr lang="pt-BR" sz="3200" b="1" dirty="0"/>
              <a:t> a </a:t>
            </a:r>
            <a:r>
              <a:rPr lang="pt-BR" sz="3200" b="1" dirty="0" err="1"/>
              <a:t>party</a:t>
            </a:r>
            <a:r>
              <a:rPr lang="pt-BR" sz="3200" b="1" dirty="0"/>
              <a:t> </a:t>
            </a:r>
            <a:r>
              <a:rPr lang="pt-BR" sz="3200" b="1" dirty="0" err="1"/>
              <a:t>the</a:t>
            </a:r>
            <a:r>
              <a:rPr lang="pt-BR" sz="3200" b="1" dirty="0"/>
              <a:t> weekend. </a:t>
            </a:r>
          </a:p>
          <a:p>
            <a:pPr algn="just"/>
            <a:r>
              <a:rPr lang="pt-BR" dirty="0"/>
              <a:t>Esse exemplo demonstra que a frase não é coerente, porque estão faltando alguns elementos para conectar algumas palavras: verbo, substantivo.</a:t>
            </a:r>
          </a:p>
          <a:p>
            <a:pPr algn="just"/>
            <a:r>
              <a:rPr lang="pt-BR" dirty="0"/>
              <a:t>O correto seria dizer:</a:t>
            </a:r>
          </a:p>
          <a:p>
            <a:pPr algn="just"/>
            <a:r>
              <a:rPr lang="pt-BR" dirty="0"/>
              <a:t>Lisa </a:t>
            </a:r>
            <a:r>
              <a:rPr lang="pt-BR" dirty="0" err="1"/>
              <a:t>went</a:t>
            </a:r>
            <a:r>
              <a:rPr lang="pt-BR" dirty="0"/>
              <a:t> </a:t>
            </a:r>
            <a:r>
              <a:rPr lang="pt-BR" b="1" dirty="0" err="1"/>
              <a:t>to</a:t>
            </a:r>
            <a:r>
              <a:rPr lang="pt-BR" b="1" dirty="0"/>
              <a:t> </a:t>
            </a:r>
            <a:r>
              <a:rPr lang="pt-BR" dirty="0"/>
              <a:t>a </a:t>
            </a:r>
            <a:r>
              <a:rPr lang="pt-BR" dirty="0" err="1"/>
              <a:t>party</a:t>
            </a:r>
            <a:r>
              <a:rPr lang="pt-BR" dirty="0"/>
              <a:t> </a:t>
            </a:r>
            <a:r>
              <a:rPr lang="pt-BR" b="1" dirty="0" err="1"/>
              <a:t>at</a:t>
            </a:r>
            <a:r>
              <a:rPr lang="pt-BR" b="1" dirty="0"/>
              <a:t> </a:t>
            </a:r>
            <a:r>
              <a:rPr lang="pt-BR" dirty="0" err="1"/>
              <a:t>the</a:t>
            </a:r>
            <a:r>
              <a:rPr lang="pt-BR" dirty="0"/>
              <a:t> weekend.</a:t>
            </a:r>
          </a:p>
          <a:p>
            <a:pPr algn="just"/>
            <a:r>
              <a:rPr lang="pt-BR" dirty="0"/>
              <a:t>Lisa foi </a:t>
            </a:r>
            <a:r>
              <a:rPr lang="pt-BR" b="1" dirty="0"/>
              <a:t>a </a:t>
            </a:r>
            <a:r>
              <a:rPr lang="pt-BR" dirty="0"/>
              <a:t>uma festa </a:t>
            </a:r>
            <a:r>
              <a:rPr lang="pt-BR" b="1" dirty="0"/>
              <a:t>no </a:t>
            </a:r>
            <a:r>
              <a:rPr lang="pt-BR" dirty="0"/>
              <a:t>final de semana.</a:t>
            </a:r>
          </a:p>
          <a:p>
            <a:pPr algn="just"/>
            <a:r>
              <a:rPr lang="pt-BR" dirty="0"/>
              <a:t>Consequentemente, as preposições são essenciais para a construção coerente de um discurso.</a:t>
            </a:r>
          </a:p>
        </p:txBody>
      </p:sp>
    </p:spTree>
    <p:extLst>
      <p:ext uri="{BB962C8B-B14F-4D97-AF65-F5344CB8AC3E}">
        <p14:creationId xmlns:p14="http://schemas.microsoft.com/office/powerpoint/2010/main" val="129450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F1162F-EF9A-244A-8C46-8C5F9D5C2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Principais </a:t>
            </a:r>
            <a:r>
              <a:rPr lang="pt-BR" b="1" i="1" dirty="0" err="1"/>
              <a:t>prepositions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34485A-B6E3-8941-8004-9845B577D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exemplo:</a:t>
            </a:r>
          </a:p>
          <a:p>
            <a:r>
              <a:rPr lang="pt-BR" b="1" dirty="0"/>
              <a:t>In front </a:t>
            </a:r>
            <a:r>
              <a:rPr lang="pt-BR" b="1" dirty="0" err="1"/>
              <a:t>of</a:t>
            </a:r>
            <a:r>
              <a:rPr lang="pt-BR" dirty="0"/>
              <a:t> (na frente de) </a:t>
            </a:r>
          </a:p>
          <a:p>
            <a:r>
              <a:rPr lang="pt-BR" dirty="0" err="1"/>
              <a:t>My</a:t>
            </a:r>
            <a:r>
              <a:rPr lang="pt-BR" dirty="0"/>
              <a:t> </a:t>
            </a:r>
            <a:r>
              <a:rPr lang="pt-BR" dirty="0" err="1"/>
              <a:t>house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 </a:t>
            </a:r>
            <a:r>
              <a:rPr lang="pt-BR" b="1" dirty="0"/>
              <a:t>in front </a:t>
            </a:r>
            <a:r>
              <a:rPr lang="pt-BR" b="1" dirty="0" err="1"/>
              <a:t>of</a:t>
            </a:r>
            <a:r>
              <a:rPr lang="pt-BR" b="1" dirty="0"/>
              <a:t> </a:t>
            </a:r>
            <a:r>
              <a:rPr lang="pt-BR" dirty="0" err="1"/>
              <a:t>yours</a:t>
            </a:r>
            <a:r>
              <a:rPr lang="pt-BR" dirty="0"/>
              <a:t>.</a:t>
            </a:r>
          </a:p>
          <a:p>
            <a:r>
              <a:rPr lang="pt-BR" dirty="0"/>
              <a:t>Minha casa fica </a:t>
            </a:r>
            <a:r>
              <a:rPr lang="pt-BR" b="1" dirty="0"/>
              <a:t>na frente da</a:t>
            </a:r>
            <a:r>
              <a:rPr lang="pt-BR" dirty="0"/>
              <a:t> sua.</a:t>
            </a:r>
          </a:p>
          <a:p>
            <a:r>
              <a:rPr lang="pt-BR" b="1" dirty="0"/>
              <a:t>Next </a:t>
            </a:r>
            <a:r>
              <a:rPr lang="pt-BR" b="1" dirty="0" err="1"/>
              <a:t>to</a:t>
            </a:r>
            <a:r>
              <a:rPr lang="pt-BR" b="1" dirty="0"/>
              <a:t> </a:t>
            </a:r>
            <a:r>
              <a:rPr lang="pt-BR" dirty="0"/>
              <a:t>(próximo a) </a:t>
            </a:r>
          </a:p>
          <a:p>
            <a:r>
              <a:rPr lang="pt-BR" b="1" dirty="0"/>
              <a:t>Next </a:t>
            </a:r>
            <a:r>
              <a:rPr lang="pt-BR" b="1" dirty="0" err="1"/>
              <a:t>to</a:t>
            </a:r>
            <a:r>
              <a:rPr lang="pt-BR" dirty="0"/>
              <a:t> 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bank</a:t>
            </a:r>
            <a:r>
              <a:rPr lang="pt-BR" dirty="0"/>
              <a:t>, </a:t>
            </a:r>
            <a:r>
              <a:rPr lang="pt-BR" dirty="0" err="1"/>
              <a:t>there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a </a:t>
            </a:r>
            <a:r>
              <a:rPr lang="pt-BR" dirty="0" err="1"/>
              <a:t>bakery</a:t>
            </a:r>
            <a:r>
              <a:rPr lang="pt-BR" dirty="0"/>
              <a:t>.</a:t>
            </a:r>
          </a:p>
          <a:p>
            <a:r>
              <a:rPr lang="pt-BR" b="1" dirty="0"/>
              <a:t>Próximo ao</a:t>
            </a:r>
            <a:r>
              <a:rPr lang="pt-BR" dirty="0"/>
              <a:t> banco, há uma padaria.</a:t>
            </a:r>
          </a:p>
        </p:txBody>
      </p:sp>
    </p:spTree>
    <p:extLst>
      <p:ext uri="{BB962C8B-B14F-4D97-AF65-F5344CB8AC3E}">
        <p14:creationId xmlns:p14="http://schemas.microsoft.com/office/powerpoint/2010/main" val="3476707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5776A8CE-B0D1-234D-B5F4-26786753DA2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-2370432" y="1420543"/>
            <a:ext cx="1862167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1BFBF5F6-6BA4-174E-B289-7DDFFD5B1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196265"/>
              </p:ext>
            </p:extLst>
          </p:nvPr>
        </p:nvGraphicFramePr>
        <p:xfrm>
          <a:off x="1371601" y="110836"/>
          <a:ext cx="5015344" cy="6747165"/>
        </p:xfrm>
        <a:graphic>
          <a:graphicData uri="http://schemas.openxmlformats.org/drawingml/2006/table">
            <a:tbl>
              <a:tblPr/>
              <a:tblGrid>
                <a:gridCol w="5015344">
                  <a:extLst>
                    <a:ext uri="{9D8B030D-6E8A-4147-A177-3AD203B41FA5}">
                      <a16:colId xmlns:a16="http://schemas.microsoft.com/office/drawing/2014/main" val="3649772492"/>
                    </a:ext>
                  </a:extLst>
                </a:gridCol>
              </a:tblGrid>
              <a:tr h="749685">
                <a:tc>
                  <a:txBody>
                    <a:bodyPr/>
                    <a:lstStyle/>
                    <a:p>
                      <a:pPr marL="228600" algn="ctr"/>
                      <a:r>
                        <a:rPr lang="pt-BR" sz="1400" b="1" dirty="0" err="1">
                          <a:effectLst/>
                          <a:latin typeface="inherit"/>
                        </a:rPr>
                        <a:t>Aboard</a:t>
                      </a:r>
                      <a:r>
                        <a:rPr lang="pt-BR" sz="1400" b="1" dirty="0">
                          <a:effectLst/>
                          <a:latin typeface="inherit"/>
                        </a:rPr>
                        <a:t> (a bordo) </a:t>
                      </a:r>
                      <a:endParaRPr lang="pt-BR" sz="1400" dirty="0">
                        <a:effectLst/>
                        <a:latin typeface="inherit"/>
                      </a:endParaRPr>
                    </a:p>
                    <a:p>
                      <a:pPr algn="ctr"/>
                      <a:r>
                        <a:rPr lang="pt-BR" sz="1400" i="1" dirty="0">
                          <a:effectLst/>
                          <a:latin typeface="inherit"/>
                        </a:rPr>
                        <a:t>The </a:t>
                      </a:r>
                      <a:r>
                        <a:rPr lang="pt-BR" sz="1400" i="1" dirty="0" err="1">
                          <a:effectLst/>
                          <a:latin typeface="inherit"/>
                        </a:rPr>
                        <a:t>ship</a:t>
                      </a:r>
                      <a:r>
                        <a:rPr lang="pt-BR" sz="1400" i="1" dirty="0">
                          <a:effectLst/>
                          <a:latin typeface="inherit"/>
                        </a:rPr>
                        <a:t> </a:t>
                      </a:r>
                      <a:r>
                        <a:rPr lang="pt-BR" sz="1400" i="1" dirty="0" err="1">
                          <a:effectLst/>
                          <a:latin typeface="inherit"/>
                        </a:rPr>
                        <a:t>will</a:t>
                      </a:r>
                      <a:r>
                        <a:rPr lang="pt-BR" sz="1400" i="1" dirty="0">
                          <a:effectLst/>
                          <a:latin typeface="inherit"/>
                        </a:rPr>
                        <a:t> </a:t>
                      </a:r>
                      <a:r>
                        <a:rPr lang="pt-BR" sz="1400" i="1" dirty="0" err="1">
                          <a:effectLst/>
                          <a:latin typeface="inherit"/>
                        </a:rPr>
                        <a:t>sail</a:t>
                      </a:r>
                      <a:r>
                        <a:rPr lang="pt-BR" sz="1400" i="1" dirty="0">
                          <a:effectLst/>
                          <a:latin typeface="inherit"/>
                        </a:rPr>
                        <a:t> </a:t>
                      </a:r>
                      <a:r>
                        <a:rPr lang="pt-BR" sz="1400" i="1" dirty="0" err="1">
                          <a:effectLst/>
                          <a:latin typeface="inherit"/>
                        </a:rPr>
                        <a:t>when</a:t>
                      </a:r>
                      <a:r>
                        <a:rPr lang="pt-BR" sz="1400" i="1" dirty="0">
                          <a:effectLst/>
                          <a:latin typeface="inherit"/>
                        </a:rPr>
                        <a:t> </a:t>
                      </a:r>
                      <a:r>
                        <a:rPr lang="pt-BR" sz="1400" i="1" dirty="0" err="1">
                          <a:effectLst/>
                          <a:latin typeface="inherit"/>
                        </a:rPr>
                        <a:t>everyone</a:t>
                      </a:r>
                      <a:r>
                        <a:rPr lang="pt-BR" sz="1400" i="1" dirty="0">
                          <a:effectLst/>
                          <a:latin typeface="inherit"/>
                        </a:rPr>
                        <a:t> </a:t>
                      </a:r>
                      <a:r>
                        <a:rPr lang="pt-BR" sz="1400" i="1" dirty="0" err="1">
                          <a:effectLst/>
                          <a:latin typeface="inherit"/>
                        </a:rPr>
                        <a:t>is</a:t>
                      </a:r>
                      <a:r>
                        <a:rPr lang="pt-BR" sz="1400" i="1" dirty="0">
                          <a:effectLst/>
                          <a:latin typeface="inherit"/>
                        </a:rPr>
                        <a:t> </a:t>
                      </a:r>
                      <a:r>
                        <a:rPr lang="pt-BR" sz="1400" b="1" i="1" dirty="0" err="1">
                          <a:effectLst/>
                          <a:latin typeface="inherit"/>
                        </a:rPr>
                        <a:t>aboard</a:t>
                      </a:r>
                      <a:r>
                        <a:rPr lang="pt-BR" sz="1400" dirty="0">
                          <a:effectLst/>
                          <a:latin typeface="inherit"/>
                        </a:rPr>
                        <a:t>.</a:t>
                      </a:r>
                    </a:p>
                    <a:p>
                      <a:pPr algn="ctr"/>
                      <a:r>
                        <a:rPr lang="pt-BR" sz="1400" dirty="0">
                          <a:effectLst/>
                          <a:latin typeface="inherit"/>
                        </a:rPr>
                        <a:t>O navio navegará quando todos estiverem </a:t>
                      </a:r>
                      <a:r>
                        <a:rPr lang="pt-BR" sz="1400" b="1" dirty="0">
                          <a:effectLst/>
                          <a:latin typeface="inherit"/>
                        </a:rPr>
                        <a:t>a</a:t>
                      </a:r>
                      <a:r>
                        <a:rPr lang="pt-BR" sz="1400" dirty="0">
                          <a:effectLst/>
                          <a:latin typeface="inherit"/>
                        </a:rPr>
                        <a:t> </a:t>
                      </a:r>
                      <a:r>
                        <a:rPr lang="pt-BR" sz="1400" b="1" dirty="0">
                          <a:effectLst/>
                          <a:latin typeface="inherit"/>
                        </a:rPr>
                        <a:t>bordo</a:t>
                      </a:r>
                      <a:r>
                        <a:rPr lang="pt-BR" sz="1400" dirty="0">
                          <a:effectLst/>
                          <a:latin typeface="inherit"/>
                        </a:rPr>
                        <a:t>.</a:t>
                      </a:r>
                    </a:p>
                  </a:txBody>
                  <a:tcPr marL="29481" marR="29481" marT="29481" marB="2948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0921916"/>
                  </a:ext>
                </a:extLst>
              </a:tr>
              <a:tr h="749685">
                <a:tc>
                  <a:txBody>
                    <a:bodyPr/>
                    <a:lstStyle/>
                    <a:p>
                      <a:pPr marL="228600" algn="ctr"/>
                      <a:r>
                        <a:rPr lang="pt-BR" sz="1400" b="1" dirty="0" err="1">
                          <a:effectLst/>
                          <a:latin typeface="inherit"/>
                        </a:rPr>
                        <a:t>About</a:t>
                      </a:r>
                      <a:r>
                        <a:rPr lang="pt-BR" sz="1400" b="1" dirty="0">
                          <a:effectLst/>
                          <a:latin typeface="inherit"/>
                        </a:rPr>
                        <a:t> (sobre)</a:t>
                      </a:r>
                      <a:endParaRPr lang="pt-BR" sz="1400" dirty="0">
                        <a:effectLst/>
                        <a:latin typeface="inherit"/>
                      </a:endParaRPr>
                    </a:p>
                    <a:p>
                      <a:pPr algn="ctr"/>
                      <a:r>
                        <a:rPr lang="pt-BR" sz="1400" i="1" dirty="0" err="1">
                          <a:effectLst/>
                          <a:latin typeface="inherit"/>
                        </a:rPr>
                        <a:t>Let’s</a:t>
                      </a:r>
                      <a:r>
                        <a:rPr lang="pt-BR" sz="1400" i="1" dirty="0">
                          <a:effectLst/>
                          <a:latin typeface="inherit"/>
                        </a:rPr>
                        <a:t> </a:t>
                      </a:r>
                      <a:r>
                        <a:rPr lang="pt-BR" sz="1400" i="1" dirty="0" err="1">
                          <a:effectLst/>
                          <a:latin typeface="inherit"/>
                        </a:rPr>
                        <a:t>talk</a:t>
                      </a:r>
                      <a:r>
                        <a:rPr lang="pt-BR" sz="1400" i="1" dirty="0">
                          <a:effectLst/>
                          <a:latin typeface="inherit"/>
                        </a:rPr>
                        <a:t> </a:t>
                      </a:r>
                      <a:r>
                        <a:rPr lang="pt-BR" sz="1400" b="1" i="1" dirty="0" err="1">
                          <a:effectLst/>
                          <a:latin typeface="inherit"/>
                        </a:rPr>
                        <a:t>about</a:t>
                      </a:r>
                      <a:r>
                        <a:rPr lang="pt-BR" sz="1400" i="1" dirty="0">
                          <a:effectLst/>
                          <a:latin typeface="inherit"/>
                        </a:rPr>
                        <a:t> </a:t>
                      </a:r>
                      <a:r>
                        <a:rPr lang="pt-BR" sz="1400" i="1" dirty="0" err="1">
                          <a:effectLst/>
                          <a:latin typeface="inherit"/>
                        </a:rPr>
                        <a:t>the</a:t>
                      </a:r>
                      <a:r>
                        <a:rPr lang="pt-BR" sz="1400" i="1" dirty="0">
                          <a:effectLst/>
                          <a:latin typeface="inherit"/>
                        </a:rPr>
                        <a:t> game. </a:t>
                      </a:r>
                      <a:endParaRPr lang="pt-BR" sz="1400" dirty="0">
                        <a:effectLst/>
                        <a:latin typeface="inherit"/>
                      </a:endParaRPr>
                    </a:p>
                    <a:p>
                      <a:pPr algn="ctr"/>
                      <a:r>
                        <a:rPr lang="pt-BR" sz="1400" dirty="0">
                          <a:effectLst/>
                          <a:latin typeface="inherit"/>
                        </a:rPr>
                        <a:t>Vamos falar </a:t>
                      </a:r>
                      <a:r>
                        <a:rPr lang="pt-BR" sz="1400" b="1" dirty="0">
                          <a:effectLst/>
                          <a:latin typeface="inherit"/>
                        </a:rPr>
                        <a:t>sobre</a:t>
                      </a:r>
                      <a:r>
                        <a:rPr lang="pt-BR" sz="1400" dirty="0">
                          <a:effectLst/>
                          <a:latin typeface="inherit"/>
                        </a:rPr>
                        <a:t> o jogo.</a:t>
                      </a:r>
                    </a:p>
                  </a:txBody>
                  <a:tcPr marL="29481" marR="29481" marT="29481" marB="2948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092126"/>
                  </a:ext>
                </a:extLst>
              </a:tr>
              <a:tr h="749685">
                <a:tc>
                  <a:txBody>
                    <a:bodyPr/>
                    <a:lstStyle/>
                    <a:p>
                      <a:pPr marL="228600" algn="ctr"/>
                      <a:r>
                        <a:rPr lang="pt-BR" sz="1400" b="1" dirty="0" err="1">
                          <a:effectLst/>
                          <a:latin typeface="inherit"/>
                        </a:rPr>
                        <a:t>Above</a:t>
                      </a:r>
                      <a:r>
                        <a:rPr lang="pt-BR" sz="1400" b="1" dirty="0">
                          <a:effectLst/>
                          <a:latin typeface="inherit"/>
                        </a:rPr>
                        <a:t> (acima)</a:t>
                      </a:r>
                      <a:endParaRPr lang="pt-BR" sz="1400" dirty="0">
                        <a:effectLst/>
                        <a:latin typeface="inherit"/>
                      </a:endParaRPr>
                    </a:p>
                    <a:p>
                      <a:pPr algn="ctr"/>
                      <a:r>
                        <a:rPr lang="pt-BR" sz="1400" i="1" dirty="0">
                          <a:effectLst/>
                          <a:latin typeface="inherit"/>
                        </a:rPr>
                        <a:t>The </a:t>
                      </a:r>
                      <a:r>
                        <a:rPr lang="pt-BR" sz="1400" i="1" dirty="0" err="1">
                          <a:effectLst/>
                          <a:latin typeface="inherit"/>
                        </a:rPr>
                        <a:t>sky</a:t>
                      </a:r>
                      <a:r>
                        <a:rPr lang="pt-BR" sz="1400" i="1" dirty="0">
                          <a:effectLst/>
                          <a:latin typeface="inherit"/>
                        </a:rPr>
                        <a:t> </a:t>
                      </a:r>
                      <a:r>
                        <a:rPr lang="pt-BR" sz="1400" i="1" dirty="0" err="1">
                          <a:effectLst/>
                          <a:latin typeface="inherit"/>
                        </a:rPr>
                        <a:t>is</a:t>
                      </a:r>
                      <a:r>
                        <a:rPr lang="pt-BR" sz="1400" i="1" dirty="0">
                          <a:effectLst/>
                          <a:latin typeface="inherit"/>
                        </a:rPr>
                        <a:t> </a:t>
                      </a:r>
                      <a:r>
                        <a:rPr lang="pt-BR" sz="1400" b="1" i="1" dirty="0" err="1">
                          <a:effectLst/>
                          <a:latin typeface="inherit"/>
                        </a:rPr>
                        <a:t>above</a:t>
                      </a:r>
                      <a:r>
                        <a:rPr lang="pt-BR" sz="1400" i="1" dirty="0">
                          <a:effectLst/>
                          <a:latin typeface="inherit"/>
                        </a:rPr>
                        <a:t> us. </a:t>
                      </a:r>
                      <a:endParaRPr lang="pt-BR" sz="1400" dirty="0">
                        <a:effectLst/>
                        <a:latin typeface="inherit"/>
                      </a:endParaRPr>
                    </a:p>
                    <a:p>
                      <a:pPr algn="ctr"/>
                      <a:r>
                        <a:rPr lang="pt-BR" sz="1400" dirty="0">
                          <a:effectLst/>
                          <a:latin typeface="inherit"/>
                        </a:rPr>
                        <a:t>O céu está </a:t>
                      </a:r>
                      <a:r>
                        <a:rPr lang="pt-BR" sz="1400" b="1" dirty="0">
                          <a:effectLst/>
                          <a:latin typeface="inherit"/>
                        </a:rPr>
                        <a:t>acima</a:t>
                      </a:r>
                      <a:r>
                        <a:rPr lang="pt-BR" sz="1400" dirty="0">
                          <a:effectLst/>
                          <a:latin typeface="inherit"/>
                        </a:rPr>
                        <a:t> </a:t>
                      </a:r>
                      <a:r>
                        <a:rPr lang="pt-BR" sz="1400" b="1" dirty="0">
                          <a:effectLst/>
                          <a:latin typeface="inherit"/>
                        </a:rPr>
                        <a:t>de</a:t>
                      </a:r>
                      <a:r>
                        <a:rPr lang="pt-BR" sz="1400" dirty="0">
                          <a:effectLst/>
                          <a:latin typeface="inherit"/>
                        </a:rPr>
                        <a:t> nós.</a:t>
                      </a:r>
                    </a:p>
                  </a:txBody>
                  <a:tcPr marL="29481" marR="29481" marT="29481" marB="2948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1653084"/>
                  </a:ext>
                </a:extLst>
              </a:tr>
              <a:tr h="749685">
                <a:tc>
                  <a:txBody>
                    <a:bodyPr/>
                    <a:lstStyle/>
                    <a:p>
                      <a:pPr marL="228600" algn="ctr"/>
                      <a:r>
                        <a:rPr lang="pt-BR" sz="1400" b="1" dirty="0" err="1">
                          <a:effectLst/>
                          <a:latin typeface="inherit"/>
                        </a:rPr>
                        <a:t>According</a:t>
                      </a:r>
                      <a:r>
                        <a:rPr lang="pt-BR" sz="1400" b="1" dirty="0">
                          <a:effectLst/>
                          <a:latin typeface="inherit"/>
                        </a:rPr>
                        <a:t> </a:t>
                      </a:r>
                      <a:r>
                        <a:rPr lang="pt-BR" sz="1400" b="1" dirty="0" err="1">
                          <a:effectLst/>
                          <a:latin typeface="inherit"/>
                        </a:rPr>
                        <a:t>to</a:t>
                      </a:r>
                      <a:r>
                        <a:rPr lang="pt-BR" sz="1400" b="1" dirty="0">
                          <a:effectLst/>
                          <a:latin typeface="inherit"/>
                        </a:rPr>
                        <a:t> (segundo/ de acordo) </a:t>
                      </a:r>
                      <a:endParaRPr lang="pt-BR" sz="1400" dirty="0">
                        <a:effectLst/>
                        <a:latin typeface="inherit"/>
                      </a:endParaRPr>
                    </a:p>
                    <a:p>
                      <a:pPr algn="ctr"/>
                      <a:r>
                        <a:rPr lang="pt-BR" sz="1400" b="1" i="1" dirty="0" err="1">
                          <a:effectLst/>
                          <a:latin typeface="inherit"/>
                        </a:rPr>
                        <a:t>According</a:t>
                      </a:r>
                      <a:r>
                        <a:rPr lang="pt-BR" sz="1400" b="1" i="1" dirty="0">
                          <a:effectLst/>
                          <a:latin typeface="inherit"/>
                        </a:rPr>
                        <a:t> </a:t>
                      </a:r>
                      <a:r>
                        <a:rPr lang="pt-BR" sz="1400" b="1" i="1" dirty="0" err="1">
                          <a:effectLst/>
                          <a:latin typeface="inherit"/>
                        </a:rPr>
                        <a:t>to</a:t>
                      </a:r>
                      <a:r>
                        <a:rPr lang="pt-BR" sz="1400" b="1" i="1" dirty="0">
                          <a:effectLst/>
                          <a:latin typeface="inherit"/>
                        </a:rPr>
                        <a:t> </a:t>
                      </a:r>
                      <a:r>
                        <a:rPr lang="pt-BR" sz="1400" b="1" i="1" dirty="0" err="1">
                          <a:effectLst/>
                          <a:latin typeface="inherit"/>
                        </a:rPr>
                        <a:t>my</a:t>
                      </a:r>
                      <a:r>
                        <a:rPr lang="pt-BR" sz="1400" b="1" i="1" dirty="0">
                          <a:effectLst/>
                          <a:latin typeface="inherit"/>
                        </a:rPr>
                        <a:t> </a:t>
                      </a:r>
                      <a:r>
                        <a:rPr lang="pt-BR" sz="1400" b="1" i="1" dirty="0" err="1">
                          <a:effectLst/>
                          <a:latin typeface="inherit"/>
                        </a:rPr>
                        <a:t>mom</a:t>
                      </a:r>
                      <a:r>
                        <a:rPr lang="pt-BR" sz="1400" b="1" i="1" dirty="0">
                          <a:effectLst/>
                          <a:latin typeface="inherit"/>
                        </a:rPr>
                        <a:t>, </a:t>
                      </a:r>
                      <a:r>
                        <a:rPr lang="pt-BR" sz="1400" b="1" i="1" dirty="0" err="1">
                          <a:effectLst/>
                          <a:latin typeface="inherit"/>
                        </a:rPr>
                        <a:t>you</a:t>
                      </a:r>
                      <a:r>
                        <a:rPr lang="pt-BR" sz="1400" b="1" i="1" dirty="0">
                          <a:effectLst/>
                          <a:latin typeface="inherit"/>
                        </a:rPr>
                        <a:t> </a:t>
                      </a:r>
                      <a:r>
                        <a:rPr lang="pt-BR" sz="1400" b="1" i="1" dirty="0" err="1">
                          <a:effectLst/>
                          <a:latin typeface="inherit"/>
                        </a:rPr>
                        <a:t>can</a:t>
                      </a:r>
                      <a:r>
                        <a:rPr lang="pt-BR" sz="1400" b="1" i="1" dirty="0">
                          <a:effectLst/>
                          <a:latin typeface="inherit"/>
                        </a:rPr>
                        <a:t> go. </a:t>
                      </a:r>
                      <a:endParaRPr lang="pt-BR" sz="1400" dirty="0">
                        <a:effectLst/>
                        <a:latin typeface="inherit"/>
                      </a:endParaRPr>
                    </a:p>
                    <a:p>
                      <a:pPr algn="ctr"/>
                      <a:r>
                        <a:rPr lang="pt-BR" sz="1400" b="1" dirty="0">
                          <a:effectLst/>
                          <a:latin typeface="inherit"/>
                        </a:rPr>
                        <a:t>Segundo minha mãe, você pode ir.</a:t>
                      </a:r>
                      <a:endParaRPr lang="pt-BR" sz="1400" dirty="0">
                        <a:effectLst/>
                        <a:latin typeface="inherit"/>
                      </a:endParaRPr>
                    </a:p>
                  </a:txBody>
                  <a:tcPr marL="29481" marR="29481" marT="29481" marB="2948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5040135"/>
                  </a:ext>
                </a:extLst>
              </a:tr>
              <a:tr h="749685">
                <a:tc>
                  <a:txBody>
                    <a:bodyPr/>
                    <a:lstStyle/>
                    <a:p>
                      <a:pPr marL="228600" algn="ctr"/>
                      <a:r>
                        <a:rPr lang="pt-BR" sz="1400" b="1" dirty="0" err="1">
                          <a:effectLst/>
                          <a:latin typeface="inherit"/>
                        </a:rPr>
                        <a:t>After</a:t>
                      </a:r>
                      <a:r>
                        <a:rPr lang="pt-BR" sz="1400" b="1" dirty="0">
                          <a:effectLst/>
                          <a:latin typeface="inherit"/>
                        </a:rPr>
                        <a:t> (depois)</a:t>
                      </a:r>
                      <a:endParaRPr lang="pt-BR" sz="1400" dirty="0">
                        <a:effectLst/>
                        <a:latin typeface="inherit"/>
                      </a:endParaRPr>
                    </a:p>
                    <a:p>
                      <a:pPr algn="ctr"/>
                      <a:r>
                        <a:rPr lang="pt-BR" sz="1400" i="1" dirty="0" err="1">
                          <a:effectLst/>
                          <a:latin typeface="inherit"/>
                        </a:rPr>
                        <a:t>We</a:t>
                      </a:r>
                      <a:r>
                        <a:rPr lang="pt-BR" sz="1400" i="1" dirty="0">
                          <a:effectLst/>
                          <a:latin typeface="inherit"/>
                        </a:rPr>
                        <a:t> </a:t>
                      </a:r>
                      <a:r>
                        <a:rPr lang="pt-BR" sz="1400" i="1" dirty="0" err="1">
                          <a:effectLst/>
                          <a:latin typeface="inherit"/>
                        </a:rPr>
                        <a:t>can</a:t>
                      </a:r>
                      <a:r>
                        <a:rPr lang="pt-BR" sz="1400" i="1" dirty="0">
                          <a:effectLst/>
                          <a:latin typeface="inherit"/>
                        </a:rPr>
                        <a:t> go out </a:t>
                      </a:r>
                      <a:r>
                        <a:rPr lang="pt-BR" sz="1400" b="1" i="1" dirty="0" err="1">
                          <a:effectLst/>
                          <a:latin typeface="inherit"/>
                        </a:rPr>
                        <a:t>after</a:t>
                      </a:r>
                      <a:r>
                        <a:rPr lang="pt-BR" sz="1400" i="1" dirty="0">
                          <a:effectLst/>
                          <a:latin typeface="inherit"/>
                        </a:rPr>
                        <a:t> </a:t>
                      </a:r>
                      <a:r>
                        <a:rPr lang="pt-BR" sz="1400" i="1" dirty="0" err="1">
                          <a:effectLst/>
                          <a:latin typeface="inherit"/>
                        </a:rPr>
                        <a:t>the</a:t>
                      </a:r>
                      <a:r>
                        <a:rPr lang="pt-BR" sz="1400" i="1" dirty="0">
                          <a:effectLst/>
                          <a:latin typeface="inherit"/>
                        </a:rPr>
                        <a:t> match. </a:t>
                      </a:r>
                      <a:endParaRPr lang="pt-BR" sz="1400" dirty="0">
                        <a:effectLst/>
                        <a:latin typeface="inherit"/>
                      </a:endParaRPr>
                    </a:p>
                    <a:p>
                      <a:pPr algn="ctr"/>
                      <a:r>
                        <a:rPr lang="pt-BR" sz="1400" dirty="0">
                          <a:effectLst/>
                          <a:latin typeface="inherit"/>
                        </a:rPr>
                        <a:t>Nós podemos sair </a:t>
                      </a:r>
                      <a:r>
                        <a:rPr lang="pt-BR" sz="1400" b="1" dirty="0">
                          <a:effectLst/>
                          <a:latin typeface="inherit"/>
                        </a:rPr>
                        <a:t>depois</a:t>
                      </a:r>
                      <a:r>
                        <a:rPr lang="pt-BR" sz="1400" dirty="0">
                          <a:effectLst/>
                          <a:latin typeface="inherit"/>
                        </a:rPr>
                        <a:t> do jogo.</a:t>
                      </a:r>
                    </a:p>
                  </a:txBody>
                  <a:tcPr marL="29481" marR="29481" marT="29481" marB="2948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6717043"/>
                  </a:ext>
                </a:extLst>
              </a:tr>
              <a:tr h="749685">
                <a:tc>
                  <a:txBody>
                    <a:bodyPr/>
                    <a:lstStyle/>
                    <a:p>
                      <a:pPr marL="228600" algn="ctr"/>
                      <a:r>
                        <a:rPr lang="pt-BR" sz="1400" b="1" dirty="0" err="1">
                          <a:effectLst/>
                          <a:latin typeface="inherit"/>
                        </a:rPr>
                        <a:t>Against</a:t>
                      </a:r>
                      <a:r>
                        <a:rPr lang="pt-BR" sz="1400" b="1" dirty="0">
                          <a:effectLst/>
                          <a:latin typeface="inherit"/>
                        </a:rPr>
                        <a:t> (contra) </a:t>
                      </a:r>
                      <a:endParaRPr lang="pt-BR" sz="1400" dirty="0">
                        <a:effectLst/>
                        <a:latin typeface="inherit"/>
                      </a:endParaRPr>
                    </a:p>
                    <a:p>
                      <a:pPr algn="ctr"/>
                      <a:r>
                        <a:rPr lang="pt-BR" sz="1400" i="1" dirty="0" err="1">
                          <a:effectLst/>
                          <a:latin typeface="inherit"/>
                        </a:rPr>
                        <a:t>He’s</a:t>
                      </a:r>
                      <a:r>
                        <a:rPr lang="pt-BR" sz="1400" i="1" dirty="0">
                          <a:effectLst/>
                          <a:latin typeface="inherit"/>
                        </a:rPr>
                        <a:t> </a:t>
                      </a:r>
                      <a:r>
                        <a:rPr lang="pt-BR" sz="1400" i="1" dirty="0" err="1">
                          <a:effectLst/>
                          <a:latin typeface="inherit"/>
                        </a:rPr>
                        <a:t>always</a:t>
                      </a:r>
                      <a:r>
                        <a:rPr lang="pt-BR" sz="1400" i="1" dirty="0">
                          <a:effectLst/>
                          <a:latin typeface="inherit"/>
                        </a:rPr>
                        <a:t> </a:t>
                      </a:r>
                      <a:r>
                        <a:rPr lang="pt-BR" sz="1400" b="1" i="1" dirty="0" err="1">
                          <a:effectLst/>
                          <a:latin typeface="inherit"/>
                        </a:rPr>
                        <a:t>against</a:t>
                      </a:r>
                      <a:r>
                        <a:rPr lang="pt-BR" sz="1400" i="1" dirty="0">
                          <a:effectLst/>
                          <a:latin typeface="inherit"/>
                        </a:rPr>
                        <a:t> me. </a:t>
                      </a:r>
                      <a:endParaRPr lang="pt-BR" sz="1400" dirty="0">
                        <a:effectLst/>
                        <a:latin typeface="inherit"/>
                      </a:endParaRPr>
                    </a:p>
                    <a:p>
                      <a:pPr algn="ctr"/>
                      <a:r>
                        <a:rPr lang="pt-BR" sz="1400" dirty="0">
                          <a:effectLst/>
                          <a:latin typeface="inherit"/>
                        </a:rPr>
                        <a:t>Ele está sempre contra mim.</a:t>
                      </a:r>
                    </a:p>
                  </a:txBody>
                  <a:tcPr marL="29481" marR="29481" marT="29481" marB="2948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608238"/>
                  </a:ext>
                </a:extLst>
              </a:tr>
              <a:tr h="749685">
                <a:tc>
                  <a:txBody>
                    <a:bodyPr/>
                    <a:lstStyle/>
                    <a:p>
                      <a:pPr marL="228600" algn="ctr"/>
                      <a:r>
                        <a:rPr lang="pt-BR" sz="1400" b="1" dirty="0" err="1">
                          <a:effectLst/>
                          <a:latin typeface="inherit"/>
                        </a:rPr>
                        <a:t>Among</a:t>
                      </a:r>
                      <a:r>
                        <a:rPr lang="pt-BR" sz="1400" b="1" dirty="0">
                          <a:effectLst/>
                          <a:latin typeface="inherit"/>
                        </a:rPr>
                        <a:t> (entre - quando há mais de duas pessoas/coisas)</a:t>
                      </a:r>
                      <a:endParaRPr lang="pt-BR" sz="1400" dirty="0">
                        <a:effectLst/>
                        <a:latin typeface="inherit"/>
                      </a:endParaRPr>
                    </a:p>
                    <a:p>
                      <a:pPr algn="ctr"/>
                      <a:r>
                        <a:rPr lang="pt-BR" sz="1400" i="1" dirty="0" err="1">
                          <a:effectLst/>
                          <a:latin typeface="inherit"/>
                        </a:rPr>
                        <a:t>They’re</a:t>
                      </a:r>
                      <a:r>
                        <a:rPr lang="pt-BR" sz="1400" i="1" dirty="0">
                          <a:effectLst/>
                          <a:latin typeface="inherit"/>
                        </a:rPr>
                        <a:t> </a:t>
                      </a:r>
                      <a:r>
                        <a:rPr lang="pt-BR" sz="1400" i="1" dirty="0" err="1">
                          <a:effectLst/>
                          <a:latin typeface="inherit"/>
                        </a:rPr>
                        <a:t>among</a:t>
                      </a:r>
                      <a:r>
                        <a:rPr lang="pt-BR" sz="1400" i="1" dirty="0">
                          <a:effectLst/>
                          <a:latin typeface="inherit"/>
                        </a:rPr>
                        <a:t> </a:t>
                      </a:r>
                      <a:r>
                        <a:rPr lang="pt-BR" sz="1400" i="1" dirty="0" err="1">
                          <a:effectLst/>
                          <a:latin typeface="inherit"/>
                        </a:rPr>
                        <a:t>friends</a:t>
                      </a:r>
                      <a:r>
                        <a:rPr lang="pt-BR" sz="1400" i="1" dirty="0">
                          <a:effectLst/>
                          <a:latin typeface="inherit"/>
                        </a:rPr>
                        <a:t>. </a:t>
                      </a:r>
                      <a:endParaRPr lang="pt-BR" sz="1400" dirty="0">
                        <a:effectLst/>
                        <a:latin typeface="inherit"/>
                      </a:endParaRPr>
                    </a:p>
                    <a:p>
                      <a:pPr algn="ctr"/>
                      <a:r>
                        <a:rPr lang="pt-BR" sz="1400" dirty="0">
                          <a:effectLst/>
                          <a:latin typeface="inherit"/>
                        </a:rPr>
                        <a:t>Eles estão </a:t>
                      </a:r>
                      <a:r>
                        <a:rPr lang="pt-BR" sz="1400" b="1" dirty="0">
                          <a:effectLst/>
                          <a:latin typeface="inherit"/>
                        </a:rPr>
                        <a:t>entre</a:t>
                      </a:r>
                      <a:r>
                        <a:rPr lang="pt-BR" sz="1400" dirty="0">
                          <a:effectLst/>
                          <a:latin typeface="inherit"/>
                        </a:rPr>
                        <a:t> amigos.</a:t>
                      </a:r>
                    </a:p>
                  </a:txBody>
                  <a:tcPr marL="29481" marR="29481" marT="29481" marB="2948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5856122"/>
                  </a:ext>
                </a:extLst>
              </a:tr>
              <a:tr h="749685">
                <a:tc>
                  <a:txBody>
                    <a:bodyPr/>
                    <a:lstStyle/>
                    <a:p>
                      <a:pPr marL="228600" algn="ctr"/>
                      <a:r>
                        <a:rPr lang="pt-BR" sz="1400" b="1" dirty="0" err="1">
                          <a:effectLst/>
                          <a:latin typeface="inherit"/>
                        </a:rPr>
                        <a:t>Around</a:t>
                      </a:r>
                      <a:r>
                        <a:rPr lang="pt-BR" sz="1400" b="1" dirty="0">
                          <a:effectLst/>
                          <a:latin typeface="inherit"/>
                        </a:rPr>
                        <a:t> (ao redor de/ em volta)</a:t>
                      </a:r>
                      <a:endParaRPr lang="pt-BR" sz="1400" dirty="0">
                        <a:effectLst/>
                        <a:latin typeface="inherit"/>
                      </a:endParaRPr>
                    </a:p>
                    <a:p>
                      <a:pPr algn="ctr"/>
                      <a:r>
                        <a:rPr lang="pt-BR" sz="1400" i="1" dirty="0">
                          <a:effectLst/>
                          <a:latin typeface="inherit"/>
                        </a:rPr>
                        <a:t>Look </a:t>
                      </a:r>
                      <a:r>
                        <a:rPr lang="pt-BR" sz="1400" b="1" i="1" dirty="0" err="1">
                          <a:effectLst/>
                          <a:latin typeface="inherit"/>
                        </a:rPr>
                        <a:t>around</a:t>
                      </a:r>
                      <a:r>
                        <a:rPr lang="pt-BR" sz="1400" i="1" dirty="0">
                          <a:effectLst/>
                          <a:latin typeface="inherit"/>
                        </a:rPr>
                        <a:t>! </a:t>
                      </a:r>
                      <a:endParaRPr lang="pt-BR" sz="1400" dirty="0">
                        <a:effectLst/>
                        <a:latin typeface="inherit"/>
                      </a:endParaRPr>
                    </a:p>
                    <a:p>
                      <a:pPr algn="ctr"/>
                      <a:r>
                        <a:rPr lang="pt-BR" sz="1400" dirty="0">
                          <a:effectLst/>
                          <a:latin typeface="inherit"/>
                        </a:rPr>
                        <a:t>Olhe </a:t>
                      </a:r>
                      <a:r>
                        <a:rPr lang="pt-BR" sz="1400" b="1" dirty="0">
                          <a:effectLst/>
                          <a:latin typeface="inherit"/>
                        </a:rPr>
                        <a:t>em</a:t>
                      </a:r>
                      <a:r>
                        <a:rPr lang="pt-BR" sz="1400" dirty="0">
                          <a:effectLst/>
                          <a:latin typeface="inherit"/>
                        </a:rPr>
                        <a:t> </a:t>
                      </a:r>
                      <a:r>
                        <a:rPr lang="pt-BR" sz="1400" b="1" dirty="0">
                          <a:effectLst/>
                          <a:latin typeface="inherit"/>
                        </a:rPr>
                        <a:t>volta</a:t>
                      </a:r>
                      <a:r>
                        <a:rPr lang="pt-BR" sz="1400" dirty="0">
                          <a:effectLst/>
                          <a:latin typeface="inherit"/>
                        </a:rPr>
                        <a:t>!</a:t>
                      </a:r>
                    </a:p>
                  </a:txBody>
                  <a:tcPr marL="29481" marR="29481" marT="29481" marB="2948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3428111"/>
                  </a:ext>
                </a:extLst>
              </a:tr>
              <a:tr h="749685">
                <a:tc>
                  <a:txBody>
                    <a:bodyPr/>
                    <a:lstStyle/>
                    <a:p>
                      <a:pPr marL="228600" algn="ctr"/>
                      <a:r>
                        <a:rPr lang="pt-BR" sz="1400" b="1" dirty="0" err="1">
                          <a:effectLst/>
                          <a:latin typeface="inherit"/>
                        </a:rPr>
                        <a:t>Before</a:t>
                      </a:r>
                      <a:r>
                        <a:rPr lang="pt-BR" sz="1400" b="1" dirty="0">
                          <a:effectLst/>
                          <a:latin typeface="inherit"/>
                        </a:rPr>
                        <a:t> (antes de)</a:t>
                      </a:r>
                      <a:endParaRPr lang="pt-BR" sz="1400" dirty="0">
                        <a:effectLst/>
                        <a:latin typeface="inherit"/>
                      </a:endParaRPr>
                    </a:p>
                    <a:p>
                      <a:pPr algn="ctr"/>
                      <a:r>
                        <a:rPr lang="pt-BR" sz="1400" i="1" dirty="0" err="1">
                          <a:effectLst/>
                          <a:latin typeface="inherit"/>
                        </a:rPr>
                        <a:t>Did</a:t>
                      </a:r>
                      <a:r>
                        <a:rPr lang="pt-BR" sz="1400" i="1" dirty="0">
                          <a:effectLst/>
                          <a:latin typeface="inherit"/>
                        </a:rPr>
                        <a:t> </a:t>
                      </a:r>
                      <a:r>
                        <a:rPr lang="pt-BR" sz="1400" i="1" dirty="0" err="1">
                          <a:effectLst/>
                          <a:latin typeface="inherit"/>
                        </a:rPr>
                        <a:t>she</a:t>
                      </a:r>
                      <a:r>
                        <a:rPr lang="pt-BR" sz="1400" i="1" dirty="0">
                          <a:effectLst/>
                          <a:latin typeface="inherit"/>
                        </a:rPr>
                        <a:t> </a:t>
                      </a:r>
                      <a:r>
                        <a:rPr lang="pt-BR" sz="1400" i="1" dirty="0" err="1">
                          <a:effectLst/>
                          <a:latin typeface="inherit"/>
                        </a:rPr>
                        <a:t>arrive</a:t>
                      </a:r>
                      <a:r>
                        <a:rPr lang="pt-BR" sz="1400" i="1" dirty="0">
                          <a:effectLst/>
                          <a:latin typeface="inherit"/>
                        </a:rPr>
                        <a:t> </a:t>
                      </a:r>
                      <a:r>
                        <a:rPr lang="pt-BR" sz="1400" b="1" i="1" dirty="0" err="1">
                          <a:effectLst/>
                          <a:latin typeface="inherit"/>
                        </a:rPr>
                        <a:t>before</a:t>
                      </a:r>
                      <a:r>
                        <a:rPr lang="pt-BR" sz="1400" i="1" dirty="0">
                          <a:effectLst/>
                          <a:latin typeface="inherit"/>
                        </a:rPr>
                        <a:t> </a:t>
                      </a:r>
                      <a:r>
                        <a:rPr lang="pt-BR" sz="1400" i="1" dirty="0" err="1">
                          <a:effectLst/>
                          <a:latin typeface="inherit"/>
                        </a:rPr>
                        <a:t>lunch</a:t>
                      </a:r>
                      <a:r>
                        <a:rPr lang="pt-BR" sz="1400" i="1" dirty="0">
                          <a:effectLst/>
                          <a:latin typeface="inherit"/>
                        </a:rPr>
                        <a:t>? </a:t>
                      </a:r>
                      <a:endParaRPr lang="pt-BR" sz="1400" dirty="0">
                        <a:effectLst/>
                        <a:latin typeface="inherit"/>
                      </a:endParaRPr>
                    </a:p>
                    <a:p>
                      <a:pPr algn="ctr"/>
                      <a:r>
                        <a:rPr lang="pt-BR" sz="1400" dirty="0">
                          <a:effectLst/>
                          <a:latin typeface="inherit"/>
                        </a:rPr>
                        <a:t>Ela chegou </a:t>
                      </a:r>
                      <a:r>
                        <a:rPr lang="pt-BR" sz="1400" b="1" dirty="0">
                          <a:effectLst/>
                          <a:latin typeface="inherit"/>
                        </a:rPr>
                        <a:t>antes</a:t>
                      </a:r>
                      <a:r>
                        <a:rPr lang="pt-BR" sz="1400" dirty="0">
                          <a:effectLst/>
                          <a:latin typeface="inherit"/>
                        </a:rPr>
                        <a:t> </a:t>
                      </a:r>
                      <a:r>
                        <a:rPr lang="pt-BR" sz="1400" b="1" dirty="0">
                          <a:effectLst/>
                          <a:latin typeface="inherit"/>
                        </a:rPr>
                        <a:t>do</a:t>
                      </a:r>
                      <a:r>
                        <a:rPr lang="pt-BR" sz="1400" dirty="0">
                          <a:effectLst/>
                          <a:latin typeface="inherit"/>
                        </a:rPr>
                        <a:t> almoço?</a:t>
                      </a:r>
                    </a:p>
                  </a:txBody>
                  <a:tcPr marL="29481" marR="29481" marT="29481" marB="2948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8623818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113EE527-D30B-E746-8A9D-16A02F0C65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392060"/>
              </p:ext>
            </p:extLst>
          </p:nvPr>
        </p:nvGraphicFramePr>
        <p:xfrm>
          <a:off x="6622473" y="0"/>
          <a:ext cx="5569528" cy="6858000"/>
        </p:xfrm>
        <a:graphic>
          <a:graphicData uri="http://schemas.openxmlformats.org/drawingml/2006/table">
            <a:tbl>
              <a:tblPr/>
              <a:tblGrid>
                <a:gridCol w="5569528">
                  <a:extLst>
                    <a:ext uri="{9D8B030D-6E8A-4147-A177-3AD203B41FA5}">
                      <a16:colId xmlns:a16="http://schemas.microsoft.com/office/drawing/2014/main" val="1528111741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228600" algn="ctr"/>
                      <a:r>
                        <a:rPr lang="pt-BR" sz="1500" b="1" dirty="0" err="1">
                          <a:effectLst/>
                          <a:latin typeface="inherit"/>
                        </a:rPr>
                        <a:t>Below</a:t>
                      </a:r>
                      <a:r>
                        <a:rPr lang="pt-BR" sz="1500" b="1" dirty="0">
                          <a:effectLst/>
                          <a:latin typeface="inherit"/>
                        </a:rPr>
                        <a:t> (abaixo, debaixo) </a:t>
                      </a:r>
                      <a:endParaRPr lang="pt-BR" sz="1500" dirty="0">
                        <a:effectLst/>
                        <a:latin typeface="inherit"/>
                      </a:endParaRPr>
                    </a:p>
                    <a:p>
                      <a:pPr algn="ctr"/>
                      <a:r>
                        <a:rPr lang="pt-BR" sz="1500" b="1" i="1" dirty="0">
                          <a:effectLst/>
                          <a:latin typeface="inherit"/>
                        </a:rPr>
                        <a:t>The </a:t>
                      </a:r>
                      <a:r>
                        <a:rPr lang="pt-BR" sz="1500" b="1" i="1" dirty="0" err="1">
                          <a:effectLst/>
                          <a:latin typeface="inherit"/>
                        </a:rPr>
                        <a:t>keys</a:t>
                      </a:r>
                      <a:r>
                        <a:rPr lang="pt-BR" sz="1500" b="1" i="1" dirty="0">
                          <a:effectLst/>
                          <a:latin typeface="inherit"/>
                        </a:rPr>
                        <a:t> are </a:t>
                      </a:r>
                      <a:r>
                        <a:rPr lang="pt-BR" sz="1500" b="1" i="1" dirty="0" err="1">
                          <a:effectLst/>
                          <a:latin typeface="inherit"/>
                        </a:rPr>
                        <a:t>below</a:t>
                      </a:r>
                      <a:r>
                        <a:rPr lang="pt-BR" sz="1500" b="1" i="1" dirty="0">
                          <a:effectLst/>
                          <a:latin typeface="inherit"/>
                        </a:rPr>
                        <a:t> </a:t>
                      </a:r>
                      <a:r>
                        <a:rPr lang="pt-BR" sz="1500" b="1" i="1" dirty="0" err="1">
                          <a:effectLst/>
                          <a:latin typeface="inherit"/>
                        </a:rPr>
                        <a:t>the</a:t>
                      </a:r>
                      <a:r>
                        <a:rPr lang="pt-BR" sz="1500" b="1" i="1" dirty="0">
                          <a:effectLst/>
                          <a:latin typeface="inherit"/>
                        </a:rPr>
                        <a:t> book. </a:t>
                      </a:r>
                      <a:endParaRPr lang="pt-BR" sz="1500" dirty="0">
                        <a:effectLst/>
                        <a:latin typeface="inherit"/>
                      </a:endParaRPr>
                    </a:p>
                    <a:p>
                      <a:pPr algn="ctr"/>
                      <a:r>
                        <a:rPr lang="pt-BR" sz="1500" b="1" dirty="0">
                          <a:effectLst/>
                          <a:latin typeface="inherit"/>
                        </a:rPr>
                        <a:t>As chaves estão debaixo do livro.</a:t>
                      </a:r>
                      <a:endParaRPr lang="pt-BR" sz="1500" dirty="0">
                        <a:effectLst/>
                        <a:latin typeface="inherit"/>
                      </a:endParaRPr>
                    </a:p>
                  </a:txBody>
                  <a:tcPr marL="29481" marR="29481" marT="29481" marB="2948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937242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228600" algn="ctr"/>
                      <a:r>
                        <a:rPr lang="pt-BR" sz="1500" b="1" dirty="0" err="1">
                          <a:effectLst/>
                          <a:latin typeface="inherit"/>
                        </a:rPr>
                        <a:t>Between</a:t>
                      </a:r>
                      <a:r>
                        <a:rPr lang="pt-BR" sz="1500" b="1" dirty="0">
                          <a:effectLst/>
                          <a:latin typeface="inherit"/>
                        </a:rPr>
                        <a:t> (entre)</a:t>
                      </a:r>
                      <a:endParaRPr lang="pt-BR" sz="1500" dirty="0">
                        <a:effectLst/>
                        <a:latin typeface="inherit"/>
                      </a:endParaRPr>
                    </a:p>
                    <a:p>
                      <a:pPr algn="ctr"/>
                      <a:r>
                        <a:rPr lang="pt-BR" sz="1500" i="1" dirty="0" err="1">
                          <a:effectLst/>
                          <a:latin typeface="inherit"/>
                        </a:rPr>
                        <a:t>Let’s</a:t>
                      </a:r>
                      <a:r>
                        <a:rPr lang="pt-BR" sz="1500" i="1" dirty="0">
                          <a:effectLst/>
                          <a:latin typeface="inherit"/>
                        </a:rPr>
                        <a:t> </a:t>
                      </a:r>
                      <a:r>
                        <a:rPr lang="pt-BR" sz="1500" i="1" dirty="0" err="1">
                          <a:effectLst/>
                          <a:latin typeface="inherit"/>
                        </a:rPr>
                        <a:t>share</a:t>
                      </a:r>
                      <a:r>
                        <a:rPr lang="pt-BR" sz="1500" i="1" dirty="0">
                          <a:effectLst/>
                          <a:latin typeface="inherit"/>
                        </a:rPr>
                        <a:t> </a:t>
                      </a:r>
                      <a:r>
                        <a:rPr lang="pt-BR" sz="1500" b="1" i="1" dirty="0" err="1">
                          <a:effectLst/>
                          <a:latin typeface="inherit"/>
                        </a:rPr>
                        <a:t>between</a:t>
                      </a:r>
                      <a:r>
                        <a:rPr lang="pt-BR" sz="1500" i="1" dirty="0">
                          <a:effectLst/>
                          <a:latin typeface="inherit"/>
                        </a:rPr>
                        <a:t> </a:t>
                      </a:r>
                      <a:r>
                        <a:rPr lang="pt-BR" sz="1500" i="1" dirty="0" err="1">
                          <a:effectLst/>
                          <a:latin typeface="inherit"/>
                        </a:rPr>
                        <a:t>you</a:t>
                      </a:r>
                      <a:r>
                        <a:rPr lang="pt-BR" sz="1500" i="1" dirty="0">
                          <a:effectLst/>
                          <a:latin typeface="inherit"/>
                        </a:rPr>
                        <a:t> </a:t>
                      </a:r>
                      <a:r>
                        <a:rPr lang="pt-BR" sz="1500" i="1" dirty="0" err="1">
                          <a:effectLst/>
                          <a:latin typeface="inherit"/>
                        </a:rPr>
                        <a:t>and</a:t>
                      </a:r>
                      <a:r>
                        <a:rPr lang="pt-BR" sz="1500" i="1" dirty="0">
                          <a:effectLst/>
                          <a:latin typeface="inherit"/>
                        </a:rPr>
                        <a:t> me! </a:t>
                      </a:r>
                      <a:endParaRPr lang="pt-BR" sz="1500" dirty="0">
                        <a:effectLst/>
                        <a:latin typeface="inherit"/>
                      </a:endParaRPr>
                    </a:p>
                    <a:p>
                      <a:pPr algn="ctr"/>
                      <a:r>
                        <a:rPr lang="pt-BR" sz="1500" dirty="0">
                          <a:effectLst/>
                          <a:latin typeface="inherit"/>
                        </a:rPr>
                        <a:t>Vamos dividir </a:t>
                      </a:r>
                      <a:r>
                        <a:rPr lang="pt-BR" sz="1500" b="1" dirty="0">
                          <a:effectLst/>
                          <a:latin typeface="inherit"/>
                        </a:rPr>
                        <a:t>entre</a:t>
                      </a:r>
                      <a:r>
                        <a:rPr lang="pt-BR" sz="1500" dirty="0">
                          <a:effectLst/>
                          <a:latin typeface="inherit"/>
                        </a:rPr>
                        <a:t> você e eu!</a:t>
                      </a:r>
                    </a:p>
                  </a:txBody>
                  <a:tcPr marL="29481" marR="29481" marT="29481" marB="2948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475689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228600" algn="ctr"/>
                      <a:r>
                        <a:rPr lang="pt-BR" sz="1500" b="1" dirty="0" err="1">
                          <a:effectLst/>
                          <a:latin typeface="inherit"/>
                        </a:rPr>
                        <a:t>By</a:t>
                      </a:r>
                      <a:r>
                        <a:rPr lang="pt-BR" sz="1500" b="1" dirty="0">
                          <a:effectLst/>
                          <a:latin typeface="inherit"/>
                        </a:rPr>
                        <a:t> (por, até, ao lado de, de) </a:t>
                      </a:r>
                      <a:endParaRPr lang="pt-BR" sz="1500" dirty="0">
                        <a:effectLst/>
                        <a:latin typeface="inherit"/>
                      </a:endParaRPr>
                    </a:p>
                    <a:p>
                      <a:pPr algn="ctr"/>
                      <a:r>
                        <a:rPr lang="pt-BR" sz="1500" b="1" i="1" dirty="0" err="1">
                          <a:effectLst/>
                          <a:latin typeface="inherit"/>
                        </a:rPr>
                        <a:t>I’ll</a:t>
                      </a:r>
                      <a:r>
                        <a:rPr lang="pt-BR" sz="1500" b="1" i="1" dirty="0">
                          <a:effectLst/>
                          <a:latin typeface="inherit"/>
                        </a:rPr>
                        <a:t> </a:t>
                      </a:r>
                      <a:r>
                        <a:rPr lang="pt-BR" sz="1500" b="1" i="1" dirty="0" err="1">
                          <a:effectLst/>
                          <a:latin typeface="inherit"/>
                        </a:rPr>
                        <a:t>be</a:t>
                      </a:r>
                      <a:r>
                        <a:rPr lang="pt-BR" sz="1500" b="1" i="1" dirty="0">
                          <a:effectLst/>
                          <a:latin typeface="inherit"/>
                        </a:rPr>
                        <a:t> </a:t>
                      </a:r>
                      <a:r>
                        <a:rPr lang="pt-BR" sz="1500" b="1" i="1" dirty="0" err="1">
                          <a:effectLst/>
                          <a:latin typeface="inherit"/>
                        </a:rPr>
                        <a:t>there</a:t>
                      </a:r>
                      <a:r>
                        <a:rPr lang="pt-BR" sz="1500" b="1" i="1" dirty="0">
                          <a:effectLst/>
                          <a:latin typeface="inherit"/>
                        </a:rPr>
                        <a:t> </a:t>
                      </a:r>
                      <a:r>
                        <a:rPr lang="pt-BR" sz="1500" b="1" i="1" dirty="0" err="1">
                          <a:effectLst/>
                          <a:latin typeface="inherit"/>
                        </a:rPr>
                        <a:t>by</a:t>
                      </a:r>
                      <a:r>
                        <a:rPr lang="pt-BR" sz="1500" b="1" i="1" dirty="0">
                          <a:effectLst/>
                          <a:latin typeface="inherit"/>
                        </a:rPr>
                        <a:t> </a:t>
                      </a:r>
                      <a:r>
                        <a:rPr lang="pt-BR" sz="1500" b="1" i="1" dirty="0" err="1">
                          <a:effectLst/>
                          <a:latin typeface="inherit"/>
                        </a:rPr>
                        <a:t>next</a:t>
                      </a:r>
                      <a:r>
                        <a:rPr lang="pt-BR" sz="1500" b="1" i="1" dirty="0">
                          <a:effectLst/>
                          <a:latin typeface="inherit"/>
                        </a:rPr>
                        <a:t> </a:t>
                      </a:r>
                      <a:r>
                        <a:rPr lang="pt-BR" sz="1500" b="1" i="1" dirty="0" err="1">
                          <a:effectLst/>
                          <a:latin typeface="inherit"/>
                        </a:rPr>
                        <a:t>month</a:t>
                      </a:r>
                      <a:r>
                        <a:rPr lang="pt-BR" sz="1500" b="1" i="1" dirty="0">
                          <a:effectLst/>
                          <a:latin typeface="inherit"/>
                        </a:rPr>
                        <a:t>. </a:t>
                      </a:r>
                      <a:endParaRPr lang="pt-BR" sz="1500" dirty="0">
                        <a:effectLst/>
                        <a:latin typeface="inherit"/>
                      </a:endParaRPr>
                    </a:p>
                    <a:p>
                      <a:pPr algn="ctr"/>
                      <a:r>
                        <a:rPr lang="pt-BR" sz="1500" b="1" dirty="0">
                          <a:effectLst/>
                          <a:latin typeface="inherit"/>
                        </a:rPr>
                        <a:t>Eu estarei lá até o próximo mês. </a:t>
                      </a:r>
                      <a:endParaRPr lang="pt-BR" sz="1500" dirty="0">
                        <a:effectLst/>
                        <a:latin typeface="inherit"/>
                      </a:endParaRPr>
                    </a:p>
                  </a:txBody>
                  <a:tcPr marL="29481" marR="29481" marT="29481" marB="2948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507029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228600" algn="ctr"/>
                      <a:r>
                        <a:rPr lang="pt-BR" sz="1500" b="1" dirty="0">
                          <a:effectLst/>
                          <a:latin typeface="inherit"/>
                        </a:rPr>
                        <a:t>Down (para baixo)</a:t>
                      </a:r>
                      <a:endParaRPr lang="pt-BR" sz="1500" dirty="0">
                        <a:effectLst/>
                        <a:latin typeface="inherit"/>
                      </a:endParaRPr>
                    </a:p>
                    <a:p>
                      <a:pPr algn="ctr"/>
                      <a:r>
                        <a:rPr lang="pt-BR" sz="1500" b="1" i="1" dirty="0">
                          <a:effectLst/>
                          <a:latin typeface="inherit"/>
                        </a:rPr>
                        <a:t>He </a:t>
                      </a:r>
                      <a:r>
                        <a:rPr lang="pt-BR" sz="1500" b="1" i="1" dirty="0" err="1">
                          <a:effectLst/>
                          <a:latin typeface="inherit"/>
                        </a:rPr>
                        <a:t>went</a:t>
                      </a:r>
                      <a:r>
                        <a:rPr lang="pt-BR" sz="1500" b="1" i="1" dirty="0">
                          <a:effectLst/>
                          <a:latin typeface="inherit"/>
                        </a:rPr>
                        <a:t> </a:t>
                      </a:r>
                      <a:r>
                        <a:rPr lang="pt-BR" sz="1500" b="1" i="1" dirty="0" err="1">
                          <a:effectLst/>
                          <a:latin typeface="inherit"/>
                        </a:rPr>
                        <a:t>down</a:t>
                      </a:r>
                      <a:r>
                        <a:rPr lang="pt-BR" sz="1500" b="1" i="1" dirty="0">
                          <a:effectLst/>
                          <a:latin typeface="inherit"/>
                        </a:rPr>
                        <a:t> </a:t>
                      </a:r>
                      <a:r>
                        <a:rPr lang="pt-BR" sz="1500" b="1" i="1" dirty="0" err="1">
                          <a:effectLst/>
                          <a:latin typeface="inherit"/>
                        </a:rPr>
                        <a:t>the</a:t>
                      </a:r>
                      <a:r>
                        <a:rPr lang="pt-BR" sz="1500" b="1" i="1" dirty="0">
                          <a:effectLst/>
                          <a:latin typeface="inherit"/>
                        </a:rPr>
                        <a:t> </a:t>
                      </a:r>
                      <a:r>
                        <a:rPr lang="pt-BR" sz="1500" b="1" i="1" dirty="0" err="1">
                          <a:effectLst/>
                          <a:latin typeface="inherit"/>
                        </a:rPr>
                        <a:t>road</a:t>
                      </a:r>
                      <a:r>
                        <a:rPr lang="pt-BR" sz="1500" b="1" i="1" dirty="0">
                          <a:effectLst/>
                          <a:latin typeface="inherit"/>
                        </a:rPr>
                        <a:t>. </a:t>
                      </a:r>
                      <a:endParaRPr lang="pt-BR" sz="1500" dirty="0">
                        <a:effectLst/>
                        <a:latin typeface="inherit"/>
                      </a:endParaRPr>
                    </a:p>
                    <a:p>
                      <a:pPr algn="ctr"/>
                      <a:r>
                        <a:rPr lang="pt-BR" sz="1500" b="1" dirty="0">
                          <a:effectLst/>
                          <a:latin typeface="inherit"/>
                        </a:rPr>
                        <a:t>Ele desceu a estrada.</a:t>
                      </a:r>
                      <a:endParaRPr lang="pt-BR" sz="1500" dirty="0">
                        <a:effectLst/>
                        <a:latin typeface="inherit"/>
                      </a:endParaRPr>
                    </a:p>
                  </a:txBody>
                  <a:tcPr marL="29481" marR="29481" marT="29481" marB="2948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53145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228600" algn="ctr"/>
                      <a:r>
                        <a:rPr lang="pt-BR" sz="1500" b="1" dirty="0" err="1">
                          <a:effectLst/>
                          <a:latin typeface="inherit"/>
                        </a:rPr>
                        <a:t>During</a:t>
                      </a:r>
                      <a:r>
                        <a:rPr lang="pt-BR" sz="1500" b="1" dirty="0">
                          <a:effectLst/>
                          <a:latin typeface="inherit"/>
                        </a:rPr>
                        <a:t> (durante)</a:t>
                      </a:r>
                      <a:endParaRPr lang="pt-BR" sz="1500" dirty="0">
                        <a:effectLst/>
                        <a:latin typeface="inherit"/>
                      </a:endParaRPr>
                    </a:p>
                    <a:p>
                      <a:pPr algn="ctr"/>
                      <a:r>
                        <a:rPr lang="pt-BR" sz="1500" i="1" dirty="0">
                          <a:effectLst/>
                          <a:latin typeface="inherit"/>
                        </a:rPr>
                        <a:t>Do </a:t>
                      </a:r>
                      <a:r>
                        <a:rPr lang="pt-BR" sz="1500" i="1" dirty="0" err="1">
                          <a:effectLst/>
                          <a:latin typeface="inherit"/>
                        </a:rPr>
                        <a:t>not</a:t>
                      </a:r>
                      <a:r>
                        <a:rPr lang="pt-BR" sz="1500" i="1" dirty="0">
                          <a:effectLst/>
                          <a:latin typeface="inherit"/>
                        </a:rPr>
                        <a:t> </a:t>
                      </a:r>
                      <a:r>
                        <a:rPr lang="pt-BR" sz="1500" i="1" dirty="0" err="1">
                          <a:effectLst/>
                          <a:latin typeface="inherit"/>
                        </a:rPr>
                        <a:t>talk</a:t>
                      </a:r>
                      <a:r>
                        <a:rPr lang="pt-BR" sz="1500" i="1" dirty="0">
                          <a:effectLst/>
                          <a:latin typeface="inherit"/>
                        </a:rPr>
                        <a:t> </a:t>
                      </a:r>
                      <a:r>
                        <a:rPr lang="pt-BR" sz="1500" b="1" i="1" dirty="0" err="1">
                          <a:effectLst/>
                          <a:latin typeface="inherit"/>
                        </a:rPr>
                        <a:t>during</a:t>
                      </a:r>
                      <a:r>
                        <a:rPr lang="pt-BR" sz="1500" i="1" dirty="0">
                          <a:effectLst/>
                          <a:latin typeface="inherit"/>
                        </a:rPr>
                        <a:t> </a:t>
                      </a:r>
                      <a:r>
                        <a:rPr lang="pt-BR" sz="1500" i="1" dirty="0" err="1">
                          <a:effectLst/>
                          <a:latin typeface="inherit"/>
                        </a:rPr>
                        <a:t>the</a:t>
                      </a:r>
                      <a:r>
                        <a:rPr lang="pt-BR" sz="1500" i="1" dirty="0">
                          <a:effectLst/>
                          <a:latin typeface="inherit"/>
                        </a:rPr>
                        <a:t> </a:t>
                      </a:r>
                      <a:r>
                        <a:rPr lang="pt-BR" sz="1500" i="1" dirty="0" err="1">
                          <a:effectLst/>
                          <a:latin typeface="inherit"/>
                        </a:rPr>
                        <a:t>class</a:t>
                      </a:r>
                      <a:r>
                        <a:rPr lang="pt-BR" sz="1500" i="1" dirty="0">
                          <a:effectLst/>
                          <a:latin typeface="inherit"/>
                        </a:rPr>
                        <a:t>! </a:t>
                      </a:r>
                      <a:endParaRPr lang="pt-BR" sz="1500" dirty="0">
                        <a:effectLst/>
                        <a:latin typeface="inherit"/>
                      </a:endParaRPr>
                    </a:p>
                    <a:p>
                      <a:pPr algn="ctr"/>
                      <a:r>
                        <a:rPr lang="pt-BR" sz="1500" dirty="0">
                          <a:effectLst/>
                          <a:latin typeface="inherit"/>
                        </a:rPr>
                        <a:t>Não converse </a:t>
                      </a:r>
                      <a:r>
                        <a:rPr lang="pt-BR" sz="1500" b="1" dirty="0">
                          <a:effectLst/>
                          <a:latin typeface="inherit"/>
                        </a:rPr>
                        <a:t>durante</a:t>
                      </a:r>
                      <a:r>
                        <a:rPr lang="pt-BR" sz="1500" dirty="0">
                          <a:effectLst/>
                          <a:latin typeface="inherit"/>
                        </a:rPr>
                        <a:t> a aula!</a:t>
                      </a:r>
                    </a:p>
                  </a:txBody>
                  <a:tcPr marL="29481" marR="29481" marT="29481" marB="2948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326924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228600" algn="ctr"/>
                      <a:r>
                        <a:rPr lang="pt-BR" sz="1500" b="1" dirty="0">
                          <a:effectLst/>
                          <a:latin typeface="inherit"/>
                        </a:rPr>
                        <a:t>For (para, por, durante) </a:t>
                      </a:r>
                      <a:endParaRPr lang="pt-BR" sz="1500" dirty="0">
                        <a:effectLst/>
                        <a:latin typeface="inherit"/>
                      </a:endParaRPr>
                    </a:p>
                    <a:p>
                      <a:pPr algn="ctr"/>
                      <a:r>
                        <a:rPr lang="pt-BR" sz="1500" b="1" i="1" dirty="0" err="1">
                          <a:effectLst/>
                          <a:latin typeface="inherit"/>
                        </a:rPr>
                        <a:t>I’ve</a:t>
                      </a:r>
                      <a:r>
                        <a:rPr lang="pt-BR" sz="1500" b="1" i="1" dirty="0">
                          <a:effectLst/>
                          <a:latin typeface="inherit"/>
                        </a:rPr>
                        <a:t> </a:t>
                      </a:r>
                      <a:r>
                        <a:rPr lang="pt-BR" sz="1500" b="1" i="1" dirty="0" err="1">
                          <a:effectLst/>
                          <a:latin typeface="inherit"/>
                        </a:rPr>
                        <a:t>been</a:t>
                      </a:r>
                      <a:r>
                        <a:rPr lang="pt-BR" sz="1500" b="1" i="1" dirty="0">
                          <a:effectLst/>
                          <a:latin typeface="inherit"/>
                        </a:rPr>
                        <a:t> living </a:t>
                      </a:r>
                      <a:r>
                        <a:rPr lang="pt-BR" sz="1500" b="1" i="1" dirty="0" err="1">
                          <a:effectLst/>
                          <a:latin typeface="inherit"/>
                        </a:rPr>
                        <a:t>here</a:t>
                      </a:r>
                      <a:r>
                        <a:rPr lang="pt-BR" sz="1500" b="1" i="1" dirty="0">
                          <a:effectLst/>
                          <a:latin typeface="inherit"/>
                        </a:rPr>
                        <a:t> for 10 </a:t>
                      </a:r>
                      <a:r>
                        <a:rPr lang="pt-BR" sz="1500" b="1" i="1" dirty="0" err="1">
                          <a:effectLst/>
                          <a:latin typeface="inherit"/>
                        </a:rPr>
                        <a:t>years</a:t>
                      </a:r>
                      <a:r>
                        <a:rPr lang="pt-BR" sz="1500" b="1" i="1" dirty="0">
                          <a:effectLst/>
                          <a:latin typeface="inherit"/>
                        </a:rPr>
                        <a:t>. </a:t>
                      </a:r>
                      <a:endParaRPr lang="pt-BR" sz="1500" dirty="0">
                        <a:effectLst/>
                        <a:latin typeface="inherit"/>
                      </a:endParaRPr>
                    </a:p>
                    <a:p>
                      <a:pPr algn="ctr"/>
                      <a:r>
                        <a:rPr lang="pt-BR" sz="1500" b="1" dirty="0">
                          <a:effectLst/>
                          <a:latin typeface="inherit"/>
                        </a:rPr>
                        <a:t>Eu moro aqui há 10 anos.</a:t>
                      </a:r>
                      <a:endParaRPr lang="pt-BR" sz="1500" dirty="0">
                        <a:effectLst/>
                        <a:latin typeface="inherit"/>
                      </a:endParaRPr>
                    </a:p>
                  </a:txBody>
                  <a:tcPr marL="29481" marR="29481" marT="29481" marB="2948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670144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228600" algn="ctr"/>
                      <a:r>
                        <a:rPr lang="pt-BR" sz="1500" b="1" dirty="0" err="1">
                          <a:effectLst/>
                          <a:latin typeface="inherit"/>
                        </a:rPr>
                        <a:t>From</a:t>
                      </a:r>
                      <a:r>
                        <a:rPr lang="pt-BR" sz="1500" b="1" dirty="0">
                          <a:effectLst/>
                          <a:latin typeface="inherit"/>
                        </a:rPr>
                        <a:t> (de – com sentido de origem)</a:t>
                      </a:r>
                      <a:endParaRPr lang="pt-BR" sz="1500" dirty="0">
                        <a:effectLst/>
                        <a:latin typeface="inherit"/>
                      </a:endParaRPr>
                    </a:p>
                    <a:p>
                      <a:pPr algn="ctr"/>
                      <a:r>
                        <a:rPr lang="pt-BR" sz="1500" i="1" dirty="0">
                          <a:effectLst/>
                          <a:latin typeface="inherit"/>
                        </a:rPr>
                        <a:t>Are </a:t>
                      </a:r>
                      <a:r>
                        <a:rPr lang="pt-BR" sz="1500" i="1" dirty="0" err="1">
                          <a:effectLst/>
                          <a:latin typeface="inherit"/>
                        </a:rPr>
                        <a:t>you</a:t>
                      </a:r>
                      <a:r>
                        <a:rPr lang="pt-BR" sz="1500" i="1" dirty="0">
                          <a:effectLst/>
                          <a:latin typeface="inherit"/>
                        </a:rPr>
                        <a:t> </a:t>
                      </a:r>
                      <a:r>
                        <a:rPr lang="pt-BR" sz="1500" b="1" i="1" dirty="0" err="1">
                          <a:effectLst/>
                          <a:latin typeface="inherit"/>
                        </a:rPr>
                        <a:t>from</a:t>
                      </a:r>
                      <a:r>
                        <a:rPr lang="pt-BR" sz="1500" i="1" dirty="0">
                          <a:effectLst/>
                          <a:latin typeface="inherit"/>
                        </a:rPr>
                        <a:t> </a:t>
                      </a:r>
                      <a:r>
                        <a:rPr lang="pt-BR" sz="1500" i="1" dirty="0" err="1">
                          <a:effectLst/>
                          <a:latin typeface="inherit"/>
                        </a:rPr>
                        <a:t>Brazil</a:t>
                      </a:r>
                      <a:r>
                        <a:rPr lang="pt-BR" sz="1500" i="1" dirty="0">
                          <a:effectLst/>
                          <a:latin typeface="inherit"/>
                        </a:rPr>
                        <a:t>? </a:t>
                      </a:r>
                      <a:endParaRPr lang="pt-BR" sz="1500" dirty="0">
                        <a:effectLst/>
                        <a:latin typeface="inherit"/>
                      </a:endParaRPr>
                    </a:p>
                    <a:p>
                      <a:pPr algn="ctr"/>
                      <a:r>
                        <a:rPr lang="pt-BR" sz="1500" dirty="0">
                          <a:effectLst/>
                          <a:latin typeface="inherit"/>
                        </a:rPr>
                        <a:t>Você é </a:t>
                      </a:r>
                      <a:r>
                        <a:rPr lang="pt-BR" sz="1500" b="1" dirty="0">
                          <a:effectLst/>
                          <a:latin typeface="inherit"/>
                        </a:rPr>
                        <a:t>do</a:t>
                      </a:r>
                      <a:r>
                        <a:rPr lang="pt-BR" sz="1500" dirty="0">
                          <a:effectLst/>
                          <a:latin typeface="inherit"/>
                        </a:rPr>
                        <a:t> Brasil?</a:t>
                      </a:r>
                    </a:p>
                  </a:txBody>
                  <a:tcPr marL="29481" marR="29481" marT="29481" marB="2948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78432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228600" algn="ctr"/>
                      <a:r>
                        <a:rPr lang="pt-BR" sz="1500" b="1" dirty="0" err="1">
                          <a:effectLst/>
                          <a:latin typeface="inherit"/>
                        </a:rPr>
                        <a:t>Inside</a:t>
                      </a:r>
                      <a:r>
                        <a:rPr lang="pt-BR" sz="1500" b="1" dirty="0">
                          <a:effectLst/>
                          <a:latin typeface="inherit"/>
                        </a:rPr>
                        <a:t> (dentro, interior) </a:t>
                      </a:r>
                      <a:endParaRPr lang="pt-BR" sz="1500" dirty="0">
                        <a:effectLst/>
                        <a:latin typeface="inherit"/>
                      </a:endParaRPr>
                    </a:p>
                    <a:p>
                      <a:pPr algn="ctr"/>
                      <a:r>
                        <a:rPr lang="pt-BR" sz="1500" b="1" i="1" dirty="0" err="1">
                          <a:effectLst/>
                          <a:latin typeface="inherit"/>
                        </a:rPr>
                        <a:t>Your</a:t>
                      </a:r>
                      <a:r>
                        <a:rPr lang="pt-BR" sz="1500" b="1" i="1" dirty="0">
                          <a:effectLst/>
                          <a:latin typeface="inherit"/>
                        </a:rPr>
                        <a:t> wallet </a:t>
                      </a:r>
                      <a:r>
                        <a:rPr lang="pt-BR" sz="1500" b="1" i="1" dirty="0" err="1">
                          <a:effectLst/>
                          <a:latin typeface="inherit"/>
                        </a:rPr>
                        <a:t>is</a:t>
                      </a:r>
                      <a:r>
                        <a:rPr lang="pt-BR" sz="1500" b="1" i="1" dirty="0">
                          <a:effectLst/>
                          <a:latin typeface="inherit"/>
                        </a:rPr>
                        <a:t> </a:t>
                      </a:r>
                      <a:r>
                        <a:rPr lang="pt-BR" sz="1500" b="1" i="1" dirty="0" err="1">
                          <a:effectLst/>
                          <a:latin typeface="inherit"/>
                        </a:rPr>
                        <a:t>inside</a:t>
                      </a:r>
                      <a:r>
                        <a:rPr lang="pt-BR" sz="1500" b="1" i="1" dirty="0">
                          <a:effectLst/>
                          <a:latin typeface="inherit"/>
                        </a:rPr>
                        <a:t> </a:t>
                      </a:r>
                      <a:r>
                        <a:rPr lang="pt-BR" sz="1500" b="1" i="1" dirty="0" err="1">
                          <a:effectLst/>
                          <a:latin typeface="inherit"/>
                        </a:rPr>
                        <a:t>my</a:t>
                      </a:r>
                      <a:r>
                        <a:rPr lang="pt-BR" sz="1500" b="1" i="1" dirty="0">
                          <a:effectLst/>
                          <a:latin typeface="inherit"/>
                        </a:rPr>
                        <a:t> car. </a:t>
                      </a:r>
                      <a:endParaRPr lang="pt-BR" sz="1500" dirty="0">
                        <a:effectLst/>
                        <a:latin typeface="inherit"/>
                      </a:endParaRPr>
                    </a:p>
                    <a:p>
                      <a:pPr algn="ctr"/>
                      <a:r>
                        <a:rPr lang="pt-BR" sz="1500" b="1" dirty="0">
                          <a:effectLst/>
                          <a:latin typeface="inherit"/>
                        </a:rPr>
                        <a:t>A sua carteira está dentro do meu carro.</a:t>
                      </a:r>
                      <a:endParaRPr lang="pt-BR" sz="1500" dirty="0">
                        <a:effectLst/>
                        <a:latin typeface="inherit"/>
                      </a:endParaRPr>
                    </a:p>
                  </a:txBody>
                  <a:tcPr marL="29481" marR="29481" marT="29481" marB="2948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827317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228600" algn="ctr"/>
                      <a:r>
                        <a:rPr lang="pt-BR" sz="1500" b="1" dirty="0" err="1">
                          <a:effectLst/>
                          <a:latin typeface="inherit"/>
                        </a:rPr>
                        <a:t>Like</a:t>
                      </a:r>
                      <a:r>
                        <a:rPr lang="pt-BR" sz="1500" b="1" dirty="0">
                          <a:effectLst/>
                          <a:latin typeface="inherit"/>
                        </a:rPr>
                        <a:t> (como) </a:t>
                      </a:r>
                      <a:endParaRPr lang="pt-BR" sz="1500" dirty="0">
                        <a:effectLst/>
                        <a:latin typeface="inherit"/>
                      </a:endParaRPr>
                    </a:p>
                    <a:p>
                      <a:pPr algn="ctr"/>
                      <a:r>
                        <a:rPr lang="pt-BR" sz="1500" b="1" i="1" dirty="0" err="1">
                          <a:effectLst/>
                          <a:latin typeface="inherit"/>
                        </a:rPr>
                        <a:t>She</a:t>
                      </a:r>
                      <a:r>
                        <a:rPr lang="pt-BR" sz="1500" b="1" i="1" dirty="0">
                          <a:effectLst/>
                          <a:latin typeface="inherit"/>
                        </a:rPr>
                        <a:t> looks </a:t>
                      </a:r>
                      <a:r>
                        <a:rPr lang="pt-BR" sz="1500" b="1" i="1" dirty="0" err="1">
                          <a:effectLst/>
                          <a:latin typeface="inherit"/>
                        </a:rPr>
                        <a:t>like</a:t>
                      </a:r>
                      <a:r>
                        <a:rPr lang="pt-BR" sz="1500" b="1" i="1" dirty="0">
                          <a:effectLst/>
                          <a:latin typeface="inherit"/>
                        </a:rPr>
                        <a:t> </a:t>
                      </a:r>
                      <a:r>
                        <a:rPr lang="pt-BR" sz="1500" b="1" i="1" dirty="0" err="1">
                          <a:effectLst/>
                          <a:latin typeface="inherit"/>
                        </a:rPr>
                        <a:t>her</a:t>
                      </a:r>
                      <a:r>
                        <a:rPr lang="pt-BR" sz="1500" b="1" i="1" dirty="0">
                          <a:effectLst/>
                          <a:latin typeface="inherit"/>
                        </a:rPr>
                        <a:t> </a:t>
                      </a:r>
                      <a:r>
                        <a:rPr lang="pt-BR" sz="1500" b="1" i="1" dirty="0" err="1">
                          <a:effectLst/>
                          <a:latin typeface="inherit"/>
                        </a:rPr>
                        <a:t>sister</a:t>
                      </a:r>
                      <a:r>
                        <a:rPr lang="pt-BR" sz="1500" b="1" i="1" dirty="0">
                          <a:effectLst/>
                          <a:latin typeface="inherit"/>
                        </a:rPr>
                        <a:t>. </a:t>
                      </a:r>
                      <a:endParaRPr lang="pt-BR" sz="1500" dirty="0">
                        <a:effectLst/>
                        <a:latin typeface="inherit"/>
                      </a:endParaRPr>
                    </a:p>
                    <a:p>
                      <a:pPr algn="ctr"/>
                      <a:r>
                        <a:rPr lang="pt-BR" sz="1500" b="1" dirty="0">
                          <a:effectLst/>
                          <a:latin typeface="inherit"/>
                        </a:rPr>
                        <a:t>Ela se parece (é como) com a irmã dela.</a:t>
                      </a:r>
                      <a:endParaRPr lang="pt-BR" sz="1500" dirty="0">
                        <a:effectLst/>
                        <a:latin typeface="inherit"/>
                      </a:endParaRPr>
                    </a:p>
                  </a:txBody>
                  <a:tcPr marL="29481" marR="29481" marT="29481" marB="2948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6604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8371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6B59BD48-4725-4A49-B0EE-F85045DE8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154917"/>
              </p:ext>
            </p:extLst>
          </p:nvPr>
        </p:nvGraphicFramePr>
        <p:xfrm>
          <a:off x="160626" y="129294"/>
          <a:ext cx="5935374" cy="6702858"/>
        </p:xfrm>
        <a:graphic>
          <a:graphicData uri="http://schemas.openxmlformats.org/drawingml/2006/table">
            <a:tbl>
              <a:tblPr/>
              <a:tblGrid>
                <a:gridCol w="5935374">
                  <a:extLst>
                    <a:ext uri="{9D8B030D-6E8A-4147-A177-3AD203B41FA5}">
                      <a16:colId xmlns:a16="http://schemas.microsoft.com/office/drawing/2014/main" val="2176715715"/>
                    </a:ext>
                  </a:extLst>
                </a:gridCol>
              </a:tblGrid>
              <a:tr h="527260">
                <a:tc>
                  <a:txBody>
                    <a:bodyPr/>
                    <a:lstStyle/>
                    <a:p>
                      <a:pPr marL="228600" algn="ctr"/>
                      <a:r>
                        <a:rPr lang="pt-BR" sz="1500" b="1" dirty="0" err="1">
                          <a:effectLst/>
                          <a:latin typeface="inherit"/>
                        </a:rPr>
                        <a:t>Near</a:t>
                      </a:r>
                      <a:r>
                        <a:rPr lang="pt-BR" sz="1500" b="1" dirty="0">
                          <a:effectLst/>
                          <a:latin typeface="inherit"/>
                        </a:rPr>
                        <a:t> (perto de)</a:t>
                      </a:r>
                      <a:endParaRPr lang="pt-BR" sz="1500" dirty="0">
                        <a:effectLst/>
                        <a:latin typeface="inherit"/>
                      </a:endParaRPr>
                    </a:p>
                    <a:p>
                      <a:pPr algn="ctr"/>
                      <a:r>
                        <a:rPr lang="pt-BR" sz="1500" i="1" dirty="0">
                          <a:effectLst/>
                          <a:latin typeface="inherit"/>
                        </a:rPr>
                        <a:t>Claudia </a:t>
                      </a:r>
                      <a:r>
                        <a:rPr lang="pt-BR" sz="1500" i="1" dirty="0" err="1">
                          <a:effectLst/>
                          <a:latin typeface="inherit"/>
                        </a:rPr>
                        <a:t>lives</a:t>
                      </a:r>
                      <a:r>
                        <a:rPr lang="pt-BR" sz="1500" i="1" dirty="0">
                          <a:effectLst/>
                          <a:latin typeface="inherit"/>
                        </a:rPr>
                        <a:t> </a:t>
                      </a:r>
                      <a:r>
                        <a:rPr lang="pt-BR" sz="1500" b="1" i="1" dirty="0" err="1">
                          <a:effectLst/>
                          <a:latin typeface="inherit"/>
                        </a:rPr>
                        <a:t>near</a:t>
                      </a:r>
                      <a:r>
                        <a:rPr lang="pt-BR" sz="1500" i="1" dirty="0">
                          <a:effectLst/>
                          <a:latin typeface="inherit"/>
                        </a:rPr>
                        <a:t> me. </a:t>
                      </a:r>
                      <a:endParaRPr lang="pt-BR" sz="1500" dirty="0">
                        <a:effectLst/>
                        <a:latin typeface="inherit"/>
                      </a:endParaRPr>
                    </a:p>
                    <a:p>
                      <a:pPr algn="ctr"/>
                      <a:r>
                        <a:rPr lang="pt-BR" sz="1500" dirty="0">
                          <a:effectLst/>
                          <a:latin typeface="inherit"/>
                        </a:rPr>
                        <a:t>Claudia mora </a:t>
                      </a:r>
                      <a:r>
                        <a:rPr lang="pt-BR" sz="1500" b="1" dirty="0">
                          <a:effectLst/>
                          <a:latin typeface="inherit"/>
                        </a:rPr>
                        <a:t>perto</a:t>
                      </a:r>
                      <a:r>
                        <a:rPr lang="pt-BR" sz="1500" dirty="0">
                          <a:effectLst/>
                          <a:latin typeface="inherit"/>
                        </a:rPr>
                        <a:t> </a:t>
                      </a:r>
                      <a:r>
                        <a:rPr lang="pt-BR" sz="1500" b="1" dirty="0">
                          <a:effectLst/>
                          <a:latin typeface="inherit"/>
                        </a:rPr>
                        <a:t>de</a:t>
                      </a:r>
                      <a:r>
                        <a:rPr lang="pt-BR" sz="1500" dirty="0">
                          <a:effectLst/>
                          <a:latin typeface="inherit"/>
                        </a:rPr>
                        <a:t> mim.</a:t>
                      </a:r>
                    </a:p>
                  </a:txBody>
                  <a:tcPr marL="29481" marR="29481" marT="29481" marB="2948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0198598"/>
                  </a:ext>
                </a:extLst>
              </a:tr>
              <a:tr h="527260">
                <a:tc>
                  <a:txBody>
                    <a:bodyPr/>
                    <a:lstStyle/>
                    <a:p>
                      <a:pPr marL="228600" algn="ctr"/>
                      <a:r>
                        <a:rPr lang="pt-BR" sz="1500" b="1" dirty="0" err="1">
                          <a:effectLst/>
                          <a:latin typeface="inherit"/>
                        </a:rPr>
                        <a:t>Of</a:t>
                      </a:r>
                      <a:r>
                        <a:rPr lang="pt-BR" sz="1500" b="1" dirty="0">
                          <a:effectLst/>
                          <a:latin typeface="inherit"/>
                        </a:rPr>
                        <a:t> (de)</a:t>
                      </a:r>
                      <a:endParaRPr lang="pt-BR" sz="1500" dirty="0">
                        <a:effectLst/>
                        <a:latin typeface="inherit"/>
                      </a:endParaRPr>
                    </a:p>
                    <a:p>
                      <a:pPr algn="ctr"/>
                      <a:r>
                        <a:rPr lang="pt-BR" sz="1500" i="1" dirty="0">
                          <a:effectLst/>
                          <a:latin typeface="inherit"/>
                        </a:rPr>
                        <a:t>The </a:t>
                      </a:r>
                      <a:r>
                        <a:rPr lang="pt-BR" sz="1500" i="1" dirty="0" err="1">
                          <a:effectLst/>
                          <a:latin typeface="inherit"/>
                        </a:rPr>
                        <a:t>end</a:t>
                      </a:r>
                      <a:r>
                        <a:rPr lang="pt-BR" sz="1500" i="1" dirty="0">
                          <a:effectLst/>
                          <a:latin typeface="inherit"/>
                        </a:rPr>
                        <a:t> </a:t>
                      </a:r>
                      <a:r>
                        <a:rPr lang="pt-BR" sz="1500" b="1" i="1" dirty="0" err="1">
                          <a:effectLst/>
                          <a:latin typeface="inherit"/>
                        </a:rPr>
                        <a:t>of</a:t>
                      </a:r>
                      <a:r>
                        <a:rPr lang="pt-BR" sz="1500" i="1" dirty="0">
                          <a:effectLst/>
                          <a:latin typeface="inherit"/>
                        </a:rPr>
                        <a:t> </a:t>
                      </a:r>
                      <a:r>
                        <a:rPr lang="pt-BR" sz="1500" i="1" dirty="0" err="1">
                          <a:effectLst/>
                          <a:latin typeface="inherit"/>
                        </a:rPr>
                        <a:t>the</a:t>
                      </a:r>
                      <a:r>
                        <a:rPr lang="pt-BR" sz="1500" i="1" dirty="0">
                          <a:effectLst/>
                          <a:latin typeface="inherit"/>
                        </a:rPr>
                        <a:t> </a:t>
                      </a:r>
                      <a:r>
                        <a:rPr lang="pt-BR" sz="1500" i="1" dirty="0" err="1">
                          <a:effectLst/>
                          <a:latin typeface="inherit"/>
                        </a:rPr>
                        <a:t>street</a:t>
                      </a:r>
                      <a:r>
                        <a:rPr lang="pt-BR" sz="1500" i="1" dirty="0">
                          <a:effectLst/>
                          <a:latin typeface="inherit"/>
                        </a:rPr>
                        <a:t>. </a:t>
                      </a:r>
                      <a:endParaRPr lang="pt-BR" sz="1500" dirty="0">
                        <a:effectLst/>
                        <a:latin typeface="inherit"/>
                      </a:endParaRPr>
                    </a:p>
                    <a:p>
                      <a:pPr algn="ctr"/>
                      <a:r>
                        <a:rPr lang="pt-BR" sz="1500" dirty="0">
                          <a:effectLst/>
                          <a:latin typeface="inherit"/>
                        </a:rPr>
                        <a:t>O final </a:t>
                      </a:r>
                      <a:r>
                        <a:rPr lang="pt-BR" sz="1500" b="1" dirty="0">
                          <a:effectLst/>
                          <a:latin typeface="inherit"/>
                        </a:rPr>
                        <a:t>da</a:t>
                      </a:r>
                      <a:r>
                        <a:rPr lang="pt-BR" sz="1500" dirty="0">
                          <a:effectLst/>
                          <a:latin typeface="inherit"/>
                        </a:rPr>
                        <a:t> rua.</a:t>
                      </a:r>
                    </a:p>
                  </a:txBody>
                  <a:tcPr marL="29481" marR="29481" marT="29481" marB="2948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6411146"/>
                  </a:ext>
                </a:extLst>
              </a:tr>
              <a:tr h="527260">
                <a:tc>
                  <a:txBody>
                    <a:bodyPr/>
                    <a:lstStyle/>
                    <a:p>
                      <a:pPr marL="228600" algn="ctr"/>
                      <a:r>
                        <a:rPr lang="pt-BR" sz="1500" b="1" dirty="0">
                          <a:effectLst/>
                          <a:latin typeface="inherit"/>
                        </a:rPr>
                        <a:t> Off  (fora (de), distante) </a:t>
                      </a:r>
                      <a:endParaRPr lang="pt-BR" sz="1500" dirty="0">
                        <a:effectLst/>
                        <a:latin typeface="inherit"/>
                      </a:endParaRPr>
                    </a:p>
                    <a:p>
                      <a:pPr algn="ctr"/>
                      <a:r>
                        <a:rPr lang="pt-BR" sz="1500" b="1" i="1" dirty="0">
                          <a:effectLst/>
                          <a:latin typeface="inherit"/>
                        </a:rPr>
                        <a:t>The </a:t>
                      </a:r>
                      <a:r>
                        <a:rPr lang="pt-BR" sz="1500" b="1" i="1" dirty="0" err="1">
                          <a:effectLst/>
                          <a:latin typeface="inherit"/>
                        </a:rPr>
                        <a:t>ships</a:t>
                      </a:r>
                      <a:r>
                        <a:rPr lang="pt-BR" sz="1500" b="1" i="1" dirty="0">
                          <a:effectLst/>
                          <a:latin typeface="inherit"/>
                        </a:rPr>
                        <a:t> are off </a:t>
                      </a:r>
                      <a:r>
                        <a:rPr lang="pt-BR" sz="1500" b="1" i="1" dirty="0" err="1">
                          <a:effectLst/>
                          <a:latin typeface="inherit"/>
                        </a:rPr>
                        <a:t>shore</a:t>
                      </a:r>
                      <a:r>
                        <a:rPr lang="pt-BR" sz="1500" b="1" i="1" dirty="0">
                          <a:effectLst/>
                          <a:latin typeface="inherit"/>
                        </a:rPr>
                        <a:t>. </a:t>
                      </a:r>
                      <a:endParaRPr lang="pt-BR" sz="1500" dirty="0">
                        <a:effectLst/>
                        <a:latin typeface="inherit"/>
                      </a:endParaRPr>
                    </a:p>
                    <a:p>
                      <a:pPr algn="ctr"/>
                      <a:r>
                        <a:rPr lang="pt-BR" sz="1500" b="1" dirty="0">
                          <a:effectLst/>
                          <a:latin typeface="inherit"/>
                        </a:rPr>
                        <a:t>Os navios estão fora da costa.</a:t>
                      </a:r>
                      <a:endParaRPr lang="pt-BR" sz="1500" dirty="0">
                        <a:effectLst/>
                        <a:latin typeface="inherit"/>
                      </a:endParaRPr>
                    </a:p>
                  </a:txBody>
                  <a:tcPr marL="29481" marR="29481" marT="29481" marB="2948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871061"/>
                  </a:ext>
                </a:extLst>
              </a:tr>
              <a:tr h="527260">
                <a:tc>
                  <a:txBody>
                    <a:bodyPr/>
                    <a:lstStyle/>
                    <a:p>
                      <a:pPr marL="228600" algn="ctr"/>
                      <a:r>
                        <a:rPr lang="pt-BR" sz="1500" b="1" dirty="0">
                          <a:effectLst/>
                          <a:latin typeface="inherit"/>
                        </a:rPr>
                        <a:t> Over (acima, durante) </a:t>
                      </a:r>
                      <a:endParaRPr lang="pt-BR" sz="1500" dirty="0">
                        <a:effectLst/>
                        <a:latin typeface="inherit"/>
                      </a:endParaRPr>
                    </a:p>
                    <a:p>
                      <a:pPr algn="ctr"/>
                      <a:r>
                        <a:rPr lang="pt-BR" sz="1500" b="1" i="1" dirty="0">
                          <a:effectLst/>
                          <a:latin typeface="inherit"/>
                        </a:rPr>
                        <a:t>The </a:t>
                      </a:r>
                      <a:r>
                        <a:rPr lang="pt-BR" sz="1500" b="1" i="1" dirty="0" err="1">
                          <a:effectLst/>
                          <a:latin typeface="inherit"/>
                        </a:rPr>
                        <a:t>birds</a:t>
                      </a:r>
                      <a:r>
                        <a:rPr lang="pt-BR" sz="1500" b="1" i="1" dirty="0">
                          <a:effectLst/>
                          <a:latin typeface="inherit"/>
                        </a:rPr>
                        <a:t> are over </a:t>
                      </a:r>
                      <a:r>
                        <a:rPr lang="pt-BR" sz="1500" b="1" i="1" dirty="0" err="1">
                          <a:effectLst/>
                          <a:latin typeface="inherit"/>
                        </a:rPr>
                        <a:t>the</a:t>
                      </a:r>
                      <a:r>
                        <a:rPr lang="pt-BR" sz="1500" b="1" i="1" dirty="0">
                          <a:effectLst/>
                          <a:latin typeface="inherit"/>
                        </a:rPr>
                        <a:t> mountains. </a:t>
                      </a:r>
                      <a:endParaRPr lang="pt-BR" sz="1500" dirty="0">
                        <a:effectLst/>
                        <a:latin typeface="inherit"/>
                      </a:endParaRPr>
                    </a:p>
                    <a:p>
                      <a:pPr algn="ctr"/>
                      <a:r>
                        <a:rPr lang="pt-BR" sz="1500" b="1" dirty="0">
                          <a:effectLst/>
                          <a:latin typeface="inherit"/>
                        </a:rPr>
                        <a:t>Os pássaros estão acima das montanhas.</a:t>
                      </a:r>
                      <a:endParaRPr lang="pt-BR" sz="1500" dirty="0">
                        <a:effectLst/>
                        <a:latin typeface="inherit"/>
                      </a:endParaRPr>
                    </a:p>
                  </a:txBody>
                  <a:tcPr marL="29481" marR="29481" marT="29481" marB="2948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2826207"/>
                  </a:ext>
                </a:extLst>
              </a:tr>
              <a:tr h="527260">
                <a:tc>
                  <a:txBody>
                    <a:bodyPr/>
                    <a:lstStyle/>
                    <a:p>
                      <a:pPr marL="228600" algn="ctr"/>
                      <a:r>
                        <a:rPr lang="pt-BR" sz="1500" b="1" dirty="0" err="1">
                          <a:effectLst/>
                          <a:latin typeface="inherit"/>
                        </a:rPr>
                        <a:t>Since</a:t>
                      </a:r>
                      <a:r>
                        <a:rPr lang="pt-BR" sz="1500" b="1" dirty="0">
                          <a:effectLst/>
                          <a:latin typeface="inherit"/>
                        </a:rPr>
                        <a:t> (desde)</a:t>
                      </a:r>
                      <a:endParaRPr lang="pt-BR" sz="1500" dirty="0">
                        <a:effectLst/>
                        <a:latin typeface="inherit"/>
                      </a:endParaRPr>
                    </a:p>
                    <a:p>
                      <a:pPr algn="ctr"/>
                      <a:r>
                        <a:rPr lang="pt-BR" sz="1500" i="1" dirty="0" err="1">
                          <a:effectLst/>
                          <a:latin typeface="inherit"/>
                        </a:rPr>
                        <a:t>She</a:t>
                      </a:r>
                      <a:r>
                        <a:rPr lang="pt-BR" sz="1500" i="1" dirty="0">
                          <a:effectLst/>
                          <a:latin typeface="inherit"/>
                        </a:rPr>
                        <a:t> </a:t>
                      </a:r>
                      <a:r>
                        <a:rPr lang="pt-BR" sz="1500" i="1" dirty="0" err="1">
                          <a:effectLst/>
                          <a:latin typeface="inherit"/>
                        </a:rPr>
                        <a:t>has</a:t>
                      </a:r>
                      <a:r>
                        <a:rPr lang="pt-BR" sz="1500" i="1" dirty="0">
                          <a:effectLst/>
                          <a:latin typeface="inherit"/>
                        </a:rPr>
                        <a:t> </a:t>
                      </a:r>
                      <a:r>
                        <a:rPr lang="pt-BR" sz="1500" i="1" dirty="0" err="1">
                          <a:effectLst/>
                          <a:latin typeface="inherit"/>
                        </a:rPr>
                        <a:t>lived</a:t>
                      </a:r>
                      <a:r>
                        <a:rPr lang="pt-BR" sz="1500" i="1" dirty="0">
                          <a:effectLst/>
                          <a:latin typeface="inherit"/>
                        </a:rPr>
                        <a:t> </a:t>
                      </a:r>
                      <a:r>
                        <a:rPr lang="pt-BR" sz="1500" i="1" dirty="0" err="1">
                          <a:effectLst/>
                          <a:latin typeface="inherit"/>
                        </a:rPr>
                        <a:t>here</a:t>
                      </a:r>
                      <a:r>
                        <a:rPr lang="pt-BR" sz="1500" i="1" dirty="0">
                          <a:effectLst/>
                          <a:latin typeface="inherit"/>
                        </a:rPr>
                        <a:t> </a:t>
                      </a:r>
                      <a:r>
                        <a:rPr lang="pt-BR" sz="1500" b="1" i="1" dirty="0" err="1">
                          <a:effectLst/>
                          <a:latin typeface="inherit"/>
                        </a:rPr>
                        <a:t>since</a:t>
                      </a:r>
                      <a:r>
                        <a:rPr lang="pt-BR" sz="1500" i="1" dirty="0">
                          <a:effectLst/>
                          <a:latin typeface="inherit"/>
                        </a:rPr>
                        <a:t> 2010. </a:t>
                      </a:r>
                      <a:endParaRPr lang="pt-BR" sz="1500" dirty="0">
                        <a:effectLst/>
                        <a:latin typeface="inherit"/>
                      </a:endParaRPr>
                    </a:p>
                    <a:p>
                      <a:pPr algn="ctr"/>
                      <a:r>
                        <a:rPr lang="pt-BR" sz="1500" dirty="0">
                          <a:effectLst/>
                          <a:latin typeface="inherit"/>
                        </a:rPr>
                        <a:t>Ela mora aqui </a:t>
                      </a:r>
                      <a:r>
                        <a:rPr lang="pt-BR" sz="1500" b="1" dirty="0">
                          <a:effectLst/>
                          <a:latin typeface="inherit"/>
                        </a:rPr>
                        <a:t>desde</a:t>
                      </a:r>
                      <a:r>
                        <a:rPr lang="pt-BR" sz="1500" dirty="0">
                          <a:effectLst/>
                          <a:latin typeface="inherit"/>
                        </a:rPr>
                        <a:t> 2010.</a:t>
                      </a:r>
                    </a:p>
                  </a:txBody>
                  <a:tcPr marL="29481" marR="29481" marT="29481" marB="2948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1791899"/>
                  </a:ext>
                </a:extLst>
              </a:tr>
              <a:tr h="527260">
                <a:tc>
                  <a:txBody>
                    <a:bodyPr/>
                    <a:lstStyle/>
                    <a:p>
                      <a:pPr marL="228600" algn="ctr"/>
                      <a:r>
                        <a:rPr lang="pt-BR" sz="1500" b="1" dirty="0" err="1">
                          <a:effectLst/>
                          <a:latin typeface="inherit"/>
                        </a:rPr>
                        <a:t>Through</a:t>
                      </a:r>
                      <a:r>
                        <a:rPr lang="pt-BR" sz="1500" b="1" dirty="0">
                          <a:effectLst/>
                          <a:latin typeface="inherit"/>
                        </a:rPr>
                        <a:t> (através)</a:t>
                      </a:r>
                      <a:endParaRPr lang="pt-BR" sz="1500" dirty="0">
                        <a:effectLst/>
                        <a:latin typeface="inherit"/>
                      </a:endParaRPr>
                    </a:p>
                    <a:p>
                      <a:pPr algn="ctr"/>
                      <a:r>
                        <a:rPr lang="pt-BR" sz="1500" i="1" dirty="0" err="1">
                          <a:effectLst/>
                          <a:latin typeface="inherit"/>
                        </a:rPr>
                        <a:t>You</a:t>
                      </a:r>
                      <a:r>
                        <a:rPr lang="pt-BR" sz="1500" i="1" dirty="0">
                          <a:effectLst/>
                          <a:latin typeface="inherit"/>
                        </a:rPr>
                        <a:t> </a:t>
                      </a:r>
                      <a:r>
                        <a:rPr lang="pt-BR" sz="1500" i="1" dirty="0" err="1">
                          <a:effectLst/>
                          <a:latin typeface="inherit"/>
                        </a:rPr>
                        <a:t>can</a:t>
                      </a:r>
                      <a:r>
                        <a:rPr lang="pt-BR" sz="1500" i="1" dirty="0">
                          <a:effectLst/>
                          <a:latin typeface="inherit"/>
                        </a:rPr>
                        <a:t> </a:t>
                      </a:r>
                      <a:r>
                        <a:rPr lang="pt-BR" sz="1500" i="1" dirty="0" err="1">
                          <a:effectLst/>
                          <a:latin typeface="inherit"/>
                        </a:rPr>
                        <a:t>see</a:t>
                      </a:r>
                      <a:r>
                        <a:rPr lang="pt-BR" sz="1500" i="1" dirty="0">
                          <a:effectLst/>
                          <a:latin typeface="inherit"/>
                        </a:rPr>
                        <a:t> me </a:t>
                      </a:r>
                      <a:r>
                        <a:rPr lang="pt-BR" sz="1500" b="1" i="1" dirty="0" err="1">
                          <a:effectLst/>
                          <a:latin typeface="inherit"/>
                        </a:rPr>
                        <a:t>through</a:t>
                      </a:r>
                      <a:r>
                        <a:rPr lang="pt-BR" sz="1500" i="1" dirty="0">
                          <a:effectLst/>
                          <a:latin typeface="inherit"/>
                        </a:rPr>
                        <a:t> </a:t>
                      </a:r>
                      <a:r>
                        <a:rPr lang="pt-BR" sz="1500" i="1" dirty="0" err="1">
                          <a:effectLst/>
                          <a:latin typeface="inherit"/>
                        </a:rPr>
                        <a:t>the</a:t>
                      </a:r>
                      <a:r>
                        <a:rPr lang="pt-BR" sz="1500" i="1" dirty="0">
                          <a:effectLst/>
                          <a:latin typeface="inherit"/>
                        </a:rPr>
                        <a:t> </a:t>
                      </a:r>
                      <a:r>
                        <a:rPr lang="pt-BR" sz="1500" i="1" dirty="0" err="1">
                          <a:effectLst/>
                          <a:latin typeface="inherit"/>
                        </a:rPr>
                        <a:t>window</a:t>
                      </a:r>
                      <a:r>
                        <a:rPr lang="pt-BR" sz="1500" i="1" dirty="0">
                          <a:effectLst/>
                          <a:latin typeface="inherit"/>
                        </a:rPr>
                        <a:t>. </a:t>
                      </a:r>
                      <a:endParaRPr lang="pt-BR" sz="1500" dirty="0">
                        <a:effectLst/>
                        <a:latin typeface="inherit"/>
                      </a:endParaRPr>
                    </a:p>
                    <a:p>
                      <a:pPr algn="ctr"/>
                      <a:r>
                        <a:rPr lang="pt-BR" sz="1500" dirty="0">
                          <a:effectLst/>
                          <a:latin typeface="inherit"/>
                        </a:rPr>
                        <a:t>Você pode me ver </a:t>
                      </a:r>
                      <a:r>
                        <a:rPr lang="pt-BR" sz="1500" b="1" dirty="0">
                          <a:effectLst/>
                          <a:latin typeface="inherit"/>
                        </a:rPr>
                        <a:t>através</a:t>
                      </a:r>
                      <a:r>
                        <a:rPr lang="pt-BR" sz="1500" dirty="0">
                          <a:effectLst/>
                          <a:latin typeface="inherit"/>
                        </a:rPr>
                        <a:t> da janela.</a:t>
                      </a:r>
                    </a:p>
                  </a:txBody>
                  <a:tcPr marL="29481" marR="29481" marT="29481" marB="2948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8487979"/>
                  </a:ext>
                </a:extLst>
              </a:tr>
              <a:tr h="527260">
                <a:tc>
                  <a:txBody>
                    <a:bodyPr/>
                    <a:lstStyle/>
                    <a:p>
                      <a:pPr marL="228600" algn="ctr"/>
                      <a:r>
                        <a:rPr lang="pt-BR" sz="1500" b="1" dirty="0" err="1">
                          <a:effectLst/>
                          <a:latin typeface="inherit"/>
                        </a:rPr>
                        <a:t>To</a:t>
                      </a:r>
                      <a:r>
                        <a:rPr lang="pt-BR" sz="1500" b="1" dirty="0">
                          <a:effectLst/>
                          <a:latin typeface="inherit"/>
                        </a:rPr>
                        <a:t>  (para, a, ao)</a:t>
                      </a:r>
                      <a:endParaRPr lang="pt-BR" sz="1500" dirty="0">
                        <a:effectLst/>
                        <a:latin typeface="inherit"/>
                      </a:endParaRPr>
                    </a:p>
                    <a:p>
                      <a:pPr algn="ctr"/>
                      <a:r>
                        <a:rPr lang="pt-BR" sz="1500" i="1" dirty="0">
                          <a:effectLst/>
                          <a:latin typeface="inherit"/>
                        </a:rPr>
                        <a:t>Are </a:t>
                      </a:r>
                      <a:r>
                        <a:rPr lang="pt-BR" sz="1500" i="1" dirty="0" err="1">
                          <a:effectLst/>
                          <a:latin typeface="inherit"/>
                        </a:rPr>
                        <a:t>you</a:t>
                      </a:r>
                      <a:r>
                        <a:rPr lang="pt-BR" sz="1500" i="1" dirty="0">
                          <a:effectLst/>
                          <a:latin typeface="inherit"/>
                        </a:rPr>
                        <a:t> </a:t>
                      </a:r>
                      <a:r>
                        <a:rPr lang="pt-BR" sz="1500" i="1" dirty="0" err="1">
                          <a:effectLst/>
                          <a:latin typeface="inherit"/>
                        </a:rPr>
                        <a:t>going</a:t>
                      </a:r>
                      <a:r>
                        <a:rPr lang="pt-BR" sz="1500" i="1" dirty="0">
                          <a:effectLst/>
                          <a:latin typeface="inherit"/>
                        </a:rPr>
                        <a:t> </a:t>
                      </a:r>
                      <a:r>
                        <a:rPr lang="pt-BR" sz="1500" b="1" i="1" dirty="0" err="1">
                          <a:effectLst/>
                          <a:latin typeface="inherit"/>
                        </a:rPr>
                        <a:t>to</a:t>
                      </a:r>
                      <a:r>
                        <a:rPr lang="pt-BR" sz="1500" i="1" dirty="0">
                          <a:effectLst/>
                          <a:latin typeface="inherit"/>
                        </a:rPr>
                        <a:t> </a:t>
                      </a:r>
                      <a:r>
                        <a:rPr lang="pt-BR" sz="1500" i="1" dirty="0" err="1">
                          <a:effectLst/>
                          <a:latin typeface="inherit"/>
                        </a:rPr>
                        <a:t>the</a:t>
                      </a:r>
                      <a:r>
                        <a:rPr lang="pt-BR" sz="1500" i="1" dirty="0">
                          <a:effectLst/>
                          <a:latin typeface="inherit"/>
                        </a:rPr>
                        <a:t> </a:t>
                      </a:r>
                      <a:r>
                        <a:rPr lang="pt-BR" sz="1500" i="1" dirty="0" err="1">
                          <a:effectLst/>
                          <a:latin typeface="inherit"/>
                        </a:rPr>
                        <a:t>mall</a:t>
                      </a:r>
                      <a:r>
                        <a:rPr lang="pt-BR" sz="1500" i="1" dirty="0">
                          <a:effectLst/>
                          <a:latin typeface="inherit"/>
                        </a:rPr>
                        <a:t>? </a:t>
                      </a:r>
                      <a:endParaRPr lang="pt-BR" sz="1500" dirty="0">
                        <a:effectLst/>
                        <a:latin typeface="inherit"/>
                      </a:endParaRPr>
                    </a:p>
                    <a:p>
                      <a:pPr algn="ctr"/>
                      <a:r>
                        <a:rPr lang="pt-BR" sz="1500" dirty="0">
                          <a:effectLst/>
                          <a:latin typeface="inherit"/>
                        </a:rPr>
                        <a:t>Você está indo </a:t>
                      </a:r>
                      <a:r>
                        <a:rPr lang="pt-BR" sz="1500" b="1" dirty="0">
                          <a:effectLst/>
                          <a:latin typeface="inherit"/>
                        </a:rPr>
                        <a:t>ao</a:t>
                      </a:r>
                      <a:r>
                        <a:rPr lang="pt-BR" sz="1500" dirty="0">
                          <a:effectLst/>
                          <a:latin typeface="inherit"/>
                        </a:rPr>
                        <a:t> shopping?</a:t>
                      </a:r>
                    </a:p>
                  </a:txBody>
                  <a:tcPr marL="29481" marR="29481" marT="29481" marB="2948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157700"/>
                  </a:ext>
                </a:extLst>
              </a:tr>
              <a:tr h="527260">
                <a:tc>
                  <a:txBody>
                    <a:bodyPr/>
                    <a:lstStyle/>
                    <a:p>
                      <a:pPr marL="228600" algn="ctr"/>
                      <a:r>
                        <a:rPr lang="pt-BR" sz="1500" b="1" dirty="0" err="1">
                          <a:effectLst/>
                          <a:latin typeface="inherit"/>
                        </a:rPr>
                        <a:t>Until</a:t>
                      </a:r>
                      <a:r>
                        <a:rPr lang="pt-BR" sz="1500" b="1" dirty="0">
                          <a:effectLst/>
                          <a:latin typeface="inherit"/>
                        </a:rPr>
                        <a:t> (até)</a:t>
                      </a:r>
                      <a:endParaRPr lang="pt-BR" sz="1500" dirty="0">
                        <a:effectLst/>
                        <a:latin typeface="inherit"/>
                      </a:endParaRPr>
                    </a:p>
                    <a:p>
                      <a:pPr algn="ctr"/>
                      <a:r>
                        <a:rPr lang="pt-BR" sz="1500" b="1" i="1" dirty="0" err="1">
                          <a:effectLst/>
                          <a:latin typeface="inherit"/>
                        </a:rPr>
                        <a:t>Read</a:t>
                      </a:r>
                      <a:r>
                        <a:rPr lang="pt-BR" sz="1500" b="1" i="1" dirty="0">
                          <a:effectLst/>
                          <a:latin typeface="inherit"/>
                        </a:rPr>
                        <a:t> </a:t>
                      </a:r>
                      <a:r>
                        <a:rPr lang="pt-BR" sz="1500" b="1" i="1" dirty="0" err="1">
                          <a:effectLst/>
                          <a:latin typeface="inherit"/>
                        </a:rPr>
                        <a:t>until</a:t>
                      </a:r>
                      <a:r>
                        <a:rPr lang="pt-BR" sz="1500" b="1" i="1" dirty="0">
                          <a:effectLst/>
                          <a:latin typeface="inherit"/>
                        </a:rPr>
                        <a:t> </a:t>
                      </a:r>
                      <a:r>
                        <a:rPr lang="pt-BR" sz="1500" b="1" i="1" dirty="0" err="1">
                          <a:effectLst/>
                          <a:latin typeface="inherit"/>
                        </a:rPr>
                        <a:t>you</a:t>
                      </a:r>
                      <a:r>
                        <a:rPr lang="pt-BR" sz="1500" b="1" i="1" dirty="0">
                          <a:effectLst/>
                          <a:latin typeface="inherit"/>
                        </a:rPr>
                        <a:t> </a:t>
                      </a:r>
                      <a:r>
                        <a:rPr lang="pt-BR" sz="1500" b="1" i="1" dirty="0" err="1">
                          <a:effectLst/>
                          <a:latin typeface="inherit"/>
                        </a:rPr>
                        <a:t>get</a:t>
                      </a:r>
                      <a:r>
                        <a:rPr lang="pt-BR" sz="1500" b="1" i="1" dirty="0">
                          <a:effectLst/>
                          <a:latin typeface="inherit"/>
                        </a:rPr>
                        <a:t> </a:t>
                      </a:r>
                      <a:r>
                        <a:rPr lang="pt-BR" sz="1500" b="1" i="1" dirty="0" err="1">
                          <a:effectLst/>
                          <a:latin typeface="inherit"/>
                        </a:rPr>
                        <a:t>the</a:t>
                      </a:r>
                      <a:r>
                        <a:rPr lang="pt-BR" sz="1500" b="1" i="1" dirty="0">
                          <a:effectLst/>
                          <a:latin typeface="inherit"/>
                        </a:rPr>
                        <a:t> </a:t>
                      </a:r>
                      <a:r>
                        <a:rPr lang="pt-BR" sz="1500" b="1" i="1" dirty="0" err="1">
                          <a:effectLst/>
                          <a:latin typeface="inherit"/>
                        </a:rPr>
                        <a:t>main</a:t>
                      </a:r>
                      <a:r>
                        <a:rPr lang="pt-BR" sz="1500" b="1" i="1" dirty="0">
                          <a:effectLst/>
                          <a:latin typeface="inherit"/>
                        </a:rPr>
                        <a:t> </a:t>
                      </a:r>
                      <a:r>
                        <a:rPr lang="pt-BR" sz="1500" b="1" i="1" dirty="0" err="1">
                          <a:effectLst/>
                          <a:latin typeface="inherit"/>
                        </a:rPr>
                        <a:t>idea</a:t>
                      </a:r>
                      <a:r>
                        <a:rPr lang="pt-BR" sz="1500" b="1" i="1" dirty="0">
                          <a:effectLst/>
                          <a:latin typeface="inherit"/>
                        </a:rPr>
                        <a:t>! </a:t>
                      </a:r>
                      <a:endParaRPr lang="pt-BR" sz="1500" dirty="0">
                        <a:effectLst/>
                        <a:latin typeface="inherit"/>
                      </a:endParaRPr>
                    </a:p>
                    <a:p>
                      <a:pPr algn="ctr"/>
                      <a:r>
                        <a:rPr lang="pt-BR" sz="1500" b="1" dirty="0">
                          <a:effectLst/>
                          <a:latin typeface="inherit"/>
                        </a:rPr>
                        <a:t>Leia até você entender a ideia principal!</a:t>
                      </a:r>
                      <a:endParaRPr lang="pt-BR" sz="1500" dirty="0">
                        <a:effectLst/>
                        <a:latin typeface="inherit"/>
                      </a:endParaRPr>
                    </a:p>
                  </a:txBody>
                  <a:tcPr marL="29481" marR="29481" marT="29481" marB="2948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1183912"/>
                  </a:ext>
                </a:extLst>
              </a:tr>
              <a:tr h="527260">
                <a:tc>
                  <a:txBody>
                    <a:bodyPr/>
                    <a:lstStyle/>
                    <a:p>
                      <a:pPr marL="228600" algn="ctr"/>
                      <a:r>
                        <a:rPr lang="pt-BR" sz="1500" b="1" dirty="0">
                          <a:effectLst/>
                          <a:latin typeface="inherit"/>
                        </a:rPr>
                        <a:t> </a:t>
                      </a:r>
                      <a:r>
                        <a:rPr lang="pt-BR" sz="1500" b="1" dirty="0" err="1">
                          <a:effectLst/>
                          <a:latin typeface="inherit"/>
                        </a:rPr>
                        <a:t>Under</a:t>
                      </a:r>
                      <a:r>
                        <a:rPr lang="pt-BR" sz="1500" b="1" dirty="0">
                          <a:effectLst/>
                          <a:latin typeface="inherit"/>
                        </a:rPr>
                        <a:t> (embaixo, em) </a:t>
                      </a:r>
                      <a:endParaRPr lang="pt-BR" sz="1500" dirty="0">
                        <a:effectLst/>
                        <a:latin typeface="inherit"/>
                      </a:endParaRPr>
                    </a:p>
                    <a:p>
                      <a:pPr algn="ctr"/>
                      <a:r>
                        <a:rPr lang="pt-BR" sz="1500" b="1" i="1" dirty="0">
                          <a:effectLst/>
                          <a:latin typeface="inherit"/>
                        </a:rPr>
                        <a:t>The </a:t>
                      </a:r>
                      <a:r>
                        <a:rPr lang="pt-BR" sz="1500" b="1" i="1" dirty="0" err="1">
                          <a:effectLst/>
                          <a:latin typeface="inherit"/>
                        </a:rPr>
                        <a:t>cat</a:t>
                      </a:r>
                      <a:r>
                        <a:rPr lang="pt-BR" sz="1500" b="1" i="1" dirty="0">
                          <a:effectLst/>
                          <a:latin typeface="inherit"/>
                        </a:rPr>
                        <a:t> </a:t>
                      </a:r>
                      <a:r>
                        <a:rPr lang="pt-BR" sz="1500" b="1" i="1" dirty="0" err="1">
                          <a:effectLst/>
                          <a:latin typeface="inherit"/>
                        </a:rPr>
                        <a:t>is</a:t>
                      </a:r>
                      <a:r>
                        <a:rPr lang="pt-BR" sz="1500" b="1" i="1" dirty="0">
                          <a:effectLst/>
                          <a:latin typeface="inherit"/>
                        </a:rPr>
                        <a:t> </a:t>
                      </a:r>
                      <a:r>
                        <a:rPr lang="pt-BR" sz="1500" b="1" i="1" dirty="0" err="1">
                          <a:effectLst/>
                          <a:latin typeface="inherit"/>
                        </a:rPr>
                        <a:t>under</a:t>
                      </a:r>
                      <a:r>
                        <a:rPr lang="pt-BR" sz="1500" b="1" i="1" dirty="0">
                          <a:effectLst/>
                          <a:latin typeface="inherit"/>
                        </a:rPr>
                        <a:t> </a:t>
                      </a:r>
                      <a:r>
                        <a:rPr lang="pt-BR" sz="1500" b="1" i="1" dirty="0" err="1">
                          <a:effectLst/>
                          <a:latin typeface="inherit"/>
                        </a:rPr>
                        <a:t>the</a:t>
                      </a:r>
                      <a:r>
                        <a:rPr lang="pt-BR" sz="1500" b="1" i="1" dirty="0">
                          <a:effectLst/>
                          <a:latin typeface="inherit"/>
                        </a:rPr>
                        <a:t> </a:t>
                      </a:r>
                      <a:r>
                        <a:rPr lang="pt-BR" sz="1500" b="1" i="1" dirty="0" err="1">
                          <a:effectLst/>
                          <a:latin typeface="inherit"/>
                        </a:rPr>
                        <a:t>table</a:t>
                      </a:r>
                      <a:r>
                        <a:rPr lang="pt-BR" sz="1500" b="1" i="1" dirty="0">
                          <a:effectLst/>
                          <a:latin typeface="inherit"/>
                        </a:rPr>
                        <a:t>. </a:t>
                      </a:r>
                      <a:endParaRPr lang="pt-BR" sz="1500" dirty="0">
                        <a:effectLst/>
                        <a:latin typeface="inherit"/>
                      </a:endParaRPr>
                    </a:p>
                    <a:p>
                      <a:pPr algn="ctr"/>
                      <a:r>
                        <a:rPr lang="pt-BR" sz="1500" b="1" dirty="0">
                          <a:effectLst/>
                          <a:latin typeface="inherit"/>
                        </a:rPr>
                        <a:t>O gato está embaixo da mesa.</a:t>
                      </a:r>
                      <a:endParaRPr lang="pt-BR" sz="1500" dirty="0">
                        <a:effectLst/>
                        <a:latin typeface="inherit"/>
                      </a:endParaRPr>
                    </a:p>
                  </a:txBody>
                  <a:tcPr marL="29481" marR="29481" marT="29481" marB="2948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7403001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8EF88E16-FEB1-D448-90DF-1DA812D497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935198"/>
              </p:ext>
            </p:extLst>
          </p:nvPr>
        </p:nvGraphicFramePr>
        <p:xfrm>
          <a:off x="6096000" y="129294"/>
          <a:ext cx="5935375" cy="2811780"/>
        </p:xfrm>
        <a:graphic>
          <a:graphicData uri="http://schemas.openxmlformats.org/drawingml/2006/table">
            <a:tbl>
              <a:tblPr/>
              <a:tblGrid>
                <a:gridCol w="5935375">
                  <a:extLst>
                    <a:ext uri="{9D8B030D-6E8A-4147-A177-3AD203B41FA5}">
                      <a16:colId xmlns:a16="http://schemas.microsoft.com/office/drawing/2014/main" val="19659420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228600" algn="ctr"/>
                      <a:r>
                        <a:rPr lang="pt-BR" b="1" dirty="0" err="1">
                          <a:effectLst/>
                          <a:latin typeface="inherit"/>
                        </a:rPr>
                        <a:t>Up</a:t>
                      </a:r>
                      <a:r>
                        <a:rPr lang="pt-BR" b="1" dirty="0">
                          <a:effectLst/>
                          <a:latin typeface="inherit"/>
                        </a:rPr>
                        <a:t> (acima, para cima) </a:t>
                      </a:r>
                      <a:endParaRPr lang="pt-BR" dirty="0">
                        <a:effectLst/>
                        <a:latin typeface="inherit"/>
                      </a:endParaRPr>
                    </a:p>
                    <a:p>
                      <a:pPr algn="ctr"/>
                      <a:r>
                        <a:rPr lang="pt-BR" b="1" i="1" dirty="0" err="1">
                          <a:effectLst/>
                          <a:latin typeface="inherit"/>
                        </a:rPr>
                        <a:t>She</a:t>
                      </a:r>
                      <a:r>
                        <a:rPr lang="pt-BR" b="1" i="1" dirty="0">
                          <a:effectLst/>
                          <a:latin typeface="inherit"/>
                        </a:rPr>
                        <a:t> </a:t>
                      </a:r>
                      <a:r>
                        <a:rPr lang="pt-BR" b="1" i="1" dirty="0" err="1">
                          <a:effectLst/>
                          <a:latin typeface="inherit"/>
                        </a:rPr>
                        <a:t>went</a:t>
                      </a:r>
                      <a:r>
                        <a:rPr lang="pt-BR" b="1" i="1" dirty="0">
                          <a:effectLst/>
                          <a:latin typeface="inherit"/>
                        </a:rPr>
                        <a:t> </a:t>
                      </a:r>
                      <a:r>
                        <a:rPr lang="pt-BR" b="1" i="1" dirty="0" err="1">
                          <a:effectLst/>
                          <a:latin typeface="inherit"/>
                        </a:rPr>
                        <a:t>up</a:t>
                      </a:r>
                      <a:r>
                        <a:rPr lang="pt-BR" b="1" i="1" dirty="0">
                          <a:effectLst/>
                          <a:latin typeface="inherit"/>
                        </a:rPr>
                        <a:t> </a:t>
                      </a:r>
                      <a:r>
                        <a:rPr lang="pt-BR" b="1" i="1" dirty="0" err="1">
                          <a:effectLst/>
                          <a:latin typeface="inherit"/>
                        </a:rPr>
                        <a:t>the</a:t>
                      </a:r>
                      <a:r>
                        <a:rPr lang="pt-BR" b="1" i="1" dirty="0">
                          <a:effectLst/>
                          <a:latin typeface="inherit"/>
                        </a:rPr>
                        <a:t> </a:t>
                      </a:r>
                      <a:r>
                        <a:rPr lang="pt-BR" b="1" i="1" dirty="0" err="1">
                          <a:effectLst/>
                          <a:latin typeface="inherit"/>
                        </a:rPr>
                        <a:t>hill</a:t>
                      </a:r>
                      <a:r>
                        <a:rPr lang="pt-BR" b="1" i="1" dirty="0">
                          <a:effectLst/>
                          <a:latin typeface="inherit"/>
                        </a:rPr>
                        <a:t>. </a:t>
                      </a:r>
                      <a:endParaRPr lang="pt-BR" dirty="0">
                        <a:effectLst/>
                        <a:latin typeface="inherit"/>
                      </a:endParaRPr>
                    </a:p>
                    <a:p>
                      <a:pPr algn="ctr"/>
                      <a:r>
                        <a:rPr lang="pt-BR" b="1" dirty="0">
                          <a:effectLst/>
                          <a:latin typeface="inherit"/>
                        </a:rPr>
                        <a:t>Ela subiu a colina.</a:t>
                      </a:r>
                      <a:endParaRPr lang="pt-BR" dirty="0">
                        <a:effectLst/>
                        <a:latin typeface="inherit"/>
                      </a:endParaRPr>
                    </a:p>
                  </a:txBody>
                  <a:tcPr marL="57150" marR="57150" marT="57150" marB="571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34092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28600" algn="ctr"/>
                      <a:r>
                        <a:rPr lang="pt-BR" b="1">
                          <a:effectLst/>
                          <a:latin typeface="inherit"/>
                        </a:rPr>
                        <a:t>With (com)</a:t>
                      </a:r>
                      <a:endParaRPr lang="pt-BR">
                        <a:effectLst/>
                        <a:latin typeface="inherit"/>
                      </a:endParaRPr>
                    </a:p>
                    <a:p>
                      <a:pPr algn="ctr"/>
                      <a:r>
                        <a:rPr lang="pt-BR" i="1">
                          <a:effectLst/>
                          <a:latin typeface="inherit"/>
                        </a:rPr>
                        <a:t>She writes </a:t>
                      </a:r>
                      <a:r>
                        <a:rPr lang="pt-BR" b="1" i="1">
                          <a:effectLst/>
                          <a:latin typeface="inherit"/>
                        </a:rPr>
                        <a:t>with a red pen. </a:t>
                      </a:r>
                      <a:endParaRPr lang="pt-BR">
                        <a:effectLst/>
                        <a:latin typeface="inherit"/>
                      </a:endParaRPr>
                    </a:p>
                    <a:p>
                      <a:pPr algn="ctr"/>
                      <a:r>
                        <a:rPr lang="pt-BR" b="1">
                          <a:effectLst/>
                          <a:latin typeface="inherit"/>
                        </a:rPr>
                        <a:t>Ela escreve com uma caneta vermelha.</a:t>
                      </a:r>
                      <a:endParaRPr lang="pt-BR">
                        <a:effectLst/>
                        <a:latin typeface="inherit"/>
                      </a:endParaRPr>
                    </a:p>
                  </a:txBody>
                  <a:tcPr marL="57150" marR="57150" marT="57150" marB="571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86987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28600" algn="ctr"/>
                      <a:r>
                        <a:rPr lang="pt-BR" b="1" dirty="0" err="1">
                          <a:effectLst/>
                          <a:latin typeface="inherit"/>
                        </a:rPr>
                        <a:t>Without</a:t>
                      </a:r>
                      <a:r>
                        <a:rPr lang="pt-BR" b="1" dirty="0">
                          <a:effectLst/>
                          <a:latin typeface="inherit"/>
                        </a:rPr>
                        <a:t> (sem) </a:t>
                      </a:r>
                      <a:endParaRPr lang="pt-BR" dirty="0">
                        <a:effectLst/>
                        <a:latin typeface="inherit"/>
                      </a:endParaRPr>
                    </a:p>
                    <a:p>
                      <a:pPr algn="ctr"/>
                      <a:r>
                        <a:rPr lang="pt-BR" b="1" i="1" dirty="0" err="1">
                          <a:effectLst/>
                          <a:latin typeface="inherit"/>
                        </a:rPr>
                        <a:t>You</a:t>
                      </a:r>
                      <a:r>
                        <a:rPr lang="pt-BR" b="1" i="1" dirty="0">
                          <a:effectLst/>
                          <a:latin typeface="inherit"/>
                        </a:rPr>
                        <a:t> </a:t>
                      </a:r>
                      <a:r>
                        <a:rPr lang="pt-BR" b="1" i="1" dirty="0" err="1">
                          <a:effectLst/>
                          <a:latin typeface="inherit"/>
                        </a:rPr>
                        <a:t>can’t</a:t>
                      </a:r>
                      <a:r>
                        <a:rPr lang="pt-BR" b="1" i="1" dirty="0">
                          <a:effectLst/>
                          <a:latin typeface="inherit"/>
                        </a:rPr>
                        <a:t> drive </a:t>
                      </a:r>
                      <a:r>
                        <a:rPr lang="pt-BR" b="1" i="1" dirty="0" err="1">
                          <a:effectLst/>
                          <a:latin typeface="inherit"/>
                        </a:rPr>
                        <a:t>without</a:t>
                      </a:r>
                      <a:r>
                        <a:rPr lang="pt-BR" b="1" i="1" dirty="0">
                          <a:effectLst/>
                          <a:latin typeface="inherit"/>
                        </a:rPr>
                        <a:t> </a:t>
                      </a:r>
                      <a:r>
                        <a:rPr lang="pt-BR" b="1" i="1" dirty="0" err="1">
                          <a:effectLst/>
                          <a:latin typeface="inherit"/>
                        </a:rPr>
                        <a:t>your</a:t>
                      </a:r>
                      <a:r>
                        <a:rPr lang="pt-BR" b="1" i="1" dirty="0">
                          <a:effectLst/>
                          <a:latin typeface="inherit"/>
                        </a:rPr>
                        <a:t> </a:t>
                      </a:r>
                      <a:r>
                        <a:rPr lang="pt-BR" b="1" i="1" dirty="0" err="1">
                          <a:effectLst/>
                          <a:latin typeface="inherit"/>
                        </a:rPr>
                        <a:t>driver’s</a:t>
                      </a:r>
                      <a:r>
                        <a:rPr lang="pt-BR" b="1" i="1" dirty="0">
                          <a:effectLst/>
                          <a:latin typeface="inherit"/>
                        </a:rPr>
                        <a:t> </a:t>
                      </a:r>
                      <a:r>
                        <a:rPr lang="pt-BR" b="1" i="1" dirty="0" err="1">
                          <a:effectLst/>
                          <a:latin typeface="inherit"/>
                        </a:rPr>
                        <a:t>license</a:t>
                      </a:r>
                      <a:r>
                        <a:rPr lang="pt-BR" b="1" i="1" dirty="0">
                          <a:effectLst/>
                          <a:latin typeface="inherit"/>
                        </a:rPr>
                        <a:t>. </a:t>
                      </a:r>
                      <a:endParaRPr lang="pt-BR" dirty="0">
                        <a:effectLst/>
                        <a:latin typeface="inherit"/>
                      </a:endParaRPr>
                    </a:p>
                    <a:p>
                      <a:pPr algn="ctr"/>
                      <a:r>
                        <a:rPr lang="pt-BR" b="1" dirty="0">
                          <a:effectLst/>
                          <a:latin typeface="inherit"/>
                        </a:rPr>
                        <a:t>Você não pode dirigir sem a sua carteira de motorista.</a:t>
                      </a:r>
                      <a:endParaRPr lang="pt-BR" dirty="0">
                        <a:effectLst/>
                        <a:latin typeface="inherit"/>
                      </a:endParaRPr>
                    </a:p>
                  </a:txBody>
                  <a:tcPr marL="57150" marR="57150" marT="57150" marB="571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444296"/>
                  </a:ext>
                </a:extLst>
              </a:tr>
            </a:tbl>
          </a:graphicData>
        </a:graphic>
      </p:graphicFrame>
      <p:pic>
        <p:nvPicPr>
          <p:cNvPr id="5" name="Imagem 4" descr="Desenho de um cachorro&#10;&#10;Descrição gerada automaticamente">
            <a:extLst>
              <a:ext uri="{FF2B5EF4-FFF2-40B4-BE49-F238E27FC236}">
                <a16:creationId xmlns:a16="http://schemas.microsoft.com/office/drawing/2014/main" id="{9568A1A2-0349-FC40-BF7A-327BFFF25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8" y="2941074"/>
            <a:ext cx="6096002" cy="389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77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12A842-B9E7-4C3C-B662-F4D51B2DA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C5032A8-28E7-4286-A04C-60ED3D7C1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7231" y="0"/>
            <a:ext cx="4454769" cy="6858000"/>
          </a:xfrm>
          <a:custGeom>
            <a:avLst/>
            <a:gdLst>
              <a:gd name="connsiteX0" fmla="*/ 5006297 w 5006297"/>
              <a:gd name="connsiteY0" fmla="*/ 0 h 6858000"/>
              <a:gd name="connsiteX1" fmla="*/ 1229608 w 5006297"/>
              <a:gd name="connsiteY1" fmla="*/ 0 h 6858000"/>
              <a:gd name="connsiteX2" fmla="*/ 1128285 w 5006297"/>
              <a:gd name="connsiteY2" fmla="*/ 156518 h 6858000"/>
              <a:gd name="connsiteX3" fmla="*/ 768782 w 5006297"/>
              <a:gd name="connsiteY3" fmla="*/ 825746 h 6858000"/>
              <a:gd name="connsiteX4" fmla="*/ 743290 w 5006297"/>
              <a:gd name="connsiteY4" fmla="*/ 860183 h 6858000"/>
              <a:gd name="connsiteX5" fmla="*/ 787138 w 5006297"/>
              <a:gd name="connsiteY5" fmla="*/ 756243 h 6858000"/>
              <a:gd name="connsiteX6" fmla="*/ 980544 w 5006297"/>
              <a:gd name="connsiteY6" fmla="*/ 339016 h 6858000"/>
              <a:gd name="connsiteX7" fmla="*/ 1161966 w 5006297"/>
              <a:gd name="connsiteY7" fmla="*/ 0 h 6858000"/>
              <a:gd name="connsiteX8" fmla="*/ 1104491 w 5006297"/>
              <a:gd name="connsiteY8" fmla="*/ 0 h 6858000"/>
              <a:gd name="connsiteX9" fmla="*/ 993044 w 5006297"/>
              <a:gd name="connsiteY9" fmla="*/ 204247 h 6858000"/>
              <a:gd name="connsiteX10" fmla="*/ 494731 w 5006297"/>
              <a:gd name="connsiteY10" fmla="*/ 1375322 h 6858000"/>
              <a:gd name="connsiteX11" fmla="*/ 46559 w 5006297"/>
              <a:gd name="connsiteY11" fmla="*/ 3329787 h 6858000"/>
              <a:gd name="connsiteX12" fmla="*/ 12272 w 5006297"/>
              <a:gd name="connsiteY12" fmla="*/ 4352595 h 6858000"/>
              <a:gd name="connsiteX13" fmla="*/ 171094 w 5006297"/>
              <a:gd name="connsiteY13" fmla="*/ 5544543 h 6858000"/>
              <a:gd name="connsiteX14" fmla="*/ 538125 w 5006297"/>
              <a:gd name="connsiteY14" fmla="*/ 6816123 h 6858000"/>
              <a:gd name="connsiteX15" fmla="*/ 555724 w 5006297"/>
              <a:gd name="connsiteY15" fmla="*/ 6858000 h 6858000"/>
              <a:gd name="connsiteX16" fmla="*/ 608303 w 5006297"/>
              <a:gd name="connsiteY16" fmla="*/ 6858000 h 6858000"/>
              <a:gd name="connsiteX17" fmla="*/ 596366 w 5006297"/>
              <a:gd name="connsiteY17" fmla="*/ 6829337 h 6858000"/>
              <a:gd name="connsiteX18" fmla="*/ 364843 w 5006297"/>
              <a:gd name="connsiteY18" fmla="*/ 6132604 h 6858000"/>
              <a:gd name="connsiteX19" fmla="*/ 213412 w 5006297"/>
              <a:gd name="connsiteY19" fmla="*/ 5505676 h 6858000"/>
              <a:gd name="connsiteX20" fmla="*/ 211628 w 5006297"/>
              <a:gd name="connsiteY20" fmla="*/ 5472254 h 6858000"/>
              <a:gd name="connsiteX21" fmla="*/ 311945 w 5006297"/>
              <a:gd name="connsiteY21" fmla="*/ 5821167 h 6858000"/>
              <a:gd name="connsiteX22" fmla="*/ 623960 w 5006297"/>
              <a:gd name="connsiteY22" fmla="*/ 6658826 h 6858000"/>
              <a:gd name="connsiteX23" fmla="*/ 717350 w 5006297"/>
              <a:gd name="connsiteY23" fmla="*/ 6858000 h 6858000"/>
              <a:gd name="connsiteX24" fmla="*/ 5006297 w 5006297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006297" h="6858000">
                <a:moveTo>
                  <a:pt x="5006297" y="0"/>
                </a:moveTo>
                <a:lnTo>
                  <a:pt x="1229608" y="0"/>
                </a:lnTo>
                <a:lnTo>
                  <a:pt x="1128285" y="156518"/>
                </a:lnTo>
                <a:cubicBezTo>
                  <a:pt x="996915" y="372642"/>
                  <a:pt x="877575" y="596029"/>
                  <a:pt x="768782" y="825746"/>
                </a:cubicBezTo>
                <a:cubicBezTo>
                  <a:pt x="763429" y="839224"/>
                  <a:pt x="754646" y="851089"/>
                  <a:pt x="743290" y="860183"/>
                </a:cubicBezTo>
                <a:cubicBezTo>
                  <a:pt x="757948" y="825621"/>
                  <a:pt x="772224" y="790805"/>
                  <a:pt x="787138" y="756243"/>
                </a:cubicBezTo>
                <a:cubicBezTo>
                  <a:pt x="848067" y="615114"/>
                  <a:pt x="912406" y="475964"/>
                  <a:pt x="980544" y="339016"/>
                </a:cubicBezTo>
                <a:lnTo>
                  <a:pt x="1161966" y="0"/>
                </a:lnTo>
                <a:lnTo>
                  <a:pt x="1104491" y="0"/>
                </a:lnTo>
                <a:lnTo>
                  <a:pt x="993044" y="204247"/>
                </a:lnTo>
                <a:cubicBezTo>
                  <a:pt x="798291" y="579761"/>
                  <a:pt x="634561" y="971401"/>
                  <a:pt x="494731" y="1375322"/>
                </a:cubicBezTo>
                <a:cubicBezTo>
                  <a:pt x="277072" y="2009491"/>
                  <a:pt x="126862" y="2664550"/>
                  <a:pt x="46559" y="3329787"/>
                </a:cubicBezTo>
                <a:cubicBezTo>
                  <a:pt x="4496" y="3670216"/>
                  <a:pt x="-14242" y="4010141"/>
                  <a:pt x="12272" y="4352595"/>
                </a:cubicBezTo>
                <a:cubicBezTo>
                  <a:pt x="43627" y="4752907"/>
                  <a:pt x="90918" y="5150814"/>
                  <a:pt x="171094" y="5544543"/>
                </a:cubicBezTo>
                <a:cubicBezTo>
                  <a:pt x="259524" y="5979227"/>
                  <a:pt x="379573" y="6403657"/>
                  <a:pt x="538125" y="6816123"/>
                </a:cubicBezTo>
                <a:lnTo>
                  <a:pt x="555724" y="6858000"/>
                </a:lnTo>
                <a:lnTo>
                  <a:pt x="608303" y="6858000"/>
                </a:lnTo>
                <a:lnTo>
                  <a:pt x="596366" y="6829337"/>
                </a:lnTo>
                <a:cubicBezTo>
                  <a:pt x="508696" y="6602484"/>
                  <a:pt x="431985" y="6369981"/>
                  <a:pt x="364843" y="6132604"/>
                </a:cubicBezTo>
                <a:cubicBezTo>
                  <a:pt x="306463" y="5925865"/>
                  <a:pt x="263378" y="5714822"/>
                  <a:pt x="213412" y="5505676"/>
                </a:cubicBezTo>
                <a:cubicBezTo>
                  <a:pt x="212231" y="5494574"/>
                  <a:pt x="211637" y="5483421"/>
                  <a:pt x="211628" y="5472254"/>
                </a:cubicBezTo>
                <a:cubicBezTo>
                  <a:pt x="248210" y="5599108"/>
                  <a:pt x="277401" y="5710897"/>
                  <a:pt x="311945" y="5821167"/>
                </a:cubicBezTo>
                <a:cubicBezTo>
                  <a:pt x="401999" y="6108329"/>
                  <a:pt x="505868" y="6387643"/>
                  <a:pt x="623960" y="6658826"/>
                </a:cubicBezTo>
                <a:lnTo>
                  <a:pt x="717350" y="6858000"/>
                </a:lnTo>
                <a:lnTo>
                  <a:pt x="5006297" y="6858000"/>
                </a:lnTo>
                <a:close/>
              </a:path>
            </a:pathLst>
          </a:custGeom>
          <a:solidFill>
            <a:schemeClr val="accent1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5F61DC6-F6C0-AB41-B799-35EF231B1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3805" y="640823"/>
            <a:ext cx="3103194" cy="5583148"/>
          </a:xfrm>
        </p:spPr>
        <p:txBody>
          <a:bodyPr anchor="ctr">
            <a:normAutofit/>
          </a:bodyPr>
          <a:lstStyle/>
          <a:p>
            <a:r>
              <a:rPr lang="pt-BR" b="1" i="1">
                <a:solidFill>
                  <a:schemeClr val="bg1"/>
                </a:solidFill>
              </a:rPr>
              <a:t>Prepositions of place / Preposições de lugar</a:t>
            </a:r>
            <a:endParaRPr lang="pt-BR">
              <a:solidFill>
                <a:schemeClr val="bg1"/>
              </a:solidFill>
            </a:endParaRP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321140A3-A52C-AE4E-BA6C-AA8E2F5470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4927618"/>
              </p:ext>
            </p:extLst>
          </p:nvPr>
        </p:nvGraphicFramePr>
        <p:xfrm>
          <a:off x="0" y="0"/>
          <a:ext cx="7366000" cy="6858000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</a:tblPr>
              <a:tblGrid>
                <a:gridCol w="3591806">
                  <a:extLst>
                    <a:ext uri="{9D8B030D-6E8A-4147-A177-3AD203B41FA5}">
                      <a16:colId xmlns:a16="http://schemas.microsoft.com/office/drawing/2014/main" val="1398769257"/>
                    </a:ext>
                  </a:extLst>
                </a:gridCol>
                <a:gridCol w="3774194">
                  <a:extLst>
                    <a:ext uri="{9D8B030D-6E8A-4147-A177-3AD203B41FA5}">
                      <a16:colId xmlns:a16="http://schemas.microsoft.com/office/drawing/2014/main" val="1404561072"/>
                    </a:ext>
                  </a:extLst>
                </a:gridCol>
              </a:tblGrid>
              <a:tr h="373035">
                <a:tc>
                  <a:txBody>
                    <a:bodyPr/>
                    <a:lstStyle/>
                    <a:p>
                      <a:pPr algn="ctr"/>
                      <a:r>
                        <a:rPr lang="pt-BR" sz="1200" b="0" cap="none" spc="0" dirty="0" err="1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Prepositions</a:t>
                      </a:r>
                      <a:endParaRPr lang="pt-BR" sz="1200" b="0" cap="none" spc="0" dirty="0">
                        <a:solidFill>
                          <a:schemeClr val="bg1"/>
                        </a:solidFill>
                        <a:effectLst/>
                        <a:latin typeface="inherit"/>
                      </a:endParaRPr>
                    </a:p>
                  </a:txBody>
                  <a:tcPr marL="83106" marR="17868" marT="63928" marB="63928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cap="none" spc="0" dirty="0" err="1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Examples</a:t>
                      </a:r>
                      <a:endParaRPr lang="pt-BR" sz="1200" b="0" cap="none" spc="0" dirty="0">
                        <a:solidFill>
                          <a:schemeClr val="bg1"/>
                        </a:solidFill>
                        <a:effectLst/>
                        <a:latin typeface="inherit"/>
                      </a:endParaRPr>
                    </a:p>
                  </a:txBody>
                  <a:tcPr marL="83106" marR="17868" marT="63928" marB="63928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27305"/>
                  </a:ext>
                </a:extLst>
              </a:tr>
              <a:tr h="2412159"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cap="none" spc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On</a:t>
                      </a:r>
                      <a:r>
                        <a:rPr lang="pt-BR" sz="1200" b="1" cap="none" spc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 – sobre, em, em cima de</a:t>
                      </a:r>
                      <a:endParaRPr lang="pt-BR" sz="1200" cap="none" spc="0">
                        <a:solidFill>
                          <a:schemeClr val="tx1"/>
                        </a:solidFill>
                        <a:effectLst/>
                        <a:latin typeface="inherit"/>
                      </a:endParaRPr>
                    </a:p>
                  </a:txBody>
                  <a:tcPr marL="83106" marR="17868" marT="63928" marB="63928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cap="none" spc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The book </a:t>
                      </a:r>
                      <a:r>
                        <a:rPr lang="pt-BR" sz="1200" b="1" cap="none" spc="0" dirty="0" err="1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is</a:t>
                      </a:r>
                      <a:r>
                        <a:rPr lang="pt-BR" sz="1200" b="1" cap="none" spc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200" b="1" cap="none" spc="0" dirty="0" err="1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on</a:t>
                      </a:r>
                      <a:r>
                        <a:rPr lang="pt-BR" sz="1200" b="1" cap="none" spc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200" b="1" cap="none" spc="0" dirty="0" err="1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the</a:t>
                      </a:r>
                      <a:r>
                        <a:rPr lang="pt-BR" sz="1200" b="1" cap="none" spc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200" b="1" cap="none" spc="0" dirty="0" err="1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shelf</a:t>
                      </a:r>
                      <a:r>
                        <a:rPr lang="pt-BR" sz="1200" b="1" cap="none" spc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. </a:t>
                      </a:r>
                      <a:endParaRPr lang="pt-BR" sz="1200" cap="none" spc="0" dirty="0">
                        <a:solidFill>
                          <a:schemeClr val="tx1"/>
                        </a:solidFill>
                        <a:effectLst/>
                        <a:latin typeface="inherit"/>
                      </a:endParaRPr>
                    </a:p>
                    <a:p>
                      <a:pPr algn="ctr"/>
                      <a:r>
                        <a:rPr lang="pt-BR" sz="1200" cap="none" spc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O livro está sobre a prateleira.</a:t>
                      </a:r>
                    </a:p>
                    <a:p>
                      <a:pPr algn="ctr"/>
                      <a:r>
                        <a:rPr lang="pt-BR" sz="1200" b="1" cap="none" spc="0" dirty="0" err="1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On</a:t>
                      </a:r>
                      <a:r>
                        <a:rPr lang="pt-BR" sz="1200" b="1" cap="none" spc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200" b="1" cap="none" spc="0" dirty="0" err="1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the</a:t>
                      </a:r>
                      <a:r>
                        <a:rPr lang="pt-BR" sz="1200" b="1" cap="none" spc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 bus</a:t>
                      </a:r>
                      <a:endParaRPr lang="pt-BR" sz="1200" cap="none" spc="0" dirty="0">
                        <a:solidFill>
                          <a:schemeClr val="tx1"/>
                        </a:solidFill>
                        <a:effectLst/>
                        <a:latin typeface="inherit"/>
                      </a:endParaRPr>
                    </a:p>
                    <a:p>
                      <a:pPr algn="ctr"/>
                      <a:r>
                        <a:rPr lang="pt-BR" sz="1200" cap="none" spc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No ônibus</a:t>
                      </a:r>
                    </a:p>
                    <a:p>
                      <a:pPr algn="ctr"/>
                      <a:r>
                        <a:rPr lang="pt-BR" sz="1200" b="1" cap="none" spc="0" dirty="0" err="1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On</a:t>
                      </a:r>
                      <a:r>
                        <a:rPr lang="pt-BR" sz="1200" b="1" cap="none" spc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200" b="1" cap="none" spc="0" dirty="0" err="1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the</a:t>
                      </a:r>
                      <a:r>
                        <a:rPr lang="pt-BR" sz="1200" b="1" cap="none" spc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 plane</a:t>
                      </a:r>
                      <a:endParaRPr lang="pt-BR" sz="1200" cap="none" spc="0" dirty="0">
                        <a:solidFill>
                          <a:schemeClr val="tx1"/>
                        </a:solidFill>
                        <a:effectLst/>
                        <a:latin typeface="inherit"/>
                      </a:endParaRPr>
                    </a:p>
                    <a:p>
                      <a:pPr algn="ctr"/>
                      <a:r>
                        <a:rPr lang="pt-BR" sz="1200" cap="none" spc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No avião</a:t>
                      </a:r>
                    </a:p>
                    <a:p>
                      <a:pPr algn="ctr"/>
                      <a:r>
                        <a:rPr lang="pt-BR" sz="1200" b="1" cap="none" spc="0" dirty="0" err="1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On</a:t>
                      </a:r>
                      <a:r>
                        <a:rPr lang="pt-BR" sz="1200" b="1" cap="none" spc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200" b="1" cap="none" spc="0" dirty="0" err="1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the</a:t>
                      </a:r>
                      <a:r>
                        <a:rPr lang="pt-BR" sz="1200" b="1" cap="none" spc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 radio.</a:t>
                      </a:r>
                      <a:endParaRPr lang="pt-BR" sz="1200" cap="none" spc="0" dirty="0">
                        <a:solidFill>
                          <a:schemeClr val="tx1"/>
                        </a:solidFill>
                        <a:effectLst/>
                        <a:latin typeface="inherit"/>
                      </a:endParaRPr>
                    </a:p>
                    <a:p>
                      <a:pPr algn="ctr"/>
                      <a:r>
                        <a:rPr lang="pt-BR" sz="1200" cap="none" spc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No rádio</a:t>
                      </a:r>
                    </a:p>
                    <a:p>
                      <a:pPr algn="ctr"/>
                      <a:r>
                        <a:rPr lang="pt-BR" sz="1200" b="1" cap="none" spc="0" dirty="0" err="1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On</a:t>
                      </a:r>
                      <a:r>
                        <a:rPr lang="pt-BR" sz="1200" b="1" cap="none" spc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200" b="1" cap="none" spc="0" dirty="0" err="1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the</a:t>
                      </a:r>
                      <a:r>
                        <a:rPr lang="pt-BR" sz="1200" b="1" cap="none" spc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200" b="1" cap="none" spc="0" dirty="0" err="1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wall</a:t>
                      </a:r>
                      <a:endParaRPr lang="pt-BR" sz="1200" cap="none" spc="0" dirty="0">
                        <a:solidFill>
                          <a:schemeClr val="tx1"/>
                        </a:solidFill>
                        <a:effectLst/>
                        <a:latin typeface="inherit"/>
                      </a:endParaRPr>
                    </a:p>
                    <a:p>
                      <a:pPr algn="ctr"/>
                      <a:r>
                        <a:rPr lang="pt-BR" sz="1200" cap="none" spc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Na parede</a:t>
                      </a:r>
                    </a:p>
                    <a:p>
                      <a:pPr algn="ctr"/>
                      <a:r>
                        <a:rPr lang="pt-BR" sz="1200" b="1" cap="none" spc="0" dirty="0" err="1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On</a:t>
                      </a:r>
                      <a:r>
                        <a:rPr lang="pt-BR" sz="1200" b="1" cap="none" spc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200" b="1" cap="none" spc="0" dirty="0" err="1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the</a:t>
                      </a:r>
                      <a:r>
                        <a:rPr lang="pt-BR" sz="1200" b="1" cap="none" spc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200" b="1" cap="none" spc="0" dirty="0" err="1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phone</a:t>
                      </a:r>
                      <a:endParaRPr lang="pt-BR" sz="1200" cap="none" spc="0" dirty="0">
                        <a:solidFill>
                          <a:schemeClr val="tx1"/>
                        </a:solidFill>
                        <a:effectLst/>
                        <a:latin typeface="inherit"/>
                      </a:endParaRPr>
                    </a:p>
                    <a:p>
                      <a:pPr algn="ctr"/>
                      <a:r>
                        <a:rPr lang="pt-BR" sz="1200" cap="none" spc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No telefone</a:t>
                      </a:r>
                    </a:p>
                  </a:txBody>
                  <a:tcPr marL="83106" marR="17868" marT="63928" marB="6392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9245109"/>
                  </a:ext>
                </a:extLst>
              </a:tr>
              <a:tr h="2036403"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cap="none" spc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In</a:t>
                      </a:r>
                      <a:r>
                        <a:rPr lang="pt-BR" sz="1200" b="1" cap="none" spc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 – em, dentro de</a:t>
                      </a:r>
                      <a:endParaRPr lang="pt-BR" sz="1200" cap="none" spc="0">
                        <a:solidFill>
                          <a:schemeClr val="tx1"/>
                        </a:solidFill>
                        <a:effectLst/>
                        <a:latin typeface="inherit"/>
                      </a:endParaRPr>
                    </a:p>
                  </a:txBody>
                  <a:tcPr marL="83106" marR="17868" marT="63928" marB="6392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cap="none" spc="0" dirty="0" err="1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I</a:t>
                      </a:r>
                      <a:r>
                        <a:rPr lang="pt-BR" sz="1200" b="1" cap="none" spc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200" b="1" cap="none" spc="0" dirty="0" err="1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live</a:t>
                      </a:r>
                      <a:r>
                        <a:rPr lang="pt-BR" sz="1200" b="1" cap="none" spc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 in São Carlos. </a:t>
                      </a:r>
                      <a:endParaRPr lang="pt-BR" sz="1200" cap="none" spc="0" dirty="0">
                        <a:solidFill>
                          <a:schemeClr val="tx1"/>
                        </a:solidFill>
                        <a:effectLst/>
                        <a:latin typeface="inherit"/>
                      </a:endParaRPr>
                    </a:p>
                    <a:p>
                      <a:pPr algn="ctr"/>
                      <a:r>
                        <a:rPr lang="pt-BR" sz="1200" cap="none" spc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Eu moro em São Carlos.</a:t>
                      </a:r>
                    </a:p>
                    <a:p>
                      <a:pPr algn="ctr"/>
                      <a:r>
                        <a:rPr lang="pt-BR" sz="1200" b="1" cap="none" spc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In a </a:t>
                      </a:r>
                      <a:r>
                        <a:rPr lang="pt-BR" sz="1200" b="1" cap="none" spc="0" dirty="0" err="1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car</a:t>
                      </a:r>
                      <a:endParaRPr lang="pt-BR" sz="1200" cap="none" spc="0" dirty="0">
                        <a:solidFill>
                          <a:schemeClr val="tx1"/>
                        </a:solidFill>
                        <a:effectLst/>
                        <a:latin typeface="inherit"/>
                      </a:endParaRPr>
                    </a:p>
                    <a:p>
                      <a:pPr algn="ctr"/>
                      <a:r>
                        <a:rPr lang="pt-BR" sz="1200" cap="none" spc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No carro</a:t>
                      </a:r>
                    </a:p>
                    <a:p>
                      <a:pPr algn="ctr"/>
                      <a:r>
                        <a:rPr lang="pt-BR" sz="1200" b="1" cap="none" spc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In a </a:t>
                      </a:r>
                      <a:r>
                        <a:rPr lang="pt-BR" sz="1200" b="1" cap="none" spc="0" dirty="0" err="1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store</a:t>
                      </a:r>
                      <a:endParaRPr lang="pt-BR" sz="1200" cap="none" spc="0" dirty="0">
                        <a:solidFill>
                          <a:schemeClr val="tx1"/>
                        </a:solidFill>
                        <a:effectLst/>
                        <a:latin typeface="inherit"/>
                      </a:endParaRPr>
                    </a:p>
                    <a:p>
                      <a:pPr algn="ctr"/>
                      <a:r>
                        <a:rPr lang="pt-BR" sz="1200" cap="none" spc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Na loja</a:t>
                      </a:r>
                    </a:p>
                    <a:p>
                      <a:pPr algn="ctr"/>
                      <a:r>
                        <a:rPr lang="pt-BR" sz="1200" b="1" cap="none" spc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In </a:t>
                      </a:r>
                      <a:r>
                        <a:rPr lang="pt-BR" sz="1200" b="1" cap="none" spc="0" dirty="0" err="1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the</a:t>
                      </a:r>
                      <a:r>
                        <a:rPr lang="pt-BR" sz="1200" b="1" cap="none" spc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200" b="1" cap="none" spc="0" dirty="0" err="1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water</a:t>
                      </a:r>
                      <a:endParaRPr lang="pt-BR" sz="1200" cap="none" spc="0" dirty="0">
                        <a:solidFill>
                          <a:schemeClr val="tx1"/>
                        </a:solidFill>
                        <a:effectLst/>
                        <a:latin typeface="inherit"/>
                      </a:endParaRPr>
                    </a:p>
                    <a:p>
                      <a:pPr algn="ctr"/>
                      <a:r>
                        <a:rPr lang="pt-BR" sz="1200" cap="none" spc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Na água</a:t>
                      </a:r>
                    </a:p>
                    <a:p>
                      <a:pPr algn="ctr"/>
                      <a:r>
                        <a:rPr lang="pt-BR" sz="1200" b="1" cap="none" spc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In London</a:t>
                      </a:r>
                      <a:endParaRPr lang="pt-BR" sz="1200" cap="none" spc="0" dirty="0">
                        <a:solidFill>
                          <a:schemeClr val="tx1"/>
                        </a:solidFill>
                        <a:effectLst/>
                        <a:latin typeface="inherit"/>
                      </a:endParaRPr>
                    </a:p>
                    <a:p>
                      <a:pPr algn="ctr"/>
                      <a:r>
                        <a:rPr lang="pt-BR" sz="1200" cap="none" spc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Em Londres</a:t>
                      </a:r>
                    </a:p>
                  </a:txBody>
                  <a:tcPr marL="83106" marR="17868" marT="63928" marB="6392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750499"/>
                  </a:ext>
                </a:extLst>
              </a:tr>
              <a:tr h="2036403"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cap="none" spc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At</a:t>
                      </a:r>
                      <a:r>
                        <a:rPr lang="pt-BR" sz="1200" b="1" cap="none" spc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 – em, junto a</a:t>
                      </a:r>
                      <a:endParaRPr lang="pt-BR" sz="1200" cap="none" spc="0">
                        <a:solidFill>
                          <a:schemeClr val="tx1"/>
                        </a:solidFill>
                        <a:effectLst/>
                        <a:latin typeface="inherit"/>
                      </a:endParaRPr>
                    </a:p>
                  </a:txBody>
                  <a:tcPr marL="83106" marR="17868" marT="63928" marB="63928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cap="none" spc="0" dirty="0" err="1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She’s</a:t>
                      </a:r>
                      <a:r>
                        <a:rPr lang="pt-BR" sz="1200" b="1" cap="none" spc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200" b="1" cap="none" spc="0" dirty="0" err="1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at</a:t>
                      </a:r>
                      <a:r>
                        <a:rPr lang="pt-BR" sz="1200" b="1" cap="none" spc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 home. </a:t>
                      </a:r>
                      <a:endParaRPr lang="pt-BR" sz="1200" cap="none" spc="0" dirty="0">
                        <a:solidFill>
                          <a:schemeClr val="tx1"/>
                        </a:solidFill>
                        <a:effectLst/>
                        <a:latin typeface="inherit"/>
                      </a:endParaRPr>
                    </a:p>
                    <a:p>
                      <a:pPr algn="ctr"/>
                      <a:r>
                        <a:rPr lang="pt-BR" sz="1200" cap="none" spc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Ela está em casa.</a:t>
                      </a:r>
                    </a:p>
                    <a:p>
                      <a:pPr algn="ctr"/>
                      <a:r>
                        <a:rPr lang="pt-BR" sz="1200" b="1" cap="none" spc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At </a:t>
                      </a:r>
                      <a:r>
                        <a:rPr lang="pt-BR" sz="1200" b="1" cap="none" spc="0" dirty="0" err="1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the</a:t>
                      </a:r>
                      <a:r>
                        <a:rPr lang="pt-BR" sz="1200" b="1" cap="none" spc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 bus stop</a:t>
                      </a:r>
                      <a:endParaRPr lang="pt-BR" sz="1200" cap="none" spc="0" dirty="0">
                        <a:solidFill>
                          <a:schemeClr val="tx1"/>
                        </a:solidFill>
                        <a:effectLst/>
                        <a:latin typeface="inherit"/>
                      </a:endParaRPr>
                    </a:p>
                    <a:p>
                      <a:pPr algn="ctr"/>
                      <a:r>
                        <a:rPr lang="pt-BR" sz="1200" cap="none" spc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No ponto de ônibus</a:t>
                      </a:r>
                    </a:p>
                    <a:p>
                      <a:pPr algn="ctr"/>
                      <a:r>
                        <a:rPr lang="pt-BR" sz="1200" b="1" cap="none" spc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At </a:t>
                      </a:r>
                      <a:r>
                        <a:rPr lang="pt-BR" sz="1200" b="1" cap="none" spc="0" dirty="0" err="1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the</a:t>
                      </a:r>
                      <a:r>
                        <a:rPr lang="pt-BR" sz="1200" b="1" cap="none" spc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 top </a:t>
                      </a:r>
                      <a:r>
                        <a:rPr lang="pt-BR" sz="1200" b="1" cap="none" spc="0" dirty="0" err="1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of</a:t>
                      </a:r>
                      <a:r>
                        <a:rPr lang="pt-BR" sz="1200" b="1" cap="none" spc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200" b="1" cap="none" spc="0" dirty="0" err="1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the</a:t>
                      </a:r>
                      <a:r>
                        <a:rPr lang="pt-BR" sz="1200" b="1" cap="none" spc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200" b="1" cap="none" spc="0" dirty="0" err="1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page</a:t>
                      </a:r>
                      <a:endParaRPr lang="pt-BR" sz="1200" cap="none" spc="0" dirty="0">
                        <a:solidFill>
                          <a:schemeClr val="tx1"/>
                        </a:solidFill>
                        <a:effectLst/>
                        <a:latin typeface="inherit"/>
                      </a:endParaRPr>
                    </a:p>
                    <a:p>
                      <a:pPr algn="ctr"/>
                      <a:r>
                        <a:rPr lang="pt-BR" sz="1200" cap="none" spc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No topo da página</a:t>
                      </a:r>
                    </a:p>
                    <a:p>
                      <a:pPr algn="ctr"/>
                      <a:r>
                        <a:rPr lang="pt-BR" sz="1200" b="1" cap="none" spc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At </a:t>
                      </a:r>
                      <a:r>
                        <a:rPr lang="pt-BR" sz="1200" b="1" cap="none" spc="0" dirty="0" err="1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work</a:t>
                      </a:r>
                      <a:endParaRPr lang="pt-BR" sz="1200" cap="none" spc="0" dirty="0">
                        <a:solidFill>
                          <a:schemeClr val="tx1"/>
                        </a:solidFill>
                        <a:effectLst/>
                        <a:latin typeface="inherit"/>
                      </a:endParaRPr>
                    </a:p>
                    <a:p>
                      <a:pPr algn="ctr"/>
                      <a:r>
                        <a:rPr lang="pt-BR" sz="1200" cap="none" spc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No trabalho</a:t>
                      </a:r>
                    </a:p>
                    <a:p>
                      <a:pPr algn="ctr"/>
                      <a:r>
                        <a:rPr lang="pt-BR" sz="1200" b="1" cap="none" spc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At </a:t>
                      </a:r>
                      <a:r>
                        <a:rPr lang="pt-BR" sz="1200" b="1" cap="none" spc="0" dirty="0" err="1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school</a:t>
                      </a:r>
                      <a:endParaRPr lang="pt-BR" sz="1200" cap="none" spc="0" dirty="0">
                        <a:solidFill>
                          <a:schemeClr val="tx1"/>
                        </a:solidFill>
                        <a:effectLst/>
                        <a:latin typeface="inherit"/>
                      </a:endParaRPr>
                    </a:p>
                    <a:p>
                      <a:pPr algn="ctr"/>
                      <a:r>
                        <a:rPr lang="pt-BR" sz="1200" cap="none" spc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Na escola</a:t>
                      </a:r>
                    </a:p>
                  </a:txBody>
                  <a:tcPr marL="83106" marR="17868" marT="63928" marB="6392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9124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324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84A136-A374-F549-9D82-F14FC4338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800" b="1" i="1"/>
              <a:t>Prepositions of time/ Preposições de tempo</a:t>
            </a:r>
            <a:endParaRPr lang="en-US" sz="5800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B0AEEC2C-BAFF-A540-B5E8-8D2BCE19F4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2296524"/>
              </p:ext>
            </p:extLst>
          </p:nvPr>
        </p:nvGraphicFramePr>
        <p:xfrm>
          <a:off x="4402667" y="0"/>
          <a:ext cx="7789333" cy="6830568"/>
        </p:xfrm>
        <a:graphic>
          <a:graphicData uri="http://schemas.openxmlformats.org/drawingml/2006/table">
            <a:tbl>
              <a:tblPr/>
              <a:tblGrid>
                <a:gridCol w="2721731">
                  <a:extLst>
                    <a:ext uri="{9D8B030D-6E8A-4147-A177-3AD203B41FA5}">
                      <a16:colId xmlns:a16="http://schemas.microsoft.com/office/drawing/2014/main" val="3398379943"/>
                    </a:ext>
                  </a:extLst>
                </a:gridCol>
                <a:gridCol w="2325770">
                  <a:extLst>
                    <a:ext uri="{9D8B030D-6E8A-4147-A177-3AD203B41FA5}">
                      <a16:colId xmlns:a16="http://schemas.microsoft.com/office/drawing/2014/main" val="2989075022"/>
                    </a:ext>
                  </a:extLst>
                </a:gridCol>
                <a:gridCol w="2741832">
                  <a:extLst>
                    <a:ext uri="{9D8B030D-6E8A-4147-A177-3AD203B41FA5}">
                      <a16:colId xmlns:a16="http://schemas.microsoft.com/office/drawing/2014/main" val="2296446124"/>
                    </a:ext>
                  </a:extLst>
                </a:gridCol>
              </a:tblGrid>
              <a:tr h="498831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1" i="1" u="none" strike="noStrike" dirty="0" err="1">
                          <a:effectLst/>
                          <a:latin typeface="inherit"/>
                        </a:rPr>
                        <a:t>Prepositions</a:t>
                      </a:r>
                      <a:endParaRPr lang="pt-BR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818" marR="49818" marT="49818" marB="49818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1" i="1" u="none" strike="noStrike" dirty="0">
                          <a:effectLst/>
                          <a:latin typeface="inherit"/>
                        </a:rPr>
                        <a:t>Use</a:t>
                      </a:r>
                      <a:endParaRPr lang="pt-BR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818" marR="49818" marT="49818" marB="49818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1" i="1" u="none" strike="noStrike">
                          <a:effectLst/>
                          <a:latin typeface="inherit"/>
                        </a:rPr>
                        <a:t>Examples</a:t>
                      </a:r>
                      <a:endParaRPr lang="pt-B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818" marR="49818" marT="49818" marB="49818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1015165"/>
                  </a:ext>
                </a:extLst>
              </a:tr>
              <a:tr h="2107962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1" i="1" u="none" strike="noStrike">
                          <a:effectLst/>
                          <a:latin typeface="inherit"/>
                        </a:rPr>
                        <a:t>On</a:t>
                      </a:r>
                      <a:r>
                        <a:rPr lang="pt-BR" sz="1600" b="1" i="0" u="none" strike="noStrike">
                          <a:effectLst/>
                          <a:latin typeface="inherit"/>
                        </a:rPr>
                        <a:t> – em, no(s), na(s)</a:t>
                      </a:r>
                      <a:endParaRPr lang="pt-B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818" marR="49818" marT="49818" marB="49818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0" i="0" u="none" strike="noStrike" dirty="0">
                          <a:effectLst/>
                          <a:latin typeface="inherit"/>
                        </a:rPr>
                        <a:t>Datas, final de semana (US), dias da semana.</a:t>
                      </a:r>
                      <a:endParaRPr lang="pt-BR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818" marR="49818" marT="49818" marB="49818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1" i="0" u="none" strike="noStrike" dirty="0" err="1">
                          <a:effectLst/>
                          <a:latin typeface="inherit"/>
                        </a:rPr>
                        <a:t>I</a:t>
                      </a:r>
                      <a:r>
                        <a:rPr lang="pt-BR" sz="1600" b="1" i="0" u="none" strike="noStrike" dirty="0">
                          <a:effectLst/>
                          <a:latin typeface="inherit"/>
                        </a:rPr>
                        <a:t> </a:t>
                      </a:r>
                      <a:r>
                        <a:rPr lang="pt-BR" sz="1600" b="1" i="0" u="none" strike="noStrike" dirty="0" err="1">
                          <a:effectLst/>
                          <a:latin typeface="inherit"/>
                        </a:rPr>
                        <a:t>see</a:t>
                      </a:r>
                      <a:r>
                        <a:rPr lang="pt-BR" sz="1600" b="1" i="0" u="none" strike="noStrike" dirty="0">
                          <a:effectLst/>
                          <a:latin typeface="inherit"/>
                        </a:rPr>
                        <a:t> </a:t>
                      </a:r>
                      <a:r>
                        <a:rPr lang="pt-BR" sz="1600" b="1" i="0" u="none" strike="noStrike" dirty="0" err="1">
                          <a:effectLst/>
                          <a:latin typeface="inherit"/>
                        </a:rPr>
                        <a:t>you</a:t>
                      </a:r>
                      <a:r>
                        <a:rPr lang="pt-BR" sz="1600" b="1" i="0" u="none" strike="noStrike" dirty="0">
                          <a:effectLst/>
                          <a:latin typeface="inherit"/>
                        </a:rPr>
                        <a:t> </a:t>
                      </a:r>
                      <a:r>
                        <a:rPr lang="pt-BR" sz="1600" b="1" i="0" u="none" strike="noStrike" dirty="0" err="1">
                          <a:effectLst/>
                          <a:latin typeface="inherit"/>
                        </a:rPr>
                        <a:t>on</a:t>
                      </a:r>
                      <a:r>
                        <a:rPr lang="pt-BR" sz="1600" b="1" i="0" u="none" strike="noStrike" dirty="0">
                          <a:effectLst/>
                          <a:latin typeface="inherit"/>
                        </a:rPr>
                        <a:t> </a:t>
                      </a:r>
                      <a:r>
                        <a:rPr lang="pt-BR" sz="1600" b="1" i="0" u="none" strike="noStrike" dirty="0" err="1">
                          <a:effectLst/>
                          <a:latin typeface="inherit"/>
                        </a:rPr>
                        <a:t>Monday</a:t>
                      </a:r>
                      <a:r>
                        <a:rPr lang="pt-BR" sz="1600" b="1" i="0" u="none" strike="noStrike" dirty="0">
                          <a:effectLst/>
                          <a:latin typeface="inherit"/>
                        </a:rPr>
                        <a:t>. </a:t>
                      </a:r>
                      <a:endParaRPr lang="pt-BR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0" i="0" u="none" strike="noStrike" dirty="0">
                          <a:effectLst/>
                          <a:latin typeface="inherit"/>
                        </a:rPr>
                        <a:t>Vejo você na segunda.</a:t>
                      </a:r>
                      <a:endParaRPr lang="pt-BR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1" i="0" u="none" strike="noStrike" dirty="0" err="1">
                          <a:effectLst/>
                          <a:latin typeface="inherit"/>
                        </a:rPr>
                        <a:t>Her</a:t>
                      </a:r>
                      <a:r>
                        <a:rPr lang="pt-BR" sz="1600" b="1" i="0" u="none" strike="noStrike" dirty="0">
                          <a:effectLst/>
                          <a:latin typeface="inherit"/>
                        </a:rPr>
                        <a:t> </a:t>
                      </a:r>
                      <a:r>
                        <a:rPr lang="pt-BR" sz="1600" b="1" i="0" u="none" strike="noStrike" dirty="0" err="1">
                          <a:effectLst/>
                          <a:latin typeface="inherit"/>
                        </a:rPr>
                        <a:t>birthday</a:t>
                      </a:r>
                      <a:r>
                        <a:rPr lang="pt-BR" sz="1600" b="1" i="0" u="none" strike="noStrike" dirty="0">
                          <a:effectLst/>
                          <a:latin typeface="inherit"/>
                        </a:rPr>
                        <a:t> </a:t>
                      </a:r>
                      <a:r>
                        <a:rPr lang="pt-BR" sz="1600" b="1" i="0" u="none" strike="noStrike" dirty="0" err="1">
                          <a:effectLst/>
                          <a:latin typeface="inherit"/>
                        </a:rPr>
                        <a:t>is</a:t>
                      </a:r>
                      <a:r>
                        <a:rPr lang="pt-BR" sz="1600" b="1" i="0" u="none" strike="noStrike" dirty="0">
                          <a:effectLst/>
                          <a:latin typeface="inherit"/>
                        </a:rPr>
                        <a:t> </a:t>
                      </a:r>
                      <a:r>
                        <a:rPr lang="pt-BR" sz="1600" b="1" i="0" u="none" strike="noStrike" dirty="0" err="1">
                          <a:effectLst/>
                          <a:latin typeface="inherit"/>
                        </a:rPr>
                        <a:t>on</a:t>
                      </a:r>
                      <a:r>
                        <a:rPr lang="pt-BR" sz="1600" b="1" i="0" u="none" strike="noStrike" dirty="0">
                          <a:effectLst/>
                          <a:latin typeface="inherit"/>
                        </a:rPr>
                        <a:t> </a:t>
                      </a:r>
                      <a:r>
                        <a:rPr lang="pt-BR" sz="1600" b="1" i="0" u="none" strike="noStrike" dirty="0" err="1">
                          <a:effectLst/>
                          <a:latin typeface="inherit"/>
                        </a:rPr>
                        <a:t>March</a:t>
                      </a:r>
                      <a:r>
                        <a:rPr lang="pt-BR" sz="1600" b="1" i="0" u="none" strike="noStrike" dirty="0">
                          <a:effectLst/>
                          <a:latin typeface="inherit"/>
                        </a:rPr>
                        <a:t> 12</a:t>
                      </a:r>
                      <a:r>
                        <a:rPr lang="pt-BR" sz="1600" b="1" i="0" u="none" strike="noStrike" baseline="30000" dirty="0">
                          <a:effectLst/>
                          <a:latin typeface="inherit"/>
                        </a:rPr>
                        <a:t>th</a:t>
                      </a:r>
                      <a:r>
                        <a:rPr lang="pt-BR" sz="1600" b="1" i="0" u="none" strike="noStrike" dirty="0">
                          <a:effectLst/>
                          <a:latin typeface="inherit"/>
                        </a:rPr>
                        <a:t>. </a:t>
                      </a:r>
                      <a:endParaRPr lang="pt-BR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0" i="0" u="none" strike="noStrike" dirty="0">
                          <a:effectLst/>
                          <a:latin typeface="inherit"/>
                        </a:rPr>
                        <a:t>O aniversário dela é no dia 12 de março.</a:t>
                      </a:r>
                      <a:endParaRPr lang="pt-BR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818" marR="49818" marT="49818" marB="49818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386396"/>
                  </a:ext>
                </a:extLst>
              </a:tr>
              <a:tr h="146431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1" i="1" u="none" strike="noStrike">
                          <a:effectLst/>
                          <a:latin typeface="inherit"/>
                        </a:rPr>
                        <a:t>In</a:t>
                      </a:r>
                      <a:r>
                        <a:rPr lang="pt-BR" sz="1600" b="1" i="0" u="none" strike="noStrike">
                          <a:effectLst/>
                          <a:latin typeface="inherit"/>
                        </a:rPr>
                        <a:t> – em, de, pela, à</a:t>
                      </a:r>
                      <a:endParaRPr lang="pt-B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818" marR="49818" marT="49818" marB="49818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0" i="0" u="none" strike="noStrike">
                          <a:effectLst/>
                          <a:latin typeface="inherit"/>
                        </a:rPr>
                        <a:t>Meses, anos, estações do ano, partes do dia.</a:t>
                      </a:r>
                      <a:endParaRPr lang="pt-B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818" marR="49818" marT="49818" marB="49818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1" i="0" u="none" strike="noStrike" dirty="0" err="1">
                          <a:effectLst/>
                          <a:latin typeface="inherit"/>
                        </a:rPr>
                        <a:t>She</a:t>
                      </a:r>
                      <a:r>
                        <a:rPr lang="pt-BR" sz="1600" b="1" i="0" u="none" strike="noStrike" dirty="0">
                          <a:effectLst/>
                          <a:latin typeface="inherit"/>
                        </a:rPr>
                        <a:t> </a:t>
                      </a:r>
                      <a:r>
                        <a:rPr lang="pt-BR" sz="1600" b="1" i="0" u="none" strike="noStrike" dirty="0" err="1">
                          <a:effectLst/>
                          <a:latin typeface="inherit"/>
                        </a:rPr>
                        <a:t>was</a:t>
                      </a:r>
                      <a:r>
                        <a:rPr lang="pt-BR" sz="1600" b="1" i="0" u="none" strike="noStrike" dirty="0">
                          <a:effectLst/>
                          <a:latin typeface="inherit"/>
                        </a:rPr>
                        <a:t> </a:t>
                      </a:r>
                      <a:r>
                        <a:rPr lang="pt-BR" sz="1600" b="1" i="0" u="none" strike="noStrike" dirty="0" err="1">
                          <a:effectLst/>
                          <a:latin typeface="inherit"/>
                        </a:rPr>
                        <a:t>born</a:t>
                      </a:r>
                      <a:r>
                        <a:rPr lang="pt-BR" sz="1600" b="1" i="0" u="none" strike="noStrike" dirty="0">
                          <a:effectLst/>
                          <a:latin typeface="inherit"/>
                        </a:rPr>
                        <a:t> in </a:t>
                      </a:r>
                      <a:r>
                        <a:rPr lang="pt-BR" sz="1600" b="1" i="0" u="none" strike="noStrike" dirty="0" err="1">
                          <a:effectLst/>
                          <a:latin typeface="inherit"/>
                        </a:rPr>
                        <a:t>April</a:t>
                      </a:r>
                      <a:r>
                        <a:rPr lang="pt-BR" sz="1600" b="1" i="0" u="none" strike="noStrike" dirty="0">
                          <a:effectLst/>
                          <a:latin typeface="inherit"/>
                        </a:rPr>
                        <a:t>. </a:t>
                      </a:r>
                      <a:endParaRPr lang="pt-BR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0" i="0" u="none" strike="noStrike" dirty="0">
                          <a:effectLst/>
                          <a:latin typeface="inherit"/>
                        </a:rPr>
                        <a:t>Ela nasceu em Abril.</a:t>
                      </a:r>
                      <a:endParaRPr lang="pt-BR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1" i="0" u="none" strike="noStrike" dirty="0" err="1">
                          <a:effectLst/>
                          <a:latin typeface="inherit"/>
                        </a:rPr>
                        <a:t>I</a:t>
                      </a:r>
                      <a:r>
                        <a:rPr lang="pt-BR" sz="1600" b="1" i="0" u="none" strike="noStrike" dirty="0">
                          <a:effectLst/>
                          <a:latin typeface="inherit"/>
                        </a:rPr>
                        <a:t> </a:t>
                      </a:r>
                      <a:r>
                        <a:rPr lang="pt-BR" sz="1600" b="1" i="0" u="none" strike="noStrike" dirty="0" err="1">
                          <a:effectLst/>
                          <a:latin typeface="inherit"/>
                        </a:rPr>
                        <a:t>work</a:t>
                      </a:r>
                      <a:r>
                        <a:rPr lang="pt-BR" sz="1600" b="1" i="0" u="none" strike="noStrike" dirty="0">
                          <a:effectLst/>
                          <a:latin typeface="inherit"/>
                        </a:rPr>
                        <a:t> in </a:t>
                      </a:r>
                      <a:r>
                        <a:rPr lang="pt-BR" sz="1600" b="1" i="0" u="none" strike="noStrike" dirty="0" err="1">
                          <a:effectLst/>
                          <a:latin typeface="inherit"/>
                        </a:rPr>
                        <a:t>the</a:t>
                      </a:r>
                      <a:r>
                        <a:rPr lang="pt-BR" sz="1600" b="1" i="0" u="none" strike="noStrike" dirty="0">
                          <a:effectLst/>
                          <a:latin typeface="inherit"/>
                        </a:rPr>
                        <a:t> </a:t>
                      </a:r>
                      <a:r>
                        <a:rPr lang="pt-BR" sz="1600" b="1" i="0" u="none" strike="noStrike" dirty="0" err="1">
                          <a:effectLst/>
                          <a:latin typeface="inherit"/>
                        </a:rPr>
                        <a:t>morning</a:t>
                      </a:r>
                      <a:r>
                        <a:rPr lang="pt-BR" sz="1600" b="1" i="0" u="none" strike="noStrike" dirty="0">
                          <a:effectLst/>
                          <a:latin typeface="inherit"/>
                        </a:rPr>
                        <a:t>. </a:t>
                      </a:r>
                      <a:endParaRPr lang="pt-BR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0" i="0" u="none" strike="noStrike" dirty="0">
                          <a:effectLst/>
                          <a:latin typeface="inherit"/>
                        </a:rPr>
                        <a:t>Eu trabalho pela manhã.</a:t>
                      </a:r>
                      <a:endParaRPr lang="pt-BR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818" marR="49818" marT="49818" marB="49818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5570945"/>
                  </a:ext>
                </a:extLst>
              </a:tr>
              <a:tr h="2759465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1" i="1" u="none" strike="noStrike">
                          <a:effectLst/>
                          <a:latin typeface="inherit"/>
                        </a:rPr>
                        <a:t>At</a:t>
                      </a:r>
                      <a:r>
                        <a:rPr lang="pt-BR" sz="1600" b="1" i="0" u="none" strike="noStrike">
                          <a:effectLst/>
                          <a:latin typeface="inherit"/>
                        </a:rPr>
                        <a:t> – às, pela, no(s)</a:t>
                      </a:r>
                      <a:endParaRPr lang="pt-B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818" marR="49818" marT="49818" marB="49818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0" i="0" u="none" strike="noStrike">
                          <a:effectLst/>
                          <a:latin typeface="inherit"/>
                        </a:rPr>
                        <a:t>Pela noite, final de semana (UK), horário.</a:t>
                      </a:r>
                      <a:endParaRPr lang="pt-B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818" marR="49818" marT="49818" marB="49818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1" i="0" u="none" strike="noStrike" dirty="0">
                          <a:effectLst/>
                          <a:latin typeface="inherit"/>
                        </a:rPr>
                        <a:t>Clara </a:t>
                      </a:r>
                      <a:r>
                        <a:rPr lang="pt-BR" sz="1600" b="1" i="0" u="none" strike="noStrike" dirty="0" err="1">
                          <a:effectLst/>
                          <a:latin typeface="inherit"/>
                        </a:rPr>
                        <a:t>arrives</a:t>
                      </a:r>
                      <a:r>
                        <a:rPr lang="pt-BR" sz="1600" b="1" i="0" u="none" strike="noStrike" dirty="0">
                          <a:effectLst/>
                          <a:latin typeface="inherit"/>
                        </a:rPr>
                        <a:t> </a:t>
                      </a:r>
                      <a:r>
                        <a:rPr lang="pt-BR" sz="1600" b="1" i="0" u="none" strike="noStrike" dirty="0" err="1">
                          <a:effectLst/>
                          <a:latin typeface="inherit"/>
                        </a:rPr>
                        <a:t>at</a:t>
                      </a:r>
                      <a:r>
                        <a:rPr lang="pt-BR" sz="1600" b="1" i="0" u="none" strike="noStrike" dirty="0">
                          <a:effectLst/>
                          <a:latin typeface="inherit"/>
                        </a:rPr>
                        <a:t> </a:t>
                      </a:r>
                      <a:r>
                        <a:rPr lang="pt-BR" sz="1600" b="1" i="0" u="none" strike="noStrike" dirty="0" err="1">
                          <a:effectLst/>
                          <a:latin typeface="inherit"/>
                        </a:rPr>
                        <a:t>night</a:t>
                      </a:r>
                      <a:r>
                        <a:rPr lang="pt-BR" sz="1600" b="1" i="0" u="none" strike="noStrike" dirty="0">
                          <a:effectLst/>
                          <a:latin typeface="inherit"/>
                        </a:rPr>
                        <a:t>. </a:t>
                      </a:r>
                      <a:endParaRPr lang="pt-BR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0" i="0" u="none" strike="noStrike" dirty="0">
                          <a:effectLst/>
                          <a:latin typeface="inherit"/>
                        </a:rPr>
                        <a:t>Clara chega à noite.</a:t>
                      </a:r>
                      <a:endParaRPr lang="pt-BR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1" i="0" u="none" strike="noStrike" dirty="0" err="1">
                          <a:effectLst/>
                          <a:latin typeface="inherit"/>
                        </a:rPr>
                        <a:t>We</a:t>
                      </a:r>
                      <a:r>
                        <a:rPr lang="pt-BR" sz="1600" b="1" i="0" u="none" strike="noStrike" dirty="0">
                          <a:effectLst/>
                          <a:latin typeface="inherit"/>
                        </a:rPr>
                        <a:t> </a:t>
                      </a:r>
                      <a:r>
                        <a:rPr lang="pt-BR" sz="1600" b="1" i="0" u="none" strike="noStrike" dirty="0" err="1">
                          <a:effectLst/>
                          <a:latin typeface="inherit"/>
                        </a:rPr>
                        <a:t>won’t</a:t>
                      </a:r>
                      <a:r>
                        <a:rPr lang="pt-BR" sz="1600" b="1" i="0" u="none" strike="noStrike" dirty="0">
                          <a:effectLst/>
                          <a:latin typeface="inherit"/>
                        </a:rPr>
                        <a:t> </a:t>
                      </a:r>
                      <a:r>
                        <a:rPr lang="pt-BR" sz="1600" b="1" i="0" u="none" strike="noStrike" dirty="0" err="1">
                          <a:effectLst/>
                          <a:latin typeface="inherit"/>
                        </a:rPr>
                        <a:t>work</a:t>
                      </a:r>
                      <a:r>
                        <a:rPr lang="pt-BR" sz="1600" b="1" i="0" u="none" strike="noStrike" dirty="0">
                          <a:effectLst/>
                          <a:latin typeface="inherit"/>
                        </a:rPr>
                        <a:t> </a:t>
                      </a:r>
                      <a:r>
                        <a:rPr lang="pt-BR" sz="1600" b="1" i="0" u="none" strike="noStrike" dirty="0" err="1">
                          <a:effectLst/>
                          <a:latin typeface="inherit"/>
                        </a:rPr>
                        <a:t>at</a:t>
                      </a:r>
                      <a:r>
                        <a:rPr lang="pt-BR" sz="1600" b="1" i="0" u="none" strike="noStrike" dirty="0">
                          <a:effectLst/>
                          <a:latin typeface="inherit"/>
                        </a:rPr>
                        <a:t> </a:t>
                      </a:r>
                      <a:r>
                        <a:rPr lang="pt-BR" sz="1600" b="1" i="0" u="none" strike="noStrike" dirty="0" err="1">
                          <a:effectLst/>
                          <a:latin typeface="inherit"/>
                        </a:rPr>
                        <a:t>this</a:t>
                      </a:r>
                      <a:r>
                        <a:rPr lang="pt-BR" sz="1600" b="1" i="0" u="none" strike="noStrike" dirty="0">
                          <a:effectLst/>
                          <a:latin typeface="inherit"/>
                        </a:rPr>
                        <a:t> weekend. </a:t>
                      </a:r>
                      <a:endParaRPr lang="pt-BR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0" i="0" u="none" strike="noStrike" dirty="0">
                          <a:effectLst/>
                          <a:latin typeface="inherit"/>
                        </a:rPr>
                        <a:t>Nós não trabalharemos neste final de semana.</a:t>
                      </a:r>
                      <a:endParaRPr lang="pt-BR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1" i="0" u="none" strike="noStrike" dirty="0">
                          <a:effectLst/>
                          <a:latin typeface="inherit"/>
                        </a:rPr>
                        <a:t>Paul </a:t>
                      </a:r>
                      <a:r>
                        <a:rPr lang="pt-BR" sz="1600" b="1" i="0" u="none" strike="noStrike" dirty="0" err="1">
                          <a:effectLst/>
                          <a:latin typeface="inherit"/>
                        </a:rPr>
                        <a:t>gets</a:t>
                      </a:r>
                      <a:r>
                        <a:rPr lang="pt-BR" sz="1600" b="1" i="0" u="none" strike="noStrike" dirty="0">
                          <a:effectLst/>
                          <a:latin typeface="inherit"/>
                        </a:rPr>
                        <a:t> home </a:t>
                      </a:r>
                      <a:r>
                        <a:rPr lang="pt-BR" sz="1600" b="1" i="0" u="none" strike="noStrike" dirty="0" err="1">
                          <a:effectLst/>
                          <a:latin typeface="inherit"/>
                        </a:rPr>
                        <a:t>at</a:t>
                      </a:r>
                      <a:r>
                        <a:rPr lang="pt-BR" sz="1600" b="1" i="0" u="none" strike="noStrike" dirty="0">
                          <a:effectLst/>
                          <a:latin typeface="inherit"/>
                        </a:rPr>
                        <a:t> 7 pm.</a:t>
                      </a:r>
                      <a:r>
                        <a:rPr lang="pt-BR" sz="1600" b="0" i="0" u="none" strike="noStrike" dirty="0">
                          <a:effectLst/>
                          <a:latin typeface="inherit"/>
                        </a:rPr>
                        <a:t> Paul chega em casa às 7 da noite.</a:t>
                      </a:r>
                      <a:endParaRPr lang="pt-BR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818" marR="49818" marT="49818" marB="49818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1931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9109385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Office">
      <a:dk1>
        <a:srgbClr val="000000"/>
      </a:dk1>
      <a:lt1>
        <a:srgbClr val="FFFFFF"/>
      </a:lt1>
      <a:dk2>
        <a:srgbClr val="2E3948"/>
      </a:dk2>
      <a:lt2>
        <a:srgbClr val="E7E6E6"/>
      </a:lt2>
      <a:accent1>
        <a:srgbClr val="5A82CB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A9718D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D87B3BF3A1CFA46A4650AF6E550AC40" ma:contentTypeVersion="2" ma:contentTypeDescription="Crie um novo documento." ma:contentTypeScope="" ma:versionID="fbf5322d2ef8a57e9f40e52e16887f12">
  <xsd:schema xmlns:xsd="http://www.w3.org/2001/XMLSchema" xmlns:xs="http://www.w3.org/2001/XMLSchema" xmlns:p="http://schemas.microsoft.com/office/2006/metadata/properties" xmlns:ns2="3d6938c3-f5cc-448f-a9fc-5f6d6fec52cc" targetNamespace="http://schemas.microsoft.com/office/2006/metadata/properties" ma:root="true" ma:fieldsID="637a5e305eb55ac6d995a29cbbd14cef" ns2:_="">
    <xsd:import namespace="3d6938c3-f5cc-448f-a9fc-5f6d6fec52c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6938c3-f5cc-448f-a9fc-5f6d6fec52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2BDA248-9E75-44BE-BD87-3917616492C9}"/>
</file>

<file path=customXml/itemProps2.xml><?xml version="1.0" encoding="utf-8"?>
<ds:datastoreItem xmlns:ds="http://schemas.openxmlformats.org/officeDocument/2006/customXml" ds:itemID="{CED760F6-8544-484A-BB82-2D870DF56657}"/>
</file>

<file path=customXml/itemProps3.xml><?xml version="1.0" encoding="utf-8"?>
<ds:datastoreItem xmlns:ds="http://schemas.openxmlformats.org/officeDocument/2006/customXml" ds:itemID="{3792C7F4-652E-4756-A2DB-68431232C07C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1402</Words>
  <Application>Microsoft Macintosh PowerPoint</Application>
  <PresentationFormat>Widescreen</PresentationFormat>
  <Paragraphs>202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inherit</vt:lpstr>
      <vt:lpstr>The Hand Bold</vt:lpstr>
      <vt:lpstr>The Serif Hand Black</vt:lpstr>
      <vt:lpstr>SketchyVTI</vt:lpstr>
      <vt:lpstr>Prepositions</vt:lpstr>
      <vt:lpstr>Prepositions</vt:lpstr>
      <vt:lpstr>Como usar as prepositions?</vt:lpstr>
      <vt:lpstr>Observe o exemplo:</vt:lpstr>
      <vt:lpstr>Principais prepositions</vt:lpstr>
      <vt:lpstr>Apresentação do PowerPoint</vt:lpstr>
      <vt:lpstr>Apresentação do PowerPoint</vt:lpstr>
      <vt:lpstr>Prepositions of place / Preposições de lugar</vt:lpstr>
      <vt:lpstr>Prepositions of time/ Preposições de tempo</vt:lpstr>
      <vt:lpstr>Prepositions of movement / Preposições de movimento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Prepositions</dc:title>
  <dc:creator>ÁLVARO COSTA SILVA FILHO</dc:creator>
  <cp:lastModifiedBy>ÁLVARO COSTA SILVA FILHO</cp:lastModifiedBy>
  <cp:revision>1</cp:revision>
  <dcterms:created xsi:type="dcterms:W3CDTF">2020-09-28T16:47:03Z</dcterms:created>
  <dcterms:modified xsi:type="dcterms:W3CDTF">2020-09-28T16:47:57Z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0x0101006D87B3BF3A1CFA46A4650AF6E550AC40</vt:lpwstr>
  </property>
</Properties>
</file>