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7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7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678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AD9B9661-2540-48F4-B58A-005AC7BD4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D81FF-73AB-8B4F-B347-963C746E5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21733"/>
            <a:ext cx="11548533" cy="1831405"/>
          </a:xfrm>
        </p:spPr>
        <p:txBody>
          <a:bodyPr anchor="t"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Professor Álvaro Filho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04B48D-FBAD-9849-B791-39CEFC59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804417"/>
          </a:xfrm>
        </p:spPr>
        <p:txBody>
          <a:bodyPr anchor="b">
            <a:normAutofit fontScale="90000"/>
          </a:bodyPr>
          <a:lstStyle/>
          <a:p>
            <a:r>
              <a:rPr lang="pt-BR" sz="11500" dirty="0" err="1">
                <a:solidFill>
                  <a:schemeClr val="bg1"/>
                </a:solidFill>
              </a:rPr>
              <a:t>Pronouns</a:t>
            </a:r>
            <a:r>
              <a:rPr lang="pt-BR" sz="11500" dirty="0">
                <a:solidFill>
                  <a:schemeClr val="bg1"/>
                </a:solidFill>
              </a:rPr>
              <a:t> </a:t>
            </a:r>
            <a:r>
              <a:rPr lang="pt-BR" sz="11500" dirty="0" err="1">
                <a:solidFill>
                  <a:schemeClr val="bg1"/>
                </a:solidFill>
              </a:rPr>
              <a:t>and</a:t>
            </a:r>
            <a:r>
              <a:rPr lang="pt-BR" sz="11500" dirty="0">
                <a:solidFill>
                  <a:schemeClr val="bg1"/>
                </a:solidFill>
              </a:rPr>
              <a:t> </a:t>
            </a:r>
            <a:r>
              <a:rPr lang="pt-BR" sz="11500" dirty="0" err="1">
                <a:solidFill>
                  <a:schemeClr val="bg1"/>
                </a:solidFill>
              </a:rPr>
              <a:t>verb</a:t>
            </a:r>
            <a:r>
              <a:rPr lang="pt-BR" sz="11500" dirty="0">
                <a:solidFill>
                  <a:schemeClr val="bg1"/>
                </a:solidFill>
              </a:rPr>
              <a:t> </a:t>
            </a:r>
            <a:r>
              <a:rPr lang="pt-BR" sz="11500" dirty="0" err="1">
                <a:solidFill>
                  <a:schemeClr val="bg1"/>
                </a:solidFill>
              </a:rPr>
              <a:t>to</a:t>
            </a:r>
            <a:r>
              <a:rPr lang="pt-BR" sz="11500" dirty="0">
                <a:solidFill>
                  <a:schemeClr val="bg1"/>
                </a:solidFill>
              </a:rPr>
              <a:t> </a:t>
            </a:r>
            <a:r>
              <a:rPr lang="pt-BR" sz="11500" dirty="0" err="1">
                <a:solidFill>
                  <a:schemeClr val="bg1"/>
                </a:solidFill>
              </a:rPr>
              <a:t>be</a:t>
            </a:r>
            <a:r>
              <a:rPr lang="pt-BR" sz="11500" dirty="0">
                <a:solidFill>
                  <a:schemeClr val="bg1"/>
                </a:solidFill>
              </a:rPr>
              <a:t> (</a:t>
            </a:r>
            <a:r>
              <a:rPr lang="pt-BR" sz="11500" dirty="0" err="1">
                <a:solidFill>
                  <a:schemeClr val="bg1"/>
                </a:solidFill>
              </a:rPr>
              <a:t>simple</a:t>
            </a:r>
            <a:r>
              <a:rPr lang="pt-BR" sz="11500" dirty="0">
                <a:solidFill>
                  <a:schemeClr val="bg1"/>
                </a:solidFill>
              </a:rPr>
              <a:t> </a:t>
            </a:r>
            <a:r>
              <a:rPr lang="pt-BR" sz="11500" dirty="0" err="1">
                <a:solidFill>
                  <a:schemeClr val="bg1"/>
                </a:solidFill>
              </a:rPr>
              <a:t>Present</a:t>
            </a:r>
            <a:r>
              <a:rPr lang="pt-BR" sz="11500">
                <a:solidFill>
                  <a:schemeClr val="bg1"/>
                </a:solidFill>
              </a:rPr>
              <a:t>)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0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9034B2-32E9-5A49-ABD9-33071FB3F678}"/>
              </a:ext>
            </a:extLst>
          </p:cNvPr>
          <p:cNvSpPr/>
          <p:nvPr/>
        </p:nvSpPr>
        <p:spPr>
          <a:xfrm>
            <a:off x="845127" y="1149927"/>
            <a:ext cx="82988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2. Use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verb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a) </a:t>
            </a:r>
            <a:r>
              <a:rPr lang="pt-BR" dirty="0" err="1"/>
              <a:t>Computers</a:t>
            </a:r>
            <a:r>
              <a:rPr lang="pt-BR" dirty="0"/>
              <a:t> ____ </a:t>
            </a:r>
            <a:r>
              <a:rPr lang="pt-BR" dirty="0" err="1"/>
              <a:t>machines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perform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calculations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b</a:t>
            </a:r>
            <a:r>
              <a:rPr lang="pt-BR" dirty="0"/>
              <a:t>) It ______ </a:t>
            </a:r>
            <a:r>
              <a:rPr lang="pt-BR" dirty="0" err="1"/>
              <a:t>the</a:t>
            </a:r>
            <a:r>
              <a:rPr lang="pt-BR" dirty="0"/>
              <a:t> “</a:t>
            </a:r>
            <a:r>
              <a:rPr lang="pt-BR" dirty="0" err="1"/>
              <a:t>brain</a:t>
            </a:r>
            <a:r>
              <a:rPr lang="pt-BR" dirty="0"/>
              <a:t>”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computer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</a:t>
            </a:r>
            <a:r>
              <a:rPr lang="pt-BR" dirty="0"/>
              <a:t>) The web ______</a:t>
            </a:r>
            <a:r>
              <a:rPr lang="pt-BR" dirty="0" err="1"/>
              <a:t>also</a:t>
            </a:r>
            <a:r>
              <a:rPr lang="pt-BR" dirty="0"/>
              <a:t> a </a:t>
            </a:r>
            <a:r>
              <a:rPr lang="pt-BR" dirty="0" err="1"/>
              <a:t>shopper’s</a:t>
            </a:r>
            <a:r>
              <a:rPr lang="pt-BR" dirty="0"/>
              <a:t> </a:t>
            </a:r>
            <a:r>
              <a:rPr lang="pt-BR" dirty="0" err="1"/>
              <a:t>delight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d</a:t>
            </a:r>
            <a:r>
              <a:rPr lang="pt-BR" dirty="0"/>
              <a:t>) A website ______ a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interconnected</a:t>
            </a:r>
            <a:r>
              <a:rPr lang="pt-BR" dirty="0"/>
              <a:t> </a:t>
            </a:r>
            <a:r>
              <a:rPr lang="pt-BR" dirty="0" err="1"/>
              <a:t>webpage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e)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_____</a:t>
            </a:r>
            <a:r>
              <a:rPr lang="pt-BR" dirty="0" err="1"/>
              <a:t>built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perform</a:t>
            </a:r>
            <a:r>
              <a:rPr lang="pt-BR" dirty="0"/>
              <a:t> a </a:t>
            </a:r>
            <a:r>
              <a:rPr lang="pt-BR" dirty="0" err="1"/>
              <a:t>limited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6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C8D7C2-F75E-684A-AE7E-EA78688BD19D}"/>
              </a:ext>
            </a:extLst>
          </p:cNvPr>
          <p:cNvSpPr/>
          <p:nvPr/>
        </p:nvSpPr>
        <p:spPr>
          <a:xfrm>
            <a:off x="1330036" y="1274618"/>
            <a:ext cx="10196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Para fazer uma pergunta deve ser observada a posição do verbo. Com o verbo TO BE basta inverter a posição. O verbo passa para o início da frase e o pronome vem logo a seguir. Para negar apenas se usa a negação </a:t>
            </a:r>
            <a:r>
              <a:rPr lang="pt-BR" sz="2400" dirty="0" err="1"/>
              <a:t>not</a:t>
            </a:r>
            <a:r>
              <a:rPr lang="pt-BR" sz="2400" dirty="0"/>
              <a:t> após o verbo</a:t>
            </a:r>
          </a:p>
        </p:txBody>
      </p:sp>
    </p:spTree>
    <p:extLst>
      <p:ext uri="{BB962C8B-B14F-4D97-AF65-F5344CB8AC3E}">
        <p14:creationId xmlns:p14="http://schemas.microsoft.com/office/powerpoint/2010/main" val="131223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E5D84-83CE-7446-A2F8-CB569C1E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Pronouns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89A03-8385-2B46-8EC2-DC90BF6C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seguir vamos estudar os pronomes pessoais. O estudo dos pronomes é algo simples e comum. Em inglês existe apenas uma especificidade, que pode causar um pouco de estranheza, que é o pronome “it”, o qual não utilizamos na língua portuguesa; mas, com a prática, você vai conseguir entender e aprender bem rápido.</a:t>
            </a:r>
          </a:p>
        </p:txBody>
      </p:sp>
    </p:spTree>
    <p:extLst>
      <p:ext uri="{BB962C8B-B14F-4D97-AF65-F5344CB8AC3E}">
        <p14:creationId xmlns:p14="http://schemas.microsoft.com/office/powerpoint/2010/main" val="16757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2DC383-A05D-4068-9307-6CE81385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E693F-46F6-49EA-9D17-7EF31C24F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29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639BB-614B-4D04-B962-C3522777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75459"/>
          </a:xfrm>
          <a:prstGeom prst="rect">
            <a:avLst/>
          </a:prstGeom>
          <a:solidFill>
            <a:srgbClr val="A229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33299-7E01-4261-8E3E-BD3EAEE2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99246"/>
            <a:ext cx="11298933" cy="48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4236529-5179-9744-94B3-9D941AEB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21127"/>
              </p:ext>
            </p:extLst>
          </p:nvPr>
        </p:nvGraphicFramePr>
        <p:xfrm>
          <a:off x="997217" y="1015861"/>
          <a:ext cx="10197566" cy="426827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911678">
                  <a:extLst>
                    <a:ext uri="{9D8B030D-6E8A-4147-A177-3AD203B41FA5}">
                      <a16:colId xmlns:a16="http://schemas.microsoft.com/office/drawing/2014/main" val="310720733"/>
                    </a:ext>
                  </a:extLst>
                </a:gridCol>
                <a:gridCol w="5285888">
                  <a:extLst>
                    <a:ext uri="{9D8B030D-6E8A-4147-A177-3AD203B41FA5}">
                      <a16:colId xmlns:a16="http://schemas.microsoft.com/office/drawing/2014/main" val="3422262599"/>
                    </a:ext>
                  </a:extLst>
                </a:gridCol>
              </a:tblGrid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I (eu)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I am a singer.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3678764910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YOU (você, tu, vocês)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You are a student.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171403090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HE (ele)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He is a teacher.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254807143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SHE (ela)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She is a nurse.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3055258348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IT (ele, ela)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It is a dog/ It is a table.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3420976902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WE (nós)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We are friends.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2690227286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r>
                        <a:rPr lang="pt-BR" sz="2200" b="0">
                          <a:solidFill>
                            <a:srgbClr val="000000"/>
                          </a:solidFill>
                          <a:effectLst/>
                        </a:rPr>
                        <a:t>THEY (eles)</a:t>
                      </a:r>
                      <a:endParaRPr lang="pt-BR" sz="5000">
                        <a:effectLst/>
                      </a:endParaRPr>
                    </a:p>
                  </a:txBody>
                  <a:tcPr marL="198832" marR="198832" marT="99416" marB="99416" anchor="ctr"/>
                </a:tc>
                <a:tc>
                  <a:txBody>
                    <a:bodyPr/>
                    <a:lstStyle/>
                    <a:p>
                      <a:r>
                        <a:rPr lang="pt-BR" sz="2200" b="0" dirty="0" err="1">
                          <a:solidFill>
                            <a:srgbClr val="000000"/>
                          </a:solidFill>
                          <a:effectLst/>
                        </a:rPr>
                        <a:t>They</a:t>
                      </a:r>
                      <a:r>
                        <a:rPr lang="pt-BR" sz="2200" b="0" dirty="0">
                          <a:solidFill>
                            <a:srgbClr val="000000"/>
                          </a:solidFill>
                          <a:effectLst/>
                        </a:rPr>
                        <a:t> are </a:t>
                      </a:r>
                      <a:r>
                        <a:rPr lang="pt-BR" sz="2200" b="0" dirty="0" err="1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r>
                        <a:rPr lang="pt-BR" sz="22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2200" b="0" dirty="0" err="1">
                          <a:solidFill>
                            <a:srgbClr val="000000"/>
                          </a:solidFill>
                          <a:effectLst/>
                        </a:rPr>
                        <a:t>dancers</a:t>
                      </a:r>
                      <a:r>
                        <a:rPr lang="pt-BR" sz="2200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pt-BR" sz="5000" dirty="0">
                        <a:effectLst/>
                      </a:endParaRPr>
                    </a:p>
                  </a:txBody>
                  <a:tcPr marL="198832" marR="198832" marT="99416" marB="99416" anchor="ctr"/>
                </a:tc>
                <a:extLst>
                  <a:ext uri="{0D108BD9-81ED-4DB2-BD59-A6C34878D82A}">
                    <a16:rowId xmlns:a16="http://schemas.microsoft.com/office/drawing/2014/main" val="364360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56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F9F8E8-83F8-7845-8A62-B4D38E856ED5}"/>
              </a:ext>
            </a:extLst>
          </p:cNvPr>
          <p:cNvSpPr/>
          <p:nvPr/>
        </p:nvSpPr>
        <p:spPr>
          <a:xfrm>
            <a:off x="1066800" y="1136073"/>
            <a:ext cx="105710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 pronome pessoal (</a:t>
            </a:r>
            <a:r>
              <a:rPr lang="pt-BR" sz="3200" dirty="0" err="1"/>
              <a:t>subject</a:t>
            </a:r>
            <a:r>
              <a:rPr lang="pt-BR" sz="3200" dirty="0"/>
              <a:t> </a:t>
            </a:r>
            <a:r>
              <a:rPr lang="pt-BR" sz="3200" dirty="0" err="1"/>
              <a:t>pronoun</a:t>
            </a:r>
            <a:r>
              <a:rPr lang="pt-BR" sz="3200" dirty="0"/>
              <a:t>) é usado apenas no lugar do sujeito (</a:t>
            </a:r>
            <a:r>
              <a:rPr lang="pt-BR" sz="3200" dirty="0" err="1"/>
              <a:t>subject</a:t>
            </a:r>
            <a:r>
              <a:rPr lang="pt-BR" sz="3200" dirty="0"/>
              <a:t>), como mostra o exemplo abaixo: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Mary </a:t>
            </a:r>
            <a:r>
              <a:rPr lang="pt-BR" sz="3200" dirty="0" err="1"/>
              <a:t>is</a:t>
            </a:r>
            <a:r>
              <a:rPr lang="pt-BR" sz="3200" dirty="0"/>
              <a:t> </a:t>
            </a:r>
            <a:r>
              <a:rPr lang="pt-BR" sz="3200" dirty="0" err="1"/>
              <a:t>intelligent</a:t>
            </a:r>
            <a:r>
              <a:rPr lang="pt-BR" sz="3200" dirty="0"/>
              <a:t> = </a:t>
            </a:r>
            <a:r>
              <a:rPr lang="pt-BR" sz="3200" dirty="0" err="1"/>
              <a:t>She</a:t>
            </a:r>
            <a:r>
              <a:rPr lang="pt-BR" sz="3200" dirty="0"/>
              <a:t> </a:t>
            </a:r>
            <a:r>
              <a:rPr lang="pt-BR" sz="3200" dirty="0" err="1"/>
              <a:t>is</a:t>
            </a:r>
            <a:r>
              <a:rPr lang="pt-BR" sz="3200" dirty="0"/>
              <a:t> </a:t>
            </a:r>
            <a:r>
              <a:rPr lang="pt-BR" sz="3200" dirty="0" err="1"/>
              <a:t>intelligent</a:t>
            </a:r>
            <a:r>
              <a:rPr lang="pt-BR" sz="3200" dirty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err="1"/>
              <a:t>Subject</a:t>
            </a:r>
            <a:r>
              <a:rPr lang="pt-BR" sz="3200" dirty="0"/>
              <a:t>			</a:t>
            </a:r>
            <a:r>
              <a:rPr lang="pt-BR" sz="3200" dirty="0" err="1"/>
              <a:t>Subject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127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E36864-EE2C-984B-A77B-CA302A3F4BB9}"/>
              </a:ext>
            </a:extLst>
          </p:cNvPr>
          <p:cNvSpPr/>
          <p:nvPr/>
        </p:nvSpPr>
        <p:spPr>
          <a:xfrm>
            <a:off x="845127" y="789709"/>
            <a:ext cx="107372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“it”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refer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thing</a:t>
            </a:r>
            <a:r>
              <a:rPr lang="pt-BR" dirty="0"/>
              <a:t>, animal, natural </a:t>
            </a:r>
            <a:r>
              <a:rPr lang="pt-BR" dirty="0" err="1"/>
              <a:t>phenomenon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e.g</a:t>
            </a:r>
            <a:r>
              <a:rPr lang="pt-BR" dirty="0"/>
              <a:t>: The </a:t>
            </a:r>
            <a:r>
              <a:rPr lang="pt-BR" dirty="0" err="1"/>
              <a:t>dress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ugly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ugly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The pen </a:t>
            </a:r>
            <a:r>
              <a:rPr lang="pt-BR" dirty="0" err="1"/>
              <a:t>is</a:t>
            </a:r>
            <a:r>
              <a:rPr lang="pt-BR" dirty="0"/>
              <a:t> red. It </a:t>
            </a:r>
            <a:r>
              <a:rPr lang="pt-BR" dirty="0" err="1"/>
              <a:t>is</a:t>
            </a:r>
            <a:r>
              <a:rPr lang="pt-BR" dirty="0"/>
              <a:t> red.</a:t>
            </a:r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dog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strong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strong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Attention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a)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a pet use HE </a:t>
            </a:r>
            <a:r>
              <a:rPr lang="pt-BR" dirty="0" err="1"/>
              <a:t>or</a:t>
            </a:r>
            <a:r>
              <a:rPr lang="pt-BR" dirty="0"/>
              <a:t> SHE Dick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little</a:t>
            </a:r>
            <a:r>
              <a:rPr lang="pt-BR" dirty="0"/>
              <a:t> dog. </a:t>
            </a:r>
            <a:r>
              <a:rPr lang="pt-BR" dirty="0" err="1"/>
              <a:t>He’s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intelligent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 err="1"/>
              <a:t>b</a:t>
            </a:r>
            <a:r>
              <a:rPr lang="pt-BR" dirty="0"/>
              <a:t>)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a baby/</a:t>
            </a:r>
            <a:r>
              <a:rPr lang="pt-BR" dirty="0" err="1"/>
              <a:t>children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girl </a:t>
            </a:r>
            <a:r>
              <a:rPr lang="pt-BR" dirty="0" err="1"/>
              <a:t>or</a:t>
            </a:r>
            <a:r>
              <a:rPr lang="pt-BR" dirty="0"/>
              <a:t> a boy. The baby </a:t>
            </a:r>
            <a:r>
              <a:rPr lang="pt-BR" dirty="0" err="1"/>
              <a:t>is</a:t>
            </a:r>
            <a:r>
              <a:rPr lang="pt-BR" dirty="0"/>
              <a:t> in </a:t>
            </a:r>
            <a:r>
              <a:rPr lang="pt-BR" dirty="0" err="1"/>
              <a:t>tears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in </a:t>
            </a:r>
            <a:r>
              <a:rPr lang="pt-BR" dirty="0" err="1"/>
              <a:t>tears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Lembre-se que é importante identificar em primeiro lugar os elementos essenciais da oração, ou seja, sujeito, verbo e complemento.</a:t>
            </a:r>
          </a:p>
        </p:txBody>
      </p:sp>
    </p:spTree>
    <p:extLst>
      <p:ext uri="{BB962C8B-B14F-4D97-AF65-F5344CB8AC3E}">
        <p14:creationId xmlns:p14="http://schemas.microsoft.com/office/powerpoint/2010/main" val="221518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A49D7-6FCB-134A-AAF2-4B096003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Verb to be – simple present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84EBC-BA29-1645-BE2B-0C3B779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Assim como os pronomes, o verbo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está presente na maioria das frases no momento da comunicação. Na sua flexão o verbo possui apenas três formas que são: “</a:t>
            </a:r>
            <a:r>
              <a:rPr lang="pt-BR" sz="2400" dirty="0" err="1"/>
              <a:t>am</a:t>
            </a:r>
            <a:r>
              <a:rPr lang="pt-BR" sz="2400" dirty="0"/>
              <a:t>” – usado somente para o pronome </a:t>
            </a:r>
            <a:r>
              <a:rPr lang="pt-BR" sz="2400" dirty="0" err="1"/>
              <a:t>I</a:t>
            </a:r>
            <a:r>
              <a:rPr lang="pt-BR" sz="2400" dirty="0"/>
              <a:t>; are para “</a:t>
            </a:r>
            <a:r>
              <a:rPr lang="pt-BR" sz="2400" dirty="0" err="1"/>
              <a:t>you</a:t>
            </a:r>
            <a:r>
              <a:rPr lang="pt-BR" sz="2400" dirty="0"/>
              <a:t>”, “</a:t>
            </a:r>
            <a:r>
              <a:rPr lang="pt-BR" sz="2400" dirty="0" err="1"/>
              <a:t>we</a:t>
            </a:r>
            <a:r>
              <a:rPr lang="pt-BR" sz="2400" dirty="0"/>
              <a:t>” e “</a:t>
            </a:r>
            <a:r>
              <a:rPr lang="pt-BR" sz="2400" dirty="0" err="1"/>
              <a:t>they</a:t>
            </a:r>
            <a:r>
              <a:rPr lang="pt-BR" sz="2400" dirty="0"/>
              <a:t>” e </a:t>
            </a:r>
            <a:r>
              <a:rPr lang="pt-BR" sz="2400" dirty="0" err="1"/>
              <a:t>is</a:t>
            </a:r>
            <a:r>
              <a:rPr lang="pt-BR" sz="2400" dirty="0"/>
              <a:t> que se usa com os pronomes “</a:t>
            </a:r>
            <a:r>
              <a:rPr lang="pt-BR" sz="2400" dirty="0" err="1"/>
              <a:t>he</a:t>
            </a:r>
            <a:r>
              <a:rPr lang="pt-BR" sz="2400" dirty="0"/>
              <a:t>” , “</a:t>
            </a:r>
            <a:r>
              <a:rPr lang="pt-BR" sz="2400" dirty="0" err="1"/>
              <a:t>she</a:t>
            </a:r>
            <a:r>
              <a:rPr lang="pt-BR" sz="2400" dirty="0"/>
              <a:t>” e it.</a:t>
            </a:r>
          </a:p>
        </p:txBody>
      </p:sp>
    </p:spTree>
    <p:extLst>
      <p:ext uri="{BB962C8B-B14F-4D97-AF65-F5344CB8AC3E}">
        <p14:creationId xmlns:p14="http://schemas.microsoft.com/office/powerpoint/2010/main" val="71570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71AC075-2B2D-E242-B120-AA12B876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61653"/>
              </p:ext>
            </p:extLst>
          </p:nvPr>
        </p:nvGraphicFramePr>
        <p:xfrm>
          <a:off x="1302074" y="643467"/>
          <a:ext cx="9587854" cy="5571072"/>
        </p:xfrm>
        <a:graphic>
          <a:graphicData uri="http://schemas.openxmlformats.org/drawingml/2006/table">
            <a:tbl>
              <a:tblPr/>
              <a:tblGrid>
                <a:gridCol w="2415639">
                  <a:extLst>
                    <a:ext uri="{9D8B030D-6E8A-4147-A177-3AD203B41FA5}">
                      <a16:colId xmlns:a16="http://schemas.microsoft.com/office/drawing/2014/main" val="3648642125"/>
                    </a:ext>
                  </a:extLst>
                </a:gridCol>
                <a:gridCol w="2403845">
                  <a:extLst>
                    <a:ext uri="{9D8B030D-6E8A-4147-A177-3AD203B41FA5}">
                      <a16:colId xmlns:a16="http://schemas.microsoft.com/office/drawing/2014/main" val="2095095283"/>
                    </a:ext>
                  </a:extLst>
                </a:gridCol>
                <a:gridCol w="2171873">
                  <a:extLst>
                    <a:ext uri="{9D8B030D-6E8A-4147-A177-3AD203B41FA5}">
                      <a16:colId xmlns:a16="http://schemas.microsoft.com/office/drawing/2014/main" val="3856131138"/>
                    </a:ext>
                  </a:extLst>
                </a:gridCol>
                <a:gridCol w="2596497">
                  <a:extLst>
                    <a:ext uri="{9D8B030D-6E8A-4147-A177-3AD203B41FA5}">
                      <a16:colId xmlns:a16="http://schemas.microsoft.com/office/drawing/2014/main" val="141790642"/>
                    </a:ext>
                  </a:extLst>
                </a:gridCol>
              </a:tblGrid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Affirmative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form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Contracted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form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Negative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form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Interrogative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form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43198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I’m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am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Am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00864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You’re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63803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He’s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4025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She’s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she?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37201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It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It’s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It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Is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it?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77114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We’re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we?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37597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They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They’re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They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they?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841572"/>
                  </a:ext>
                </a:extLst>
              </a:tr>
              <a:tr h="6190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You’re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not</a:t>
                      </a:r>
                      <a:endParaRPr lang="pt-BR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Are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?</a:t>
                      </a:r>
                      <a:endParaRPr lang="pt-BR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466" marR="226466" marT="113233" marB="11323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31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C0E31-A9C2-3E47-BF26-726B8751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Examples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B1FC6-315E-8A45-AB89-C0686B00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Microsoft Outlook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manager </a:t>
            </a:r>
            <a:r>
              <a:rPr lang="pt-BR" dirty="0" err="1"/>
              <a:t>from</a:t>
            </a:r>
            <a:r>
              <a:rPr lang="pt-BR" dirty="0"/>
              <a:t> Microsoft. </a:t>
            </a:r>
          </a:p>
          <a:p>
            <a:r>
              <a:rPr lang="pt-BR" dirty="0"/>
              <a:t>Computer </a:t>
            </a:r>
            <a:r>
              <a:rPr lang="pt-BR" dirty="0" err="1"/>
              <a:t>science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science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treat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. </a:t>
            </a:r>
          </a:p>
          <a:p>
            <a:r>
              <a:rPr lang="pt-BR" dirty="0" err="1"/>
              <a:t>Algorithms</a:t>
            </a:r>
            <a:r>
              <a:rPr lang="pt-BR" dirty="0"/>
              <a:t> are </a:t>
            </a:r>
            <a:r>
              <a:rPr lang="pt-BR" dirty="0" err="1"/>
              <a:t>ways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do </a:t>
            </a:r>
            <a:r>
              <a:rPr lang="pt-BR" dirty="0" err="1"/>
              <a:t>things</a:t>
            </a:r>
            <a:r>
              <a:rPr lang="pt-BR" dirty="0"/>
              <a:t>.</a:t>
            </a:r>
          </a:p>
          <a:p>
            <a:r>
              <a:rPr lang="pt-BR" dirty="0"/>
              <a:t>Andrew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science</a:t>
            </a:r>
            <a:r>
              <a:rPr lang="pt-BR" dirty="0"/>
              <a:t> </a:t>
            </a:r>
            <a:r>
              <a:rPr lang="pt-BR" dirty="0" err="1"/>
              <a:t>laboratory</a:t>
            </a:r>
            <a:r>
              <a:rPr lang="pt-BR" dirty="0"/>
              <a:t>.</a:t>
            </a:r>
          </a:p>
          <a:p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tired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seek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motherboard’s</a:t>
            </a:r>
            <a:r>
              <a:rPr lang="pt-BR" dirty="0"/>
              <a:t> problem.</a:t>
            </a:r>
          </a:p>
          <a:p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6221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BDB8-9814-0E45-B7D4-8BC82EBA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Learning </a:t>
            </a:r>
            <a:r>
              <a:rPr lang="pt-BR" dirty="0" err="1"/>
              <a:t>activities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79AAB-7973-5541-8AE1-9B088A8B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1.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sentences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negative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interrogative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a) The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b</a:t>
            </a:r>
            <a:r>
              <a:rPr lang="pt-BR" dirty="0"/>
              <a:t>) </a:t>
            </a:r>
            <a:r>
              <a:rPr lang="pt-BR" dirty="0" err="1"/>
              <a:t>My</a:t>
            </a:r>
            <a:r>
              <a:rPr lang="pt-BR" dirty="0"/>
              <a:t> keyboard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broken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</a:t>
            </a:r>
            <a:r>
              <a:rPr lang="pt-BR" dirty="0"/>
              <a:t>) Jonathan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tired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d</a:t>
            </a:r>
            <a:r>
              <a:rPr lang="pt-BR" dirty="0"/>
              <a:t>) Marta </a:t>
            </a:r>
            <a:r>
              <a:rPr lang="pt-BR" dirty="0" err="1"/>
              <a:t>and</a:t>
            </a:r>
            <a:r>
              <a:rPr lang="pt-BR" dirty="0"/>
              <a:t> Gloria are </a:t>
            </a:r>
            <a:r>
              <a:rPr lang="pt-BR" dirty="0" err="1"/>
              <a:t>operating</a:t>
            </a:r>
            <a:r>
              <a:rPr lang="pt-BR" dirty="0"/>
              <a:t> </a:t>
            </a:r>
            <a:r>
              <a:rPr lang="pt-BR" dirty="0" err="1"/>
              <a:t>windows</a:t>
            </a:r>
            <a:r>
              <a:rPr lang="pt-BR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1178228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229E7"/>
      </a:accent1>
      <a:accent2>
        <a:srgbClr val="5F3BDB"/>
      </a:accent2>
      <a:accent3>
        <a:srgbClr val="294EE7"/>
      </a:accent3>
      <a:accent4>
        <a:srgbClr val="178BD5"/>
      </a:accent4>
      <a:accent5>
        <a:srgbClr val="20B6B2"/>
      </a:accent5>
      <a:accent6>
        <a:srgbClr val="14B970"/>
      </a:accent6>
      <a:hlink>
        <a:srgbClr val="549431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58F49154E7D4985D3147612E455DD" ma:contentTypeVersion="1" ma:contentTypeDescription="Create a new document." ma:contentTypeScope="" ma:versionID="0879d27ca89b6553fec4a0d77a669e85">
  <xsd:schema xmlns:xsd="http://www.w3.org/2001/XMLSchema" xmlns:xs="http://www.w3.org/2001/XMLSchema" xmlns:p="http://schemas.microsoft.com/office/2006/metadata/properties" xmlns:ns2="2f46a745-03da-4b2a-9081-d75d055b9502" targetNamespace="http://schemas.microsoft.com/office/2006/metadata/properties" ma:root="true" ma:fieldsID="23b52180e0f5ec43f34faf9774789923" ns2:_="">
    <xsd:import namespace="2f46a745-03da-4b2a-9081-d75d055b9502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6a745-03da-4b2a-9081-d75d055b950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f46a745-03da-4b2a-9081-d75d055b9502" xsi:nil="true"/>
  </documentManagement>
</p:properties>
</file>

<file path=customXml/itemProps1.xml><?xml version="1.0" encoding="utf-8"?>
<ds:datastoreItem xmlns:ds="http://schemas.openxmlformats.org/officeDocument/2006/customXml" ds:itemID="{31BA4B97-8849-43DC-AB3C-A8AD05D3A35D}"/>
</file>

<file path=customXml/itemProps2.xml><?xml version="1.0" encoding="utf-8"?>
<ds:datastoreItem xmlns:ds="http://schemas.openxmlformats.org/officeDocument/2006/customXml" ds:itemID="{FCA59143-8C88-4041-8F8E-BCC4AC293774}"/>
</file>

<file path=customXml/itemProps3.xml><?xml version="1.0" encoding="utf-8"?>
<ds:datastoreItem xmlns:ds="http://schemas.openxmlformats.org/officeDocument/2006/customXml" ds:itemID="{02780FF3-67E9-4585-9206-9F8C4ACDD231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705</Words>
  <Application>Microsoft Macintosh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Franklin Gothic Book</vt:lpstr>
      <vt:lpstr>Franklin Gothic Demi</vt:lpstr>
      <vt:lpstr>Gill Sans MT</vt:lpstr>
      <vt:lpstr>Helvetica</vt:lpstr>
      <vt:lpstr>NSFont&lt;0x50f5b33e802ae863&gt;</vt:lpstr>
      <vt:lpstr>Wingdings 2</vt:lpstr>
      <vt:lpstr>DividendVTI</vt:lpstr>
      <vt:lpstr>Pronouns and verb to be (simple Present)</vt:lpstr>
      <vt:lpstr>Pronouns</vt:lpstr>
      <vt:lpstr>Apresentação do PowerPoint</vt:lpstr>
      <vt:lpstr>Apresentação do PowerPoint</vt:lpstr>
      <vt:lpstr>Apresentação do PowerPoint</vt:lpstr>
      <vt:lpstr>Verb to be – simple present</vt:lpstr>
      <vt:lpstr>Apresentação do PowerPoint</vt:lpstr>
      <vt:lpstr>Examples:</vt:lpstr>
      <vt:lpstr>Learning activities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Pronouns and verb to be (simple Present)</dc:title>
  <dc:creator>ÁLVARO COSTA SILVA FILHO</dc:creator>
  <cp:lastModifiedBy>ÁLVARO COSTA SILVA FILHO</cp:lastModifiedBy>
  <cp:revision>1</cp:revision>
  <dcterms:created xsi:type="dcterms:W3CDTF">2020-09-02T22:01:09Z</dcterms:created>
  <dcterms:modified xsi:type="dcterms:W3CDTF">2020-09-02T22:02:49Z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0x010100A5158F49154E7D4985D3147612E455DD</vt:lpwstr>
  </property>
</Properties>
</file>