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91" r:id="rId3"/>
    <p:sldId id="340" r:id="rId4"/>
    <p:sldId id="259" r:id="rId5"/>
    <p:sldId id="341" r:id="rId6"/>
    <p:sldId id="342" r:id="rId7"/>
    <p:sldId id="343" r:id="rId8"/>
    <p:sldId id="344" r:id="rId9"/>
    <p:sldId id="345" r:id="rId10"/>
    <p:sldId id="347" r:id="rId11"/>
    <p:sldId id="349" r:id="rId12"/>
    <p:sldId id="348" r:id="rId13"/>
    <p:sldId id="350" r:id="rId14"/>
    <p:sldId id="352" r:id="rId15"/>
    <p:sldId id="353" r:id="rId16"/>
    <p:sldId id="351" r:id="rId17"/>
    <p:sldId id="354" r:id="rId18"/>
    <p:sldId id="346" r:id="rId19"/>
    <p:sldId id="357" r:id="rId20"/>
    <p:sldId id="355" r:id="rId21"/>
    <p:sldId id="356" r:id="rId22"/>
    <p:sldId id="358" r:id="rId23"/>
    <p:sldId id="359" r:id="rId24"/>
    <p:sldId id="304" r:id="rId25"/>
    <p:sldId id="324" r:id="rId26"/>
    <p:sldId id="325" r:id="rId27"/>
    <p:sldId id="279" r:id="rId28"/>
  </p:sldIdLst>
  <p:sldSz cx="9144000" cy="5143500" type="screen16x9"/>
  <p:notesSz cx="6858000" cy="9144000"/>
  <p:embeddedFontLst>
    <p:embeddedFont>
      <p:font typeface="Walter Turncoat" panose="020B0604020202020204" charset="0"/>
      <p:regular r:id="rId30"/>
    </p:embeddedFont>
    <p:embeddedFont>
      <p:font typeface="Snigle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C5E75-CF82-4A7B-9EAF-F727AAA05E37}">
  <a:tblStyle styleId="{3CAC5E75-CF82-4A7B-9EAF-F727AAA0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0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67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4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21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94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77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0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312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94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2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2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56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5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38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241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599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83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0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9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1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26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Imagens/lei_ohm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Imagens/corrente_cc_ca.gi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tividades/Atividade%20-%20Aula%2004.doc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5868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sz="4800" dirty="0" smtClean="0"/>
              <a:t>Sistemas Embarcados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600" dirty="0"/>
              <a:t/>
            </a:r>
            <a:br>
              <a:rPr lang="en" sz="1600" dirty="0"/>
            </a:br>
            <a:r>
              <a:rPr lang="en" sz="3200" dirty="0" smtClean="0"/>
              <a:t>Aula 04</a:t>
            </a:r>
            <a:endParaRPr dirty="0"/>
          </a:p>
        </p:txBody>
      </p:sp>
      <p:grpSp>
        <p:nvGrpSpPr>
          <p:cNvPr id="51" name="Google Shape;51;p11"/>
          <p:cNvGrpSpPr/>
          <p:nvPr/>
        </p:nvGrpSpPr>
        <p:grpSpPr>
          <a:xfrm rot="-9269861">
            <a:off x="5695271" y="1659726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894458" y="2853048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4;p11"/>
          <p:cNvSpPr/>
          <p:nvPr/>
        </p:nvSpPr>
        <p:spPr>
          <a:xfrm>
            <a:off x="5024575" y="2853048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5;p38"/>
          <p:cNvSpPr/>
          <p:nvPr/>
        </p:nvSpPr>
        <p:spPr>
          <a:xfrm>
            <a:off x="7814455" y="141946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;p38"/>
          <p:cNvSpPr/>
          <p:nvPr/>
        </p:nvSpPr>
        <p:spPr>
          <a:xfrm>
            <a:off x="8091609" y="68613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83;p38"/>
          <p:cNvSpPr/>
          <p:nvPr/>
        </p:nvSpPr>
        <p:spPr>
          <a:xfrm>
            <a:off x="189731" y="141946"/>
            <a:ext cx="862649" cy="91822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8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Então as cargas sempre tendem a se equilibrarem, a diferença de cargas positivas e negativas é denominado “Diferença de Potencial Elétrico” ou pela sigla D.D.P. 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A D.D.P. é representada pela unidade Volts (Sigla: V)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O comportamento das cargas lembra o comportamento da água, que sempre busca o nivelamento (equilíbrio).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Resultado de imagem para diferenÃ§a de potenci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6" y="2997583"/>
            <a:ext cx="2310721" cy="16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Resultado de imagem para corrente elÃ©tric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89" y="2997583"/>
            <a:ext cx="2784641" cy="161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606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9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Nossa “Voltagem” (V) ou também conhecida por Tensão é basicamente esse desiquilíbrio de cargas entre os polos Positivo (+) e Negativo (-).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 Quando acionamos o interruptor (abrir o registro) a D.D.P. força o movimento de cargas para alcançarem o equilíbrio, migrando do positivo para o negativo.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Esse movimento de cargas não é desordenado como em um raio, porque entre os polos de nosso circuito elétrico temos um condutor (o fio elétrico) que força as cargas a seguirem esse caminho, ordenando o movimento das cargas elétricas.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67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10.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Esse movimento de cargas elétricas ordenadas dentro de um condutor elétrico, é exatamente a definição de outra grandeza elétrica chamado “Corrente Elétrica”, representada pela </a:t>
            </a:r>
            <a:r>
              <a:rPr lang="pt-BR" sz="1600" smtClean="0"/>
              <a:t>unidade </a:t>
            </a:r>
            <a:r>
              <a:rPr lang="pt-BR" sz="1600" smtClean="0"/>
              <a:t>Ampère </a:t>
            </a:r>
            <a:r>
              <a:rPr lang="pt-BR" sz="1600" dirty="0" smtClean="0"/>
              <a:t>(Sigla: A).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Resumindo, Corrente Elétrica é a quantidade de cargas que passam em um ponto do fio por unidade de tempo (segundos).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Resultado de imagem para corrente elÃ©tric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7" y="3336703"/>
            <a:ext cx="3289813" cy="1288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885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11.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en" sz="1600" dirty="0" smtClean="0"/>
              <a:t>Sabemos que existem materiais diversos, naturais e artificiais e cada um deles tem a capacidade de conduzir melhor ou pior essa corrente elétrica por dentro dele.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 smtClean="0"/>
              <a:t>	Um bom condutor é denominado “Material Condutor”.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indent="0" algn="just">
              <a:tabLst>
                <a:tab pos="536575" algn="l"/>
              </a:tabLst>
            </a:pPr>
            <a:r>
              <a:rPr lang="en" sz="1600" dirty="0" smtClean="0"/>
              <a:t>	Um mal </a:t>
            </a:r>
            <a:r>
              <a:rPr lang="en" sz="1600" dirty="0"/>
              <a:t>condutor é denominado “Material </a:t>
            </a:r>
            <a:r>
              <a:rPr lang="en" sz="1600" dirty="0" smtClean="0"/>
              <a:t>Isolante”.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792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12.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indent="0" algn="just"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/>
              <a:t>Vamos pensar um pouco?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Vamos citar alguns materiais considerados “condutores” e “isolantes”...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9" descr="Resultado de imagem para pensa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7" y="2038417"/>
            <a:ext cx="1330841" cy="90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100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13.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en" sz="1600" dirty="0" smtClean="0"/>
              <a:t>	Depois de entendermos que alguns materiais não são bons condutores, chegamos ao ponto de abordar mais uma grandeza elétrica.</a:t>
            </a:r>
            <a:r>
              <a:rPr lang="en" sz="1600" dirty="0"/>
              <a:t>	</a:t>
            </a:r>
            <a:endParaRPr lang="en" sz="1600" dirty="0" smtClean="0"/>
          </a:p>
          <a:p>
            <a:pPr marL="0" lvl="0" indent="0" algn="just">
              <a:tabLst>
                <a:tab pos="536575" algn="l"/>
              </a:tabLst>
            </a:pPr>
            <a:endParaRPr lang="en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A </a:t>
            </a:r>
            <a:r>
              <a:rPr lang="pt-BR" sz="1600" dirty="0"/>
              <a:t>Resistência Elétrica é a dificuldade que os elétrons têm em circular pelo condutor, devido a colisão com a estrutura atômica do material</a:t>
            </a:r>
            <a:r>
              <a:rPr lang="pt-BR" sz="1600" dirty="0" smtClean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Imagem relacionad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35" y="2987086"/>
            <a:ext cx="2716917" cy="1845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169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14.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A Resistência elétrica é medida em Ohms (Sigla: </a:t>
            </a:r>
            <a:r>
              <a:rPr lang="el-GR" sz="1600" dirty="0" smtClean="0"/>
              <a:t>Ω</a:t>
            </a:r>
            <a:r>
              <a:rPr lang="pt-BR" sz="1600" dirty="0" smtClean="0"/>
              <a:t>).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indent="0" algn="just">
              <a:tabLst>
                <a:tab pos="536575" algn="l"/>
              </a:tabLst>
            </a:pPr>
            <a:r>
              <a:rPr lang="pt-BR" sz="1600" dirty="0" smtClean="0"/>
              <a:t>	A </a:t>
            </a:r>
            <a:r>
              <a:rPr lang="pt-BR" sz="1600" dirty="0"/>
              <a:t>resistência por menor que for sempre está presente nos materiais, em menor ou maior </a:t>
            </a:r>
            <a:r>
              <a:rPr lang="pt-BR" sz="1600" dirty="0" smtClean="0"/>
              <a:t>quantidade, </a:t>
            </a:r>
            <a:r>
              <a:rPr lang="pt-BR" sz="1600" dirty="0"/>
              <a:t>sendo impossível termos uma resistência elétrica nula.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Consequentemente </a:t>
            </a:r>
            <a:r>
              <a:rPr lang="pt-BR" sz="1600" dirty="0" smtClean="0"/>
              <a:t>essa colisão com os átomos causa </a:t>
            </a:r>
            <a:r>
              <a:rPr lang="pt-BR" sz="1600" dirty="0"/>
              <a:t>o Efeito Joule, que gera aquecimento nos componentes, condutores elétricos e em todo o circuito elétrico</a:t>
            </a:r>
            <a:r>
              <a:rPr lang="pt-BR" sz="1600" dirty="0" smtClean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O aquecimento reduz a eficiência de condução elétrica...mas ...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... </a:t>
            </a:r>
            <a:r>
              <a:rPr lang="pt-BR" sz="1600" dirty="0"/>
              <a:t>o</a:t>
            </a:r>
            <a:r>
              <a:rPr lang="pt-BR" sz="1600" dirty="0" smtClean="0"/>
              <a:t> efeito Joule não é de todo mal ...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36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15.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3333569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indent="0" algn="just"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/>
              <a:t>Vamos pensar um pouco?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O que esses equipamentos do dia a dia tem a ver com o efeito Joule?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9" descr="Resultado de imagem para pensa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7" y="2038417"/>
            <a:ext cx="1330841" cy="90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nmetro analisa impacto do ferro de passar roupa na conta de luz - Tribuna  de Min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18" y="1705046"/>
            <a:ext cx="1999962" cy="13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uveiro elétrico multitemperatura 5500W 127V Duo Shower Lorenzetti |  Telhanor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173" y="1701637"/>
            <a:ext cx="1828279" cy="18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no Elétrico de Bancada Britânia 40L - BFE40PI - Forno Elétrico -  Magazine Luiz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1" y="3244391"/>
            <a:ext cx="1904736" cy="142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41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16.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Se você chegou até aqui agora vai ficar mais fácil entender que Tensão, Corrente e Resistência não são isoladas, que na verdade elas se relacionam entre si.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1º lei de Ohm: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V = R . 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endParaRPr lang="pt-BR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(Tensão é igual a Resistência vezes a Corrente)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330;p37"/>
          <p:cNvGrpSpPr/>
          <p:nvPr/>
        </p:nvGrpSpPr>
        <p:grpSpPr>
          <a:xfrm>
            <a:off x="3818239" y="2657572"/>
            <a:ext cx="468053" cy="158902"/>
            <a:chOff x="271125" y="812725"/>
            <a:chExt cx="766525" cy="221725"/>
          </a:xfrm>
        </p:grpSpPr>
        <p:sp>
          <p:nvSpPr>
            <p:cNvPr id="9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Nuvem 10"/>
          <p:cNvSpPr/>
          <p:nvPr/>
        </p:nvSpPr>
        <p:spPr>
          <a:xfrm>
            <a:off x="2727704" y="2492073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Click!</a:t>
            </a:r>
            <a:endParaRPr lang="pt-BR" dirty="0"/>
          </a:p>
        </p:txBody>
      </p:sp>
      <p:sp>
        <p:nvSpPr>
          <p:cNvPr id="12" name="Google Shape;345;p38">
            <a:hlinkClick r:id="rId3" action="ppaction://hlinkfile"/>
          </p:cNvPr>
          <p:cNvSpPr/>
          <p:nvPr/>
        </p:nvSpPr>
        <p:spPr>
          <a:xfrm>
            <a:off x="4357407" y="2566535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9" descr="Imagem relacionad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0"/>
          <a:stretch>
            <a:fillRect/>
          </a:stretch>
        </p:blipFill>
        <p:spPr bwMode="auto">
          <a:xfrm>
            <a:off x="5429056" y="2300062"/>
            <a:ext cx="3192430" cy="2409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1630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17.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A voltagem multiplicada pela corrente também gera uma grandeza, denominada Potência expressa em Watts (Sigla: W).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É </a:t>
            </a:r>
            <a:r>
              <a:rPr lang="pt-BR" sz="1600" dirty="0"/>
              <a:t>o quando de energia é entregue para realizar um trabalho (transformação de energia) em uma variação de tempo</a:t>
            </a:r>
            <a:r>
              <a:rPr lang="pt-BR" sz="1600" dirty="0" smtClean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Exemplo transformar energia elétrica em energia térmica, como em um chuveiro.</a:t>
            </a: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Pela </a:t>
            </a:r>
            <a:r>
              <a:rPr lang="pt-BR" sz="1600" dirty="0"/>
              <a:t>Lei de Ohm também pode ser encontrado por P = V . </a:t>
            </a:r>
            <a:r>
              <a:rPr lang="pt-BR" sz="1600" dirty="0" smtClean="0"/>
              <a:t>i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(Potência é igual a Tensão multiplicada pela Corrente). 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46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33561" y="99553"/>
            <a:ext cx="5457000" cy="94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Tema da aula:</a:t>
            </a:r>
            <a:endParaRPr sz="3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45774" y="1030743"/>
            <a:ext cx="8832574" cy="386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 smtClean="0"/>
              <a:t>O que vamos aprender hoje?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dirty="0" smtClean="0"/>
          </a:p>
          <a:p>
            <a:pPr marL="0" lvl="0" indent="0" defTabSz="536575">
              <a:buNone/>
            </a:pPr>
            <a:r>
              <a:rPr lang="pt-BR" sz="1600" dirty="0" smtClean="0"/>
              <a:t>	01 – Conceitos básicos de elétrica;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3739765" y="781066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97;p16"/>
          <p:cNvSpPr/>
          <p:nvPr/>
        </p:nvSpPr>
        <p:spPr>
          <a:xfrm>
            <a:off x="1935264" y="175231"/>
            <a:ext cx="788695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8;p16"/>
          <p:cNvSpPr/>
          <p:nvPr/>
        </p:nvSpPr>
        <p:spPr>
          <a:xfrm>
            <a:off x="2156766" y="37042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4;p38"/>
          <p:cNvSpPr/>
          <p:nvPr/>
        </p:nvSpPr>
        <p:spPr>
          <a:xfrm>
            <a:off x="4375124" y="3090238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555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18.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Por fim devemos saber que existem dois tipos de Corrente Elétrica, contínua e alternada.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A corrente contínua (CC) não altera em função do tempo, uma tensão 5V, será 5V sempre.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Já a corrente alternada (CA), se altera em função do tempo e varia, +110V e -110V.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Resultado de imagem para corrente elÃ©tric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7" y="2997582"/>
            <a:ext cx="3401607" cy="1772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330;p37"/>
          <p:cNvGrpSpPr/>
          <p:nvPr/>
        </p:nvGrpSpPr>
        <p:grpSpPr>
          <a:xfrm>
            <a:off x="5832669" y="3676332"/>
            <a:ext cx="468053" cy="158902"/>
            <a:chOff x="271125" y="812725"/>
            <a:chExt cx="766525" cy="221725"/>
          </a:xfrm>
        </p:grpSpPr>
        <p:sp>
          <p:nvSpPr>
            <p:cNvPr id="1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Nuvem 12"/>
          <p:cNvSpPr/>
          <p:nvPr/>
        </p:nvSpPr>
        <p:spPr>
          <a:xfrm>
            <a:off x="4742134" y="3510833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Click!</a:t>
            </a:r>
            <a:endParaRPr lang="pt-BR" dirty="0"/>
          </a:p>
        </p:txBody>
      </p:sp>
      <p:sp>
        <p:nvSpPr>
          <p:cNvPr id="14" name="Google Shape;345;p38">
            <a:hlinkClick r:id="rId4" action="ppaction://hlinkfile"/>
          </p:cNvPr>
          <p:cNvSpPr/>
          <p:nvPr/>
        </p:nvSpPr>
        <p:spPr>
          <a:xfrm>
            <a:off x="6371837" y="3585295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53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19.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Mas porque dois tipos de corrente?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Bom basicamente se o condutor for muito longo (quilômetros) essa distancia gera diminuição da tensão que passa por ela, ou seja, quanto maior o comprimento do condutor maior a resistência, esse é a 2º Lei de Ohm.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Corrente continua não é eficiente se tiver que ser enviada por longas distâncias, neste caso a corrente alternada leva vantagem.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Além disso é mais fácil gerar tensões altas em Corrente Alternada do que em Corrente Contínua.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09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20.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405496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Sendo assim para tensões baixas (CC) e para tensões altas (CA).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indent="0" algn="just">
              <a:tabLst>
                <a:tab pos="536575" algn="l"/>
              </a:tabLst>
            </a:pPr>
            <a:r>
              <a:rPr lang="pt-BR" sz="1600" dirty="0"/>
              <a:t>	Vamos pensar um pouco?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Quais dessas fontes de energia são (CC) e quais são (CA)?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9" descr="Resultado de imagem para pensa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2" y="2768740"/>
            <a:ext cx="1330841" cy="90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Imagem relacionad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28" y="3303619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Resultado de imagem para Fonte de Computad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17" y="1746737"/>
            <a:ext cx="1919764" cy="149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tomada elÃ©tric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28" y="1755547"/>
            <a:ext cx="2236955" cy="148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Resultado de imagem para pilha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02" y="3303622"/>
            <a:ext cx="1465534" cy="1465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283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21.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 smtClean="0"/>
              <a:t>	</a:t>
            </a:r>
            <a:r>
              <a:rPr lang="pt-BR" sz="1600" dirty="0" smtClean="0"/>
              <a:t>Por isso seu telefone celular precisa de uma fonte para carregar, pois seus componentes internos (circuito), convertem a energia da rede elétrica (CA) para níveis de tensão baixos e contínuos (CC).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3;p38"/>
          <p:cNvSpPr/>
          <p:nvPr/>
        </p:nvSpPr>
        <p:spPr>
          <a:xfrm>
            <a:off x="4320856" y="1586343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arregador Samsung Galaxy J4 Core J410G - Carregador de Celular - Magazine  Lui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85" y="2942008"/>
            <a:ext cx="1675829" cy="16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71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434267"/>
            <a:ext cx="7772400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22.</a:t>
            </a:r>
            <a:endParaRPr sz="3800" dirty="0" smtClean="0"/>
          </a:p>
          <a:p>
            <a:pPr lvl="0"/>
            <a:r>
              <a:rPr lang="en" sz="3800" dirty="0" smtClean="0"/>
              <a:t>Lição de Casa: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562046" y="1371600"/>
            <a:ext cx="842292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pt-BR" sz="1600" dirty="0"/>
          </a:p>
          <a:p>
            <a:pPr marL="0" lvl="0" indent="0" algn="just"/>
            <a:r>
              <a:rPr lang="pt-BR" sz="1600" dirty="0" smtClean="0"/>
              <a:t>- Tarefa: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</a:t>
            </a:r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Responder questionário de múltipla escolha, com base nos assuntos que foram abordados em sala de aula.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/>
            <a:r>
              <a:rPr lang="pt-BR" sz="1600" dirty="0" smtClean="0"/>
              <a:t>- Objetivo:</a:t>
            </a:r>
          </a:p>
          <a:p>
            <a:pPr marL="0" lvl="0" indent="0" algn="just"/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Reforçar os conhecimentos aprendidos e mensurar quanto do assunto foi entendido e quais temas deverão ser revisados, para que o conhecimento seja consolidado.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354;p38"/>
          <p:cNvSpPr/>
          <p:nvPr/>
        </p:nvSpPr>
        <p:spPr>
          <a:xfrm>
            <a:off x="7601672" y="245579"/>
            <a:ext cx="797826" cy="971814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6;p38"/>
          <p:cNvSpPr/>
          <p:nvPr/>
        </p:nvSpPr>
        <p:spPr>
          <a:xfrm>
            <a:off x="8533328" y="217893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3;p38"/>
          <p:cNvSpPr/>
          <p:nvPr/>
        </p:nvSpPr>
        <p:spPr>
          <a:xfrm>
            <a:off x="216365" y="2861021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44;p38"/>
          <p:cNvSpPr/>
          <p:nvPr/>
        </p:nvSpPr>
        <p:spPr>
          <a:xfrm>
            <a:off x="277965" y="1647005"/>
            <a:ext cx="284081" cy="33992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57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434267"/>
            <a:ext cx="7772400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23.</a:t>
            </a:r>
            <a:endParaRPr sz="3800" dirty="0" smtClean="0"/>
          </a:p>
          <a:p>
            <a:pPr lvl="0"/>
            <a:r>
              <a:rPr lang="en" sz="3800" dirty="0" smtClean="0"/>
              <a:t>Lição de Casa: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562046" y="1371600"/>
            <a:ext cx="842292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pt-BR" sz="1600" dirty="0"/>
          </a:p>
          <a:p>
            <a:pPr marL="0" lvl="0" indent="0" algn="just"/>
            <a:r>
              <a:rPr lang="pt-BR" sz="1600" dirty="0" smtClean="0"/>
              <a:t>- Formato de entrega: </a:t>
            </a:r>
          </a:p>
          <a:p>
            <a:pPr marL="0" lvl="0" indent="0" algn="just"/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Documento do Word (DOCX) contendo questionário.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/>
            <a:endParaRPr lang="pt-BR" sz="1600" dirty="0" smtClean="0"/>
          </a:p>
          <a:p>
            <a:pPr marL="0" lvl="0" indent="0" algn="just"/>
            <a:r>
              <a:rPr lang="pt-BR" sz="1600" dirty="0" smtClean="0"/>
              <a:t>- Prazo de entrega: 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XX/XX/2021</a:t>
            </a:r>
            <a:endParaRPr lang="pt-BR" sz="1600" dirty="0"/>
          </a:p>
          <a:p>
            <a:pPr marL="0" lvl="0" indent="0" algn="l"/>
            <a:endParaRPr lang="pt-BR" sz="1600" dirty="0" smtClean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354;p38"/>
          <p:cNvSpPr/>
          <p:nvPr/>
        </p:nvSpPr>
        <p:spPr>
          <a:xfrm>
            <a:off x="7601672" y="245579"/>
            <a:ext cx="797826" cy="971814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6;p38"/>
          <p:cNvSpPr/>
          <p:nvPr/>
        </p:nvSpPr>
        <p:spPr>
          <a:xfrm>
            <a:off x="8533328" y="217893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0;p37"/>
          <p:cNvGrpSpPr/>
          <p:nvPr/>
        </p:nvGrpSpPr>
        <p:grpSpPr>
          <a:xfrm>
            <a:off x="3699509" y="3038801"/>
            <a:ext cx="468053" cy="158902"/>
            <a:chOff x="271125" y="812725"/>
            <a:chExt cx="766525" cy="221725"/>
          </a:xfrm>
        </p:grpSpPr>
        <p:sp>
          <p:nvSpPr>
            <p:cNvPr id="12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Nuvem 13"/>
          <p:cNvSpPr/>
          <p:nvPr/>
        </p:nvSpPr>
        <p:spPr>
          <a:xfrm>
            <a:off x="2608974" y="2873302"/>
            <a:ext cx="956930" cy="568984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Click!</a:t>
            </a:r>
            <a:endParaRPr lang="pt-BR" dirty="0"/>
          </a:p>
        </p:txBody>
      </p:sp>
      <p:sp>
        <p:nvSpPr>
          <p:cNvPr id="15" name="Google Shape;352;p38"/>
          <p:cNvSpPr/>
          <p:nvPr/>
        </p:nvSpPr>
        <p:spPr>
          <a:xfrm>
            <a:off x="195625" y="3600422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68;p38"/>
          <p:cNvSpPr/>
          <p:nvPr/>
        </p:nvSpPr>
        <p:spPr>
          <a:xfrm>
            <a:off x="195625" y="1640900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54;p38">
            <a:hlinkClick r:id="rId3" action="ppaction://hlinkfile"/>
          </p:cNvPr>
          <p:cNvSpPr/>
          <p:nvPr/>
        </p:nvSpPr>
        <p:spPr>
          <a:xfrm>
            <a:off x="4351527" y="2913757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44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24.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Referências: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- Livros: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BONJORNO</a:t>
            </a:r>
            <a:r>
              <a:rPr lang="pt-BR" sz="1600" dirty="0"/>
              <a:t>, Regina Azenha. et al. Física Completa. Edição 2º ed. São Paulo: FTD, 2001</a:t>
            </a:r>
            <a:r>
              <a:rPr lang="pt-BR" sz="1600" dirty="0" smtClean="0"/>
              <a:t>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TASHIBANA</a:t>
            </a:r>
            <a:r>
              <a:rPr lang="pt-BR" sz="1600" dirty="0"/>
              <a:t>, Armando T. et al. Física: Novo Manual Nova Cultura. São Paulo: Editora Nova Cultural </a:t>
            </a:r>
            <a:r>
              <a:rPr lang="pt-BR" sz="1600" dirty="0" err="1"/>
              <a:t>Ltda</a:t>
            </a:r>
            <a:r>
              <a:rPr lang="pt-BR" sz="1600" dirty="0"/>
              <a:t>, 1993.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4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Obrigado!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Dúvidas?</a:t>
            </a:r>
            <a:endParaRPr sz="3600" dirty="0"/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en" sz="1600" dirty="0" smtClean="0"/>
              <a:t>- Introdução: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 smtClean="0"/>
              <a:t>	Agora que você já montou seu primeiro projeto de Arduino, devemos entender alguns conceitos importantes para avançar no assunto e futuramente montarmos projetos mais complexos e desafiadores … até porque um led que pisca intermitente terá pouca utilidade em aplicações reais.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 smtClean="0"/>
              <a:t>	Mas não desanime você chega lá… tudo a seu tempo!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2;p38"/>
          <p:cNvSpPr/>
          <p:nvPr/>
        </p:nvSpPr>
        <p:spPr>
          <a:xfrm>
            <a:off x="5587505" y="3313887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7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en" sz="1600" dirty="0" smtClean="0"/>
              <a:t>- O que é eletricidade?</a:t>
            </a:r>
          </a:p>
          <a:p>
            <a:pPr marL="0" lvl="0" indent="0" algn="just" defTabSz="536575"/>
            <a:r>
              <a:rPr lang="pt-BR" sz="1600" dirty="0" smtClean="0"/>
              <a:t>	</a:t>
            </a:r>
          </a:p>
          <a:p>
            <a:pPr marL="0" lvl="0" indent="0" algn="just" defTabSz="536575"/>
            <a:r>
              <a:rPr lang="pt-BR" sz="1600" dirty="0" smtClean="0"/>
              <a:t>	A </a:t>
            </a:r>
            <a:r>
              <a:rPr lang="pt-BR" sz="1600" dirty="0"/>
              <a:t>eletricidade é um termo geral que abrange uma variedade de fenômenos resultantes da presença e do fluxo de carga elétrica.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Resultado de imagem para eletricidad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95" y="2818827"/>
            <a:ext cx="3142247" cy="159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3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en" sz="1600" dirty="0" smtClean="0"/>
              <a:t>Ficou claro? Não? Não se preoculpe vamos explicar passo a passo e você entenderá como este fenômeno funciona e como está relacionado dentro de seu circuito e componentes eletrônicos.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e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 smtClean="0"/>
              <a:t>	Para entendermos o que a eletricidade é de fato, vamos partir do princípio:</a:t>
            </a:r>
            <a:r>
              <a:rPr lang="pt-BR" sz="1600" dirty="0" smtClean="0"/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Observe a imagem a seguir...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07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4.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5684884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en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en" sz="1600" dirty="0" smtClean="0"/>
              <a:t>	Um átomo é constituido de Prótons, Neutrons e Elétrons.</a:t>
            </a:r>
          </a:p>
          <a:p>
            <a:pPr marL="0" lvl="0" indent="0" algn="just">
              <a:tabLst>
                <a:tab pos="536575" algn="l"/>
              </a:tabLst>
            </a:pPr>
            <a:endParaRPr lang="en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Cargas </a:t>
            </a:r>
            <a:r>
              <a:rPr lang="pt-BR" sz="1600" dirty="0"/>
              <a:t>Elétricas </a:t>
            </a:r>
            <a:r>
              <a:rPr lang="pt-BR" sz="1600" dirty="0" smtClean="0"/>
              <a:t>= Íons;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Íons </a:t>
            </a:r>
            <a:r>
              <a:rPr lang="pt-BR" sz="1600" dirty="0"/>
              <a:t>=&gt; </a:t>
            </a:r>
            <a:r>
              <a:rPr lang="pt-BR" sz="1600" dirty="0" smtClean="0"/>
              <a:t>Átomos </a:t>
            </a:r>
            <a:r>
              <a:rPr lang="pt-BR" sz="1600" dirty="0"/>
              <a:t>Carregados (Positivo ou Negativo</a:t>
            </a:r>
            <a:r>
              <a:rPr lang="pt-BR" sz="1600" dirty="0" smtClean="0"/>
              <a:t>);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Átomo Ganha </a:t>
            </a:r>
            <a:r>
              <a:rPr lang="pt-BR" sz="1600" dirty="0"/>
              <a:t>elétrons = Íon negativo;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	 Átomo </a:t>
            </a:r>
            <a:r>
              <a:rPr lang="pt-BR" sz="1600" dirty="0" smtClean="0"/>
              <a:t>Perde </a:t>
            </a:r>
            <a:r>
              <a:rPr lang="pt-BR" sz="1600" dirty="0"/>
              <a:t>elétrons = Íon positivo</a:t>
            </a:r>
            <a:r>
              <a:rPr lang="pt-BR" sz="1600" dirty="0" smtClean="0"/>
              <a:t>;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Portanto temos, cargas positivas (+) e cargas negativas (-).</a:t>
            </a: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Resultado de imagem para cargas eletricas 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68" y="1760487"/>
            <a:ext cx="2458739" cy="1571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093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5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en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en" sz="1600" dirty="0" smtClean="0"/>
              <a:t>	</a:t>
            </a:r>
            <a:r>
              <a:rPr lang="pt-BR" sz="1600" dirty="0" smtClean="0"/>
              <a:t>Cargas </a:t>
            </a:r>
            <a:r>
              <a:rPr lang="pt-BR" sz="1600" dirty="0"/>
              <a:t>Elétricas e Polaridade</a:t>
            </a:r>
            <a:r>
              <a:rPr lang="pt-BR" sz="1600" dirty="0" smtClean="0"/>
              <a:t>: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Sabendo o que são cargas elétricas agora devemos saber o seu comportamento quando são colocadas lado a lado.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/>
              <a:t> </a:t>
            </a:r>
            <a:r>
              <a:rPr lang="pt-BR" sz="1600" dirty="0" smtClean="0"/>
              <a:t>	Cargas </a:t>
            </a:r>
            <a:r>
              <a:rPr lang="pt-BR" sz="1600" dirty="0"/>
              <a:t>de mesmo sinal se repelem, assim como, cargas de sinas opostos se atraem.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Imagem relacionad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36" y="3355009"/>
            <a:ext cx="3478340" cy="1204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97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6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3597811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tabLst>
                <a:tab pos="536575" algn="l"/>
              </a:tabLst>
            </a:pPr>
            <a:endParaRPr lang="en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en" sz="1600" dirty="0" smtClean="0"/>
              <a:t>	</a:t>
            </a:r>
            <a:r>
              <a:rPr lang="pt-BR" sz="1600" dirty="0" smtClean="0"/>
              <a:t>Vamos pensar um pouco?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endParaRPr lang="pt-BR" sz="1600" dirty="0" smtClean="0"/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Qual a relação do que você aprendeu com a imagem ao lado?</a:t>
            </a:r>
          </a:p>
          <a:p>
            <a:pPr marL="0" lvl="0" indent="0" algn="just">
              <a:tabLst>
                <a:tab pos="536575" algn="l"/>
              </a:tabLst>
            </a:pPr>
            <a:endParaRPr lang="pt-BR" sz="1600" dirty="0"/>
          </a:p>
          <a:p>
            <a:pPr marL="0" lvl="0" indent="0" algn="just">
              <a:tabLst>
                <a:tab pos="536575" algn="l"/>
              </a:tabLst>
            </a:pPr>
            <a:r>
              <a:rPr lang="pt-BR" sz="1600" dirty="0" smtClean="0"/>
              <a:t>	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Relâmpago - Meteorologia - InfoEsc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40" y="1706800"/>
            <a:ext cx="4272077" cy="28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Resultado de imagem para pensa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2" y="2041452"/>
            <a:ext cx="1330841" cy="90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17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9026" y="434267"/>
            <a:ext cx="8825948" cy="1120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7</a:t>
            </a:r>
            <a:r>
              <a:rPr lang="en" sz="3800" dirty="0" smtClean="0"/>
              <a:t>.</a:t>
            </a:r>
            <a:endParaRPr sz="3800" dirty="0"/>
          </a:p>
          <a:p>
            <a:pPr lvl="0"/>
            <a:r>
              <a:rPr lang="pt-BR" sz="4000" dirty="0" smtClean="0"/>
              <a:t>Conceitos de Elétrica</a:t>
            </a:r>
            <a:r>
              <a:rPr lang="en" sz="3800" dirty="0" smtClean="0"/>
              <a:t>:</a:t>
            </a:r>
            <a:endParaRPr sz="38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59026" y="1371600"/>
            <a:ext cx="8825948" cy="3518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en" sz="1600" dirty="0"/>
              <a:t>	</a:t>
            </a:r>
            <a:r>
              <a:rPr lang="pt-BR" sz="1600" dirty="0" smtClean="0"/>
              <a:t>Resposta: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O atrito da nuvem de chuva com o ar gera cargas positivas, e a Terra tem potencial negativo, por natureza.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Embora a nuvem esteja a vários quilômetros de distância do solo, a quantidade de cargas acumuladas é tão grande, de tal forma que, em determinado momento essa distância já não faz mais diferença e então acontece um fenômeno natural para que haja equilíbrio elétrico.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O raio ...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endParaRPr lang="pt-BR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</a:pPr>
            <a:r>
              <a:rPr lang="pt-BR" sz="1600" dirty="0" smtClean="0"/>
              <a:t>	</a:t>
            </a:r>
            <a:endParaRPr lang="pt-BR" sz="1600" dirty="0"/>
          </a:p>
        </p:txBody>
      </p:sp>
      <p:sp>
        <p:nvSpPr>
          <p:cNvPr id="83" name="Google Shape;83;p14"/>
          <p:cNvSpPr/>
          <p:nvPr/>
        </p:nvSpPr>
        <p:spPr>
          <a:xfrm>
            <a:off x="4074276" y="140249"/>
            <a:ext cx="882037" cy="80787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367;p38"/>
          <p:cNvSpPr/>
          <p:nvPr/>
        </p:nvSpPr>
        <p:spPr>
          <a:xfrm>
            <a:off x="8712896" y="3372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Heavy Showers Chalk White Icon On Black Background, Stock Vector |  Crushpix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8" t="13821" r="19799" b="14946"/>
          <a:stretch/>
        </p:blipFill>
        <p:spPr bwMode="auto">
          <a:xfrm>
            <a:off x="1595044" y="3767602"/>
            <a:ext cx="466128" cy="5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47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83F700-A5E5-4090-8FDB-39F8DCF00D7F}"/>
</file>

<file path=customXml/itemProps2.xml><?xml version="1.0" encoding="utf-8"?>
<ds:datastoreItem xmlns:ds="http://schemas.openxmlformats.org/officeDocument/2006/customXml" ds:itemID="{7E3F0C79-CCEA-4BEA-8BA0-D6BD8248FE94}"/>
</file>

<file path=customXml/itemProps3.xml><?xml version="1.0" encoding="utf-8"?>
<ds:datastoreItem xmlns:ds="http://schemas.openxmlformats.org/officeDocument/2006/customXml" ds:itemID="{B4B1EA69-AEEE-46EB-835D-961EFF2F8734}"/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196</Words>
  <Application>Microsoft Office PowerPoint</Application>
  <PresentationFormat>Apresentação na tela (16:9)</PresentationFormat>
  <Paragraphs>268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Walter Turncoat</vt:lpstr>
      <vt:lpstr>Arial</vt:lpstr>
      <vt:lpstr>Sniglet</vt:lpstr>
      <vt:lpstr>Ursula template</vt:lpstr>
      <vt:lpstr> Sistemas Embarcados  Aula 04</vt:lpstr>
      <vt:lpstr>Tema da aula:</vt:lpstr>
      <vt:lpstr>1. Conceitos de Elétrica:</vt:lpstr>
      <vt:lpstr>2. Conceitos de Elétrica:</vt:lpstr>
      <vt:lpstr>3. Conceitos de Elétrica:</vt:lpstr>
      <vt:lpstr>4. Conceitos de Elétrica:</vt:lpstr>
      <vt:lpstr>5. Conceitos de Elétrica:</vt:lpstr>
      <vt:lpstr>6. Conceitos de Elétrica:</vt:lpstr>
      <vt:lpstr>7. Conceitos de Elétrica:</vt:lpstr>
      <vt:lpstr>8. Conceitos de Elétrica:</vt:lpstr>
      <vt:lpstr>9. Conceitos de Elétrica:</vt:lpstr>
      <vt:lpstr>10. Conceitos de Elétrica:</vt:lpstr>
      <vt:lpstr>11. Conceitos de Elétrica:</vt:lpstr>
      <vt:lpstr>12. Conceitos de Elétrica:</vt:lpstr>
      <vt:lpstr>13. Conceitos de Elétrica:</vt:lpstr>
      <vt:lpstr>14. Conceitos de Elétrica:</vt:lpstr>
      <vt:lpstr>15. Conceitos de Elétrica:</vt:lpstr>
      <vt:lpstr>16. Conceitos de Elétrica:</vt:lpstr>
      <vt:lpstr>17. Conceitos de Elétrica:</vt:lpstr>
      <vt:lpstr>18. Conceitos de Elétrica:</vt:lpstr>
      <vt:lpstr>19. Conceitos de Elétrica:</vt:lpstr>
      <vt:lpstr>20. Conceitos de Elétrica:</vt:lpstr>
      <vt:lpstr>21. Conceitos de Elétrica:</vt:lpstr>
      <vt:lpstr>22. Lição de Casa:</vt:lpstr>
      <vt:lpstr>23. Lição de Casa:</vt:lpstr>
      <vt:lpstr>24. Referências: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 Sejam Bem Vindos!</dc:title>
  <dc:creator>Wagner Lucca</dc:creator>
  <cp:lastModifiedBy>Wagner Lucca</cp:lastModifiedBy>
  <cp:revision>212</cp:revision>
  <dcterms:modified xsi:type="dcterms:W3CDTF">2021-01-28T12:29:58Z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0x0101002291B5614529994DA68A9C6AFFCECD2A</vt:lpwstr>
  </property>
</Properties>
</file>