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Masters/slideMaster1.xml" ContentType="application/vnd.openxmlformats-officedocument.presentationml.slideMaster+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2" r:id="rId4"/>
    <p:sldId id="263" r:id="rId5"/>
    <p:sldId id="264" r:id="rId6"/>
    <p:sldId id="265" r:id="rId7"/>
    <p:sldId id="266" r:id="rId8"/>
    <p:sldId id="267" r:id="rId9"/>
    <p:sldId id="258" r:id="rId10"/>
    <p:sldId id="259" r:id="rId11"/>
    <p:sldId id="260" r:id="rId12"/>
    <p:sldId id="261"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customXml" Target="../customXml/item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ustomXml" Target="../customXml/item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pt-BR"/>
              <a:t>Clique para editar o título Mestre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a:t>Clique para editar o estilo do subtítulo Mestre</a:t>
            </a:r>
            <a:endParaRPr lang="en-US" dirty="0"/>
          </a:p>
        </p:txBody>
      </p:sp>
      <p:sp>
        <p:nvSpPr>
          <p:cNvPr id="4" name="Date Placeholder 3"/>
          <p:cNvSpPr>
            <a:spLocks noGrp="1"/>
          </p:cNvSpPr>
          <p:nvPr>
            <p:ph type="dt" sz="half" idx="10"/>
          </p:nvPr>
        </p:nvSpPr>
        <p:spPr/>
        <p:txBody>
          <a:bodyPr/>
          <a:lstStyle/>
          <a:p>
            <a:fld id="{D3860484-2610-4648-8DF9-09C342E2704F}" type="datetimeFigureOut">
              <a:rPr lang="pt-BR" smtClean="0"/>
              <a:t>19/03/2021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2F14C8E-D547-480E-8D41-6AD1F1106008}" type="slidenum">
              <a:rPr lang="pt-BR" smtClean="0"/>
              <a:t>‹nº›</a:t>
            </a:fld>
            <a:endParaRPr lang="pt-BR"/>
          </a:p>
        </p:txBody>
      </p:sp>
    </p:spTree>
    <p:extLst>
      <p:ext uri="{BB962C8B-B14F-4D97-AF65-F5344CB8AC3E}">
        <p14:creationId xmlns:p14="http://schemas.microsoft.com/office/powerpoint/2010/main" val="11642303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e Legenda">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pt-BR"/>
              <a:t>Clique para editar o título Mestre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D3860484-2610-4648-8DF9-09C342E2704F}" type="datetimeFigureOut">
              <a:rPr lang="pt-BR" smtClean="0"/>
              <a:t>19/03/2021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2F14C8E-D547-480E-8D41-6AD1F1106008}" type="slidenum">
              <a:rPr lang="pt-BR" smtClean="0"/>
              <a:t>‹nº›</a:t>
            </a:fld>
            <a:endParaRPr lang="pt-BR"/>
          </a:p>
        </p:txBody>
      </p:sp>
    </p:spTree>
    <p:extLst>
      <p:ext uri="{BB962C8B-B14F-4D97-AF65-F5344CB8AC3E}">
        <p14:creationId xmlns:p14="http://schemas.microsoft.com/office/powerpoint/2010/main" val="15115945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çã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pt-BR"/>
              <a:t>Clique para editar o título Mestre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t-BR"/>
              <a:t>Clique para editar os estilos de texto Mestres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D3860484-2610-4648-8DF9-09C342E2704F}" type="datetimeFigureOut">
              <a:rPr lang="pt-BR" smtClean="0"/>
              <a:t>19/03/2021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2F14C8E-D547-480E-8D41-6AD1F1106008}" type="slidenum">
              <a:rPr lang="pt-BR" smtClean="0"/>
              <a:t>‹nº›</a:t>
            </a:fld>
            <a:endParaRPr lang="pt-BR"/>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9370519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ão de Nom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pt-BR"/>
              <a:t>Clique para editar o título Mestre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D3860484-2610-4648-8DF9-09C342E2704F}" type="datetimeFigureOut">
              <a:rPr lang="pt-BR" smtClean="0"/>
              <a:t>19/03/2021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2F14C8E-D547-480E-8D41-6AD1F1106008}" type="slidenum">
              <a:rPr lang="pt-BR" smtClean="0"/>
              <a:t>‹nº›</a:t>
            </a:fld>
            <a:endParaRPr lang="pt-BR"/>
          </a:p>
        </p:txBody>
      </p:sp>
    </p:spTree>
    <p:extLst>
      <p:ext uri="{BB962C8B-B14F-4D97-AF65-F5344CB8AC3E}">
        <p14:creationId xmlns:p14="http://schemas.microsoft.com/office/powerpoint/2010/main" val="28658649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o Cartão de Nom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pt-BR"/>
              <a:t>Clique para editar o título Mestre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t-BR"/>
              <a:t>Clique para editar os estilos de texto Mestres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D3860484-2610-4648-8DF9-09C342E2704F}" type="datetimeFigureOut">
              <a:rPr lang="pt-BR" smtClean="0"/>
              <a:t>19/03/2021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2F14C8E-D547-480E-8D41-6AD1F1106008}" type="slidenum">
              <a:rPr lang="pt-BR" smtClean="0"/>
              <a:t>‹nº›</a:t>
            </a:fld>
            <a:endParaRPr lang="pt-BR"/>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0965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iro ou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pt-BR"/>
              <a:t>Clique para editar o título Mestre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t-BR"/>
              <a:t>Clique para editar os estilos de texto Mestres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D3860484-2610-4648-8DF9-09C342E2704F}" type="datetimeFigureOut">
              <a:rPr lang="pt-BR" smtClean="0"/>
              <a:t>19/03/2021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2F14C8E-D547-480E-8D41-6AD1F1106008}" type="slidenum">
              <a:rPr lang="pt-BR" smtClean="0"/>
              <a:t>‹nº›</a:t>
            </a:fld>
            <a:endParaRPr lang="pt-BR"/>
          </a:p>
        </p:txBody>
      </p:sp>
    </p:spTree>
    <p:extLst>
      <p:ext uri="{BB962C8B-B14F-4D97-AF65-F5344CB8AC3E}">
        <p14:creationId xmlns:p14="http://schemas.microsoft.com/office/powerpoint/2010/main" val="11708103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D3860484-2610-4648-8DF9-09C342E2704F}" type="datetimeFigureOut">
              <a:rPr lang="pt-BR" smtClean="0"/>
              <a:t>19/03/2021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2F14C8E-D547-480E-8D41-6AD1F1106008}" type="slidenum">
              <a:rPr lang="pt-BR" smtClean="0"/>
              <a:t>‹nº›</a:t>
            </a:fld>
            <a:endParaRPr lang="pt-BR"/>
          </a:p>
        </p:txBody>
      </p:sp>
    </p:spTree>
    <p:extLst>
      <p:ext uri="{BB962C8B-B14F-4D97-AF65-F5344CB8AC3E}">
        <p14:creationId xmlns:p14="http://schemas.microsoft.com/office/powerpoint/2010/main" val="24167354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pt-BR"/>
              <a:t>Clique para editar o título Mestre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D3860484-2610-4648-8DF9-09C342E2704F}" type="datetimeFigureOut">
              <a:rPr lang="pt-BR" smtClean="0"/>
              <a:t>19/03/2021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2F14C8E-D547-480E-8D41-6AD1F1106008}" type="slidenum">
              <a:rPr lang="pt-BR" smtClean="0"/>
              <a:t>‹nº›</a:t>
            </a:fld>
            <a:endParaRPr lang="pt-BR"/>
          </a:p>
        </p:txBody>
      </p:sp>
    </p:spTree>
    <p:extLst>
      <p:ext uri="{BB962C8B-B14F-4D97-AF65-F5344CB8AC3E}">
        <p14:creationId xmlns:p14="http://schemas.microsoft.com/office/powerpoint/2010/main" val="42894243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pt-BR"/>
              <a:t>Clique para editar o título Mestre</a:t>
            </a:r>
            <a:endParaRPr lang="en-US" dirty="0"/>
          </a:p>
        </p:txBody>
      </p:sp>
      <p:sp>
        <p:nvSpPr>
          <p:cNvPr id="3" name="Content Placeholder 2"/>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D3860484-2610-4648-8DF9-09C342E2704F}" type="datetimeFigureOut">
              <a:rPr lang="pt-BR" smtClean="0"/>
              <a:t>19/03/2021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2F14C8E-D547-480E-8D41-6AD1F1106008}" type="slidenum">
              <a:rPr lang="pt-BR" smtClean="0"/>
              <a:t>‹nº›</a:t>
            </a:fld>
            <a:endParaRPr lang="pt-BR"/>
          </a:p>
        </p:txBody>
      </p:sp>
    </p:spTree>
    <p:extLst>
      <p:ext uri="{BB962C8B-B14F-4D97-AF65-F5344CB8AC3E}">
        <p14:creationId xmlns:p14="http://schemas.microsoft.com/office/powerpoint/2010/main" val="12981506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pt-BR"/>
              <a:t>Clique para editar o título Mestre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D3860484-2610-4648-8DF9-09C342E2704F}" type="datetimeFigureOut">
              <a:rPr lang="pt-BR" smtClean="0"/>
              <a:t>19/03/2021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2F14C8E-D547-480E-8D41-6AD1F1106008}" type="slidenum">
              <a:rPr lang="pt-BR" smtClean="0"/>
              <a:t>‹nº›</a:t>
            </a:fld>
            <a:endParaRPr lang="pt-BR"/>
          </a:p>
        </p:txBody>
      </p:sp>
    </p:spTree>
    <p:extLst>
      <p:ext uri="{BB962C8B-B14F-4D97-AF65-F5344CB8AC3E}">
        <p14:creationId xmlns:p14="http://schemas.microsoft.com/office/powerpoint/2010/main" val="16324814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D3860484-2610-4648-8DF9-09C342E2704F}" type="datetimeFigureOut">
              <a:rPr lang="pt-BR" smtClean="0"/>
              <a:t>19/03/2021</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12F14C8E-D547-480E-8D41-6AD1F1106008}" type="slidenum">
              <a:rPr lang="pt-BR" smtClean="0"/>
              <a:t>‹nº›</a:t>
            </a:fld>
            <a:endParaRPr lang="pt-BR"/>
          </a:p>
        </p:txBody>
      </p:sp>
    </p:spTree>
    <p:extLst>
      <p:ext uri="{BB962C8B-B14F-4D97-AF65-F5344CB8AC3E}">
        <p14:creationId xmlns:p14="http://schemas.microsoft.com/office/powerpoint/2010/main" val="7437917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pt-BR"/>
              <a:t>Clique para editar o título Mestre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D3860484-2610-4648-8DF9-09C342E2704F}" type="datetimeFigureOut">
              <a:rPr lang="pt-BR" smtClean="0"/>
              <a:t>19/03/2021</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12F14C8E-D547-480E-8D41-6AD1F1106008}" type="slidenum">
              <a:rPr lang="pt-BR" smtClean="0"/>
              <a:t>‹nº›</a:t>
            </a:fld>
            <a:endParaRPr lang="pt-BR"/>
          </a:p>
        </p:txBody>
      </p:sp>
    </p:spTree>
    <p:extLst>
      <p:ext uri="{BB962C8B-B14F-4D97-AF65-F5344CB8AC3E}">
        <p14:creationId xmlns:p14="http://schemas.microsoft.com/office/powerpoint/2010/main" val="8895223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D3860484-2610-4648-8DF9-09C342E2704F}" type="datetimeFigureOut">
              <a:rPr lang="pt-BR" smtClean="0"/>
              <a:t>19/03/2021</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12F14C8E-D547-480E-8D41-6AD1F1106008}" type="slidenum">
              <a:rPr lang="pt-BR" smtClean="0"/>
              <a:t>‹nº›</a:t>
            </a:fld>
            <a:endParaRPr lang="pt-BR"/>
          </a:p>
        </p:txBody>
      </p:sp>
    </p:spTree>
    <p:extLst>
      <p:ext uri="{BB962C8B-B14F-4D97-AF65-F5344CB8AC3E}">
        <p14:creationId xmlns:p14="http://schemas.microsoft.com/office/powerpoint/2010/main" val="9020999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3860484-2610-4648-8DF9-09C342E2704F}" type="datetimeFigureOut">
              <a:rPr lang="pt-BR" smtClean="0"/>
              <a:t>19/03/2021</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12F14C8E-D547-480E-8D41-6AD1F1106008}" type="slidenum">
              <a:rPr lang="pt-BR" smtClean="0"/>
              <a:t>‹nº›</a:t>
            </a:fld>
            <a:endParaRPr lang="pt-BR"/>
          </a:p>
        </p:txBody>
      </p:sp>
    </p:spTree>
    <p:extLst>
      <p:ext uri="{BB962C8B-B14F-4D97-AF65-F5344CB8AC3E}">
        <p14:creationId xmlns:p14="http://schemas.microsoft.com/office/powerpoint/2010/main" val="32768972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pt-BR"/>
              <a:t>Clique para editar o título Mestre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D3860484-2610-4648-8DF9-09C342E2704F}" type="datetimeFigureOut">
              <a:rPr lang="pt-BR" smtClean="0"/>
              <a:t>19/03/2021</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12F14C8E-D547-480E-8D41-6AD1F1106008}" type="slidenum">
              <a:rPr lang="pt-BR" smtClean="0"/>
              <a:t>‹nº›</a:t>
            </a:fld>
            <a:endParaRPr lang="pt-BR"/>
          </a:p>
        </p:txBody>
      </p:sp>
    </p:spTree>
    <p:extLst>
      <p:ext uri="{BB962C8B-B14F-4D97-AF65-F5344CB8AC3E}">
        <p14:creationId xmlns:p14="http://schemas.microsoft.com/office/powerpoint/2010/main" val="19435124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a:t>Clique no ícone para adicionar uma imagem</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D3860484-2610-4648-8DF9-09C342E2704F}" type="datetimeFigureOut">
              <a:rPr lang="pt-BR" smtClean="0"/>
              <a:t>19/03/2021</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12F14C8E-D547-480E-8D41-6AD1F1106008}" type="slidenum">
              <a:rPr lang="pt-BR" smtClean="0"/>
              <a:t>‹nº›</a:t>
            </a:fld>
            <a:endParaRPr lang="pt-BR"/>
          </a:p>
        </p:txBody>
      </p:sp>
    </p:spTree>
    <p:extLst>
      <p:ext uri="{BB962C8B-B14F-4D97-AF65-F5344CB8AC3E}">
        <p14:creationId xmlns:p14="http://schemas.microsoft.com/office/powerpoint/2010/main" val="39668486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pt-BR"/>
              <a:t>Clique para editar o título Mestre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3860484-2610-4648-8DF9-09C342E2704F}" type="datetimeFigureOut">
              <a:rPr lang="pt-BR" smtClean="0"/>
              <a:t>19/03/2021</a:t>
            </a:fld>
            <a:endParaRPr lang="pt-BR"/>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pt-BR"/>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12F14C8E-D547-480E-8D41-6AD1F1106008}" type="slidenum">
              <a:rPr lang="pt-BR" smtClean="0"/>
              <a:t>‹nº›</a:t>
            </a:fld>
            <a:endParaRPr lang="pt-BR"/>
          </a:p>
        </p:txBody>
      </p:sp>
    </p:spTree>
    <p:extLst>
      <p:ext uri="{BB962C8B-B14F-4D97-AF65-F5344CB8AC3E}">
        <p14:creationId xmlns:p14="http://schemas.microsoft.com/office/powerpoint/2010/main" val="24688529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a:extLst>
              <a:ext uri="{FF2B5EF4-FFF2-40B4-BE49-F238E27FC236}">
                <a16:creationId xmlns:a16="http://schemas.microsoft.com/office/drawing/2014/main" id="{52655BCD-B239-4A2E-A6BF-371F49D1C952}"/>
              </a:ext>
            </a:extLst>
          </p:cNvPr>
          <p:cNvSpPr>
            <a:spLocks noGrp="1"/>
          </p:cNvSpPr>
          <p:nvPr>
            <p:ph type="subTitle" idx="1"/>
          </p:nvPr>
        </p:nvSpPr>
        <p:spPr>
          <a:xfrm>
            <a:off x="499903" y="6383216"/>
            <a:ext cx="3926324" cy="362141"/>
          </a:xfrm>
        </p:spPr>
        <p:txBody>
          <a:bodyPr>
            <a:normAutofit lnSpcReduction="10000"/>
          </a:bodyPr>
          <a:lstStyle/>
          <a:p>
            <a:pPr algn="l"/>
            <a:r>
              <a:rPr lang="pt-BR" dirty="0"/>
              <a:t>Apresentação: Professor Carlos</a:t>
            </a:r>
          </a:p>
        </p:txBody>
      </p:sp>
      <p:pic>
        <p:nvPicPr>
          <p:cNvPr id="1026" name="Picture 2">
            <a:extLst>
              <a:ext uri="{FF2B5EF4-FFF2-40B4-BE49-F238E27FC236}">
                <a16:creationId xmlns:a16="http://schemas.microsoft.com/office/drawing/2014/main" id="{E3F966FA-744D-44EA-AB5C-7C6070C1B6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8119" y="1698689"/>
            <a:ext cx="8294106" cy="208199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Micro Servo SG90 com Arduino: Como conectar? - FilipeFlop">
            <a:extLst>
              <a:ext uri="{FF2B5EF4-FFF2-40B4-BE49-F238E27FC236}">
                <a16:creationId xmlns:a16="http://schemas.microsoft.com/office/drawing/2014/main" id="{88B0307F-1472-45CF-8526-E41891E3EC5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6300" y="4015565"/>
            <a:ext cx="3048000" cy="149542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Servo Motor MG996R - Eletrônica SerMaker - Arduino, Raspberry, Impressora  3d, Sensores, Shields e Componentes Eletrônicos.">
            <a:extLst>
              <a:ext uri="{FF2B5EF4-FFF2-40B4-BE49-F238E27FC236}">
                <a16:creationId xmlns:a16="http://schemas.microsoft.com/office/drawing/2014/main" id="{79B8FC2F-9379-4A36-8124-FD358B014A7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57157" y="38658"/>
            <a:ext cx="2265251" cy="1660031"/>
          </a:xfrm>
          <a:prstGeom prst="rect">
            <a:avLst/>
          </a:prstGeom>
          <a:noFill/>
          <a:extLst>
            <a:ext uri="{909E8E84-426E-40DD-AFC4-6F175D3DCCD1}">
              <a14:hiddenFill xmlns:a14="http://schemas.microsoft.com/office/drawing/2010/main">
                <a:solidFill>
                  <a:srgbClr val="FFFFFF"/>
                </a:solidFill>
              </a14:hiddenFill>
            </a:ext>
          </a:extLst>
        </p:spPr>
      </p:pic>
      <p:pic>
        <p:nvPicPr>
          <p:cNvPr id="5" name="Imagem 4">
            <a:extLst>
              <a:ext uri="{FF2B5EF4-FFF2-40B4-BE49-F238E27FC236}">
                <a16:creationId xmlns:a16="http://schemas.microsoft.com/office/drawing/2014/main" id="{A2068E49-6C3F-48BD-9047-031DEE88C05D}"/>
              </a:ext>
            </a:extLst>
          </p:cNvPr>
          <p:cNvPicPr>
            <a:picLocks noChangeAspect="1"/>
          </p:cNvPicPr>
          <p:nvPr/>
        </p:nvPicPr>
        <p:blipFill>
          <a:blip r:embed="rId5"/>
          <a:stretch>
            <a:fillRect/>
          </a:stretch>
        </p:blipFill>
        <p:spPr>
          <a:xfrm>
            <a:off x="5055923" y="3901421"/>
            <a:ext cx="3804650" cy="2515779"/>
          </a:xfrm>
          <a:prstGeom prst="rect">
            <a:avLst/>
          </a:prstGeom>
        </p:spPr>
      </p:pic>
    </p:spTree>
    <p:extLst>
      <p:ext uri="{BB962C8B-B14F-4D97-AF65-F5344CB8AC3E}">
        <p14:creationId xmlns:p14="http://schemas.microsoft.com/office/powerpoint/2010/main" val="17733963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B0E58AE-16ED-4E6C-BAAF-7D89C8727424}"/>
              </a:ext>
            </a:extLst>
          </p:cNvPr>
          <p:cNvSpPr>
            <a:spLocks noGrp="1"/>
          </p:cNvSpPr>
          <p:nvPr>
            <p:ph type="title"/>
          </p:nvPr>
        </p:nvSpPr>
        <p:spPr/>
        <p:txBody>
          <a:bodyPr/>
          <a:lstStyle/>
          <a:p>
            <a:r>
              <a:rPr lang="pt-BR" b="1" i="0" dirty="0">
                <a:solidFill>
                  <a:srgbClr val="747474"/>
                </a:solidFill>
                <a:effectLst/>
                <a:latin typeface="Open Sans"/>
              </a:rPr>
              <a:t>Diagrama de circuito servo com Botão</a:t>
            </a:r>
            <a:br>
              <a:rPr lang="pt-BR" b="0" i="0" dirty="0">
                <a:solidFill>
                  <a:srgbClr val="747474"/>
                </a:solidFill>
                <a:effectLst/>
                <a:latin typeface="Open Sans"/>
              </a:rPr>
            </a:br>
            <a:endParaRPr lang="pt-BR" dirty="0"/>
          </a:p>
        </p:txBody>
      </p:sp>
      <p:pic>
        <p:nvPicPr>
          <p:cNvPr id="5" name="Imagem 4">
            <a:extLst>
              <a:ext uri="{FF2B5EF4-FFF2-40B4-BE49-F238E27FC236}">
                <a16:creationId xmlns:a16="http://schemas.microsoft.com/office/drawing/2014/main" id="{CC17253E-6B7F-4945-A28F-73C02FC6A907}"/>
              </a:ext>
            </a:extLst>
          </p:cNvPr>
          <p:cNvPicPr>
            <a:picLocks noChangeAspect="1"/>
          </p:cNvPicPr>
          <p:nvPr/>
        </p:nvPicPr>
        <p:blipFill>
          <a:blip r:embed="rId2"/>
          <a:stretch>
            <a:fillRect/>
          </a:stretch>
        </p:blipFill>
        <p:spPr>
          <a:xfrm>
            <a:off x="1916596" y="1839153"/>
            <a:ext cx="7696200" cy="4133850"/>
          </a:xfrm>
          <a:prstGeom prst="rect">
            <a:avLst/>
          </a:prstGeom>
        </p:spPr>
      </p:pic>
    </p:spTree>
    <p:extLst>
      <p:ext uri="{BB962C8B-B14F-4D97-AF65-F5344CB8AC3E}">
        <p14:creationId xmlns:p14="http://schemas.microsoft.com/office/powerpoint/2010/main" val="31455323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3614F9E-588A-4DFD-9C36-C80462EAB30E}"/>
              </a:ext>
            </a:extLst>
          </p:cNvPr>
          <p:cNvSpPr>
            <a:spLocks noGrp="1"/>
          </p:cNvSpPr>
          <p:nvPr>
            <p:ph type="title"/>
          </p:nvPr>
        </p:nvSpPr>
        <p:spPr/>
        <p:txBody>
          <a:bodyPr/>
          <a:lstStyle/>
          <a:p>
            <a:r>
              <a:rPr lang="pt-BR" dirty="0"/>
              <a:t>Servo Motor</a:t>
            </a:r>
          </a:p>
        </p:txBody>
      </p:sp>
      <p:sp>
        <p:nvSpPr>
          <p:cNvPr id="3" name="Espaço Reservado para Conteúdo 2">
            <a:extLst>
              <a:ext uri="{FF2B5EF4-FFF2-40B4-BE49-F238E27FC236}">
                <a16:creationId xmlns:a16="http://schemas.microsoft.com/office/drawing/2014/main" id="{DB2EEDFD-C1FA-485E-AB91-C3CF85CC7A01}"/>
              </a:ext>
            </a:extLst>
          </p:cNvPr>
          <p:cNvSpPr>
            <a:spLocks noGrp="1"/>
          </p:cNvSpPr>
          <p:nvPr>
            <p:ph idx="1"/>
          </p:nvPr>
        </p:nvSpPr>
        <p:spPr/>
        <p:txBody>
          <a:bodyPr>
            <a:normAutofit/>
          </a:bodyPr>
          <a:lstStyle/>
          <a:p>
            <a:r>
              <a:rPr lang="pt-BR" sz="2400" b="0" i="0" dirty="0">
                <a:solidFill>
                  <a:srgbClr val="747474"/>
                </a:solidFill>
                <a:effectLst/>
                <a:latin typeface="Open Sans"/>
              </a:rPr>
              <a:t>Para conectar o servo basta utilizar 3 jumpers macho-macho e ligar o conector do servo com a protoboard. Também acompanha algumas hastes e parafusos. </a:t>
            </a:r>
            <a:r>
              <a:rPr lang="pt-BR" sz="2400" b="1" i="0" dirty="0">
                <a:solidFill>
                  <a:srgbClr val="747474"/>
                </a:solidFill>
                <a:effectLst/>
                <a:latin typeface="Open Sans"/>
              </a:rPr>
              <a:t>Não é necessário parafusar as hastes ao servo,</a:t>
            </a:r>
            <a:r>
              <a:rPr lang="pt-BR" sz="2400" b="0" i="0" dirty="0">
                <a:solidFill>
                  <a:srgbClr val="747474"/>
                </a:solidFill>
                <a:effectLst/>
                <a:latin typeface="Open Sans"/>
              </a:rPr>
              <a:t> apenas um encaixe já basta</a:t>
            </a:r>
            <a:endParaRPr lang="pt-BR" sz="2400" dirty="0"/>
          </a:p>
        </p:txBody>
      </p:sp>
    </p:spTree>
    <p:extLst>
      <p:ext uri="{BB962C8B-B14F-4D97-AF65-F5344CB8AC3E}">
        <p14:creationId xmlns:p14="http://schemas.microsoft.com/office/powerpoint/2010/main" val="2625832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9CDFF33-9CBC-4671-B928-0D08A1B1F280}"/>
              </a:ext>
            </a:extLst>
          </p:cNvPr>
          <p:cNvSpPr>
            <a:spLocks noGrp="1"/>
          </p:cNvSpPr>
          <p:nvPr>
            <p:ph type="title"/>
          </p:nvPr>
        </p:nvSpPr>
        <p:spPr/>
        <p:txBody>
          <a:bodyPr>
            <a:normAutofit/>
          </a:bodyPr>
          <a:lstStyle/>
          <a:p>
            <a:pPr algn="ctr"/>
            <a:r>
              <a:rPr lang="pt-BR" b="1" i="0" dirty="0">
                <a:solidFill>
                  <a:srgbClr val="747474"/>
                </a:solidFill>
                <a:effectLst/>
                <a:latin typeface="Open Sans"/>
              </a:rPr>
              <a:t>Programa Projeto – Acionando um Motor</a:t>
            </a:r>
            <a:endParaRPr lang="pt-BR" dirty="0"/>
          </a:p>
        </p:txBody>
      </p:sp>
      <p:pic>
        <p:nvPicPr>
          <p:cNvPr id="5" name="Imagem 4">
            <a:extLst>
              <a:ext uri="{FF2B5EF4-FFF2-40B4-BE49-F238E27FC236}">
                <a16:creationId xmlns:a16="http://schemas.microsoft.com/office/drawing/2014/main" id="{3828DA4B-C47F-4C14-B5F5-576A67431344}"/>
              </a:ext>
            </a:extLst>
          </p:cNvPr>
          <p:cNvPicPr>
            <a:picLocks noChangeAspect="1"/>
          </p:cNvPicPr>
          <p:nvPr/>
        </p:nvPicPr>
        <p:blipFill>
          <a:blip r:embed="rId2"/>
          <a:stretch>
            <a:fillRect/>
          </a:stretch>
        </p:blipFill>
        <p:spPr>
          <a:xfrm>
            <a:off x="2241583" y="1711325"/>
            <a:ext cx="6715125" cy="4781550"/>
          </a:xfrm>
          <a:prstGeom prst="rect">
            <a:avLst/>
          </a:prstGeom>
        </p:spPr>
      </p:pic>
    </p:spTree>
    <p:extLst>
      <p:ext uri="{BB962C8B-B14F-4D97-AF65-F5344CB8AC3E}">
        <p14:creationId xmlns:p14="http://schemas.microsoft.com/office/powerpoint/2010/main" val="19617316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750AB86-7CE3-4424-B9F2-CD832055D091}"/>
              </a:ext>
            </a:extLst>
          </p:cNvPr>
          <p:cNvSpPr>
            <a:spLocks noGrp="1"/>
          </p:cNvSpPr>
          <p:nvPr>
            <p:ph type="title"/>
          </p:nvPr>
        </p:nvSpPr>
        <p:spPr>
          <a:xfrm>
            <a:off x="677334" y="609600"/>
            <a:ext cx="8596668" cy="808383"/>
          </a:xfrm>
        </p:spPr>
        <p:txBody>
          <a:bodyPr/>
          <a:lstStyle/>
          <a:p>
            <a:pPr algn="ctr"/>
            <a:r>
              <a:rPr lang="pt-BR" dirty="0"/>
              <a:t>Exercício 01 de fixação-Pontuando</a:t>
            </a:r>
          </a:p>
        </p:txBody>
      </p:sp>
      <p:pic>
        <p:nvPicPr>
          <p:cNvPr id="5" name="Imagem 4">
            <a:extLst>
              <a:ext uri="{FF2B5EF4-FFF2-40B4-BE49-F238E27FC236}">
                <a16:creationId xmlns:a16="http://schemas.microsoft.com/office/drawing/2014/main" id="{EB1742D7-47CF-48FC-9785-F1E6A18BCD54}"/>
              </a:ext>
            </a:extLst>
          </p:cNvPr>
          <p:cNvPicPr>
            <a:picLocks noChangeAspect="1"/>
          </p:cNvPicPr>
          <p:nvPr/>
        </p:nvPicPr>
        <p:blipFill>
          <a:blip r:embed="rId2"/>
          <a:stretch>
            <a:fillRect/>
          </a:stretch>
        </p:blipFill>
        <p:spPr>
          <a:xfrm rot="16200000">
            <a:off x="46996" y="2003113"/>
            <a:ext cx="5216564" cy="4480563"/>
          </a:xfrm>
          <a:prstGeom prst="rect">
            <a:avLst/>
          </a:prstGeom>
        </p:spPr>
      </p:pic>
      <p:sp>
        <p:nvSpPr>
          <p:cNvPr id="6" name="CaixaDeTexto 5">
            <a:extLst>
              <a:ext uri="{FF2B5EF4-FFF2-40B4-BE49-F238E27FC236}">
                <a16:creationId xmlns:a16="http://schemas.microsoft.com/office/drawing/2014/main" id="{AFF56A78-BFA8-4553-B7E8-367FCAE32D66}"/>
              </a:ext>
            </a:extLst>
          </p:cNvPr>
          <p:cNvSpPr txBox="1"/>
          <p:nvPr/>
        </p:nvSpPr>
        <p:spPr>
          <a:xfrm>
            <a:off x="5275385" y="1852241"/>
            <a:ext cx="4480564" cy="4154984"/>
          </a:xfrm>
          <a:prstGeom prst="rect">
            <a:avLst/>
          </a:prstGeom>
          <a:noFill/>
        </p:spPr>
        <p:txBody>
          <a:bodyPr wrap="square" rtlCol="0">
            <a:spAutoFit/>
          </a:bodyPr>
          <a:lstStyle/>
          <a:p>
            <a:pPr marL="285750" indent="-285750" algn="just">
              <a:buFont typeface="Arial" panose="020B0604020202020204" pitchFamily="34" charset="0"/>
              <a:buChar char="•"/>
            </a:pPr>
            <a:r>
              <a:rPr lang="pt-BR" sz="2400" dirty="0"/>
              <a:t>Desenvolver o diagrama de circuito eletrônico ao lado e efetuar a programação. Instruções : Ao girar o potenciômetro o servo dever sair da posição 0ºgraus e acompanhar o movimento do potenciômetro até atingir 180º graus, mas ao chegar 90º graus o LED azul deve acender.</a:t>
            </a:r>
          </a:p>
        </p:txBody>
      </p:sp>
    </p:spTree>
    <p:extLst>
      <p:ext uri="{BB962C8B-B14F-4D97-AF65-F5344CB8AC3E}">
        <p14:creationId xmlns:p14="http://schemas.microsoft.com/office/powerpoint/2010/main" val="14284044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14C7D1-1721-4B87-B42D-C4A3AEA7DAAE}"/>
              </a:ext>
            </a:extLst>
          </p:cNvPr>
          <p:cNvSpPr>
            <a:spLocks noGrp="1"/>
          </p:cNvSpPr>
          <p:nvPr>
            <p:ph type="title"/>
          </p:nvPr>
        </p:nvSpPr>
        <p:spPr/>
        <p:txBody>
          <a:bodyPr/>
          <a:lstStyle/>
          <a:p>
            <a:pPr algn="ctr"/>
            <a:r>
              <a:rPr lang="pt-BR" dirty="0"/>
              <a:t>Exercício 02 de fixação-Pontuando</a:t>
            </a:r>
          </a:p>
        </p:txBody>
      </p:sp>
      <p:sp>
        <p:nvSpPr>
          <p:cNvPr id="3" name="Espaço Reservado para Conteúdo 2">
            <a:extLst>
              <a:ext uri="{FF2B5EF4-FFF2-40B4-BE49-F238E27FC236}">
                <a16:creationId xmlns:a16="http://schemas.microsoft.com/office/drawing/2014/main" id="{5C93D817-4CB0-49B9-A533-A960248D15E4}"/>
              </a:ext>
            </a:extLst>
          </p:cNvPr>
          <p:cNvSpPr>
            <a:spLocks noGrp="1"/>
          </p:cNvSpPr>
          <p:nvPr>
            <p:ph idx="1"/>
          </p:nvPr>
        </p:nvSpPr>
        <p:spPr/>
        <p:txBody>
          <a:bodyPr>
            <a:normAutofit/>
          </a:bodyPr>
          <a:lstStyle/>
          <a:p>
            <a:pPr algn="just"/>
            <a:r>
              <a:rPr lang="pt-BR" sz="2800" dirty="0"/>
              <a:t>Modifique o projeto anterior adicionando mais um servo motor e um potenciômetro. Quando o potenciômetro B for acionado o </a:t>
            </a:r>
            <a:r>
              <a:rPr lang="pt-BR" sz="2800" dirty="0" err="1"/>
              <a:t>led</a:t>
            </a:r>
            <a:r>
              <a:rPr lang="pt-BR" sz="2800" dirty="0"/>
              <a:t> azul deve acender e o servo motor só deverá movimentar de 0ºgraus á 90ºgraus.</a:t>
            </a:r>
          </a:p>
        </p:txBody>
      </p:sp>
    </p:spTree>
    <p:extLst>
      <p:ext uri="{BB962C8B-B14F-4D97-AF65-F5344CB8AC3E}">
        <p14:creationId xmlns:p14="http://schemas.microsoft.com/office/powerpoint/2010/main" val="8286641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91EDF4E-4826-41A6-8F73-79E0881EBFCD}"/>
              </a:ext>
            </a:extLst>
          </p:cNvPr>
          <p:cNvSpPr>
            <a:spLocks noGrp="1"/>
          </p:cNvSpPr>
          <p:nvPr>
            <p:ph type="title"/>
          </p:nvPr>
        </p:nvSpPr>
        <p:spPr/>
        <p:txBody>
          <a:bodyPr/>
          <a:lstStyle/>
          <a:p>
            <a:r>
              <a:rPr lang="pt-BR" dirty="0"/>
              <a:t>Servo Motor</a:t>
            </a:r>
          </a:p>
        </p:txBody>
      </p:sp>
      <p:sp>
        <p:nvSpPr>
          <p:cNvPr id="3" name="Espaço Reservado para Conteúdo 2">
            <a:extLst>
              <a:ext uri="{FF2B5EF4-FFF2-40B4-BE49-F238E27FC236}">
                <a16:creationId xmlns:a16="http://schemas.microsoft.com/office/drawing/2014/main" id="{CD044169-25CB-4FE3-ACBD-F38A4308AD9D}"/>
              </a:ext>
            </a:extLst>
          </p:cNvPr>
          <p:cNvSpPr>
            <a:spLocks noGrp="1"/>
          </p:cNvSpPr>
          <p:nvPr>
            <p:ph idx="1"/>
          </p:nvPr>
        </p:nvSpPr>
        <p:spPr>
          <a:xfrm>
            <a:off x="677334" y="1724490"/>
            <a:ext cx="8596668" cy="3880773"/>
          </a:xfrm>
        </p:spPr>
        <p:txBody>
          <a:bodyPr>
            <a:normAutofit lnSpcReduction="10000"/>
          </a:bodyPr>
          <a:lstStyle/>
          <a:p>
            <a:pPr algn="just"/>
            <a:r>
              <a:rPr lang="pt-BR" sz="2400" b="0" i="0" dirty="0">
                <a:solidFill>
                  <a:srgbClr val="747474"/>
                </a:solidFill>
                <a:effectLst/>
                <a:latin typeface="Open Sans"/>
              </a:rPr>
              <a:t>Existem diversos tipos de motor que podem ser utilizados facilmente com o Arduino. Entre os mais fáceis de se utilizar está o servo motor, sendo bastante utilizado em aeromodelismo e outros projetos que precisam de pouco movimento.</a:t>
            </a:r>
          </a:p>
          <a:p>
            <a:pPr algn="just"/>
            <a:r>
              <a:rPr lang="pt-BR" sz="2400" b="0" i="0" dirty="0">
                <a:solidFill>
                  <a:srgbClr val="747474"/>
                </a:solidFill>
                <a:effectLst/>
                <a:latin typeface="Open Sans"/>
              </a:rPr>
              <a:t>O servo motor é, basicamente, um motor onde é possível controlar sua posição. O servo consegue fazer um movimento de rotação de até meia volta, não fica girando como alguns motores. Porém, existem outros modelos de servo motor que conseguem dar voltas completas, sendo cada modelo indicado para um tipo de projeto diferente.</a:t>
            </a:r>
          </a:p>
          <a:p>
            <a:endParaRPr lang="pt-BR" dirty="0"/>
          </a:p>
        </p:txBody>
      </p:sp>
    </p:spTree>
    <p:extLst>
      <p:ext uri="{BB962C8B-B14F-4D97-AF65-F5344CB8AC3E}">
        <p14:creationId xmlns:p14="http://schemas.microsoft.com/office/powerpoint/2010/main" val="4715905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BAEB52A-18DF-41B6-82F2-CF72CD854E0A}"/>
              </a:ext>
            </a:extLst>
          </p:cNvPr>
          <p:cNvSpPr>
            <a:spLocks noGrp="1"/>
          </p:cNvSpPr>
          <p:nvPr>
            <p:ph type="title"/>
          </p:nvPr>
        </p:nvSpPr>
        <p:spPr/>
        <p:txBody>
          <a:bodyPr/>
          <a:lstStyle/>
          <a:p>
            <a:r>
              <a:rPr lang="pt-BR" dirty="0"/>
              <a:t>Servo Motor</a:t>
            </a:r>
          </a:p>
        </p:txBody>
      </p:sp>
      <p:sp>
        <p:nvSpPr>
          <p:cNvPr id="3" name="Espaço Reservado para Conteúdo 2">
            <a:extLst>
              <a:ext uri="{FF2B5EF4-FFF2-40B4-BE49-F238E27FC236}">
                <a16:creationId xmlns:a16="http://schemas.microsoft.com/office/drawing/2014/main" id="{BDDF7F65-62CA-4866-94A5-D5B5304E7A47}"/>
              </a:ext>
            </a:extLst>
          </p:cNvPr>
          <p:cNvSpPr>
            <a:spLocks noGrp="1"/>
          </p:cNvSpPr>
          <p:nvPr>
            <p:ph idx="1"/>
          </p:nvPr>
        </p:nvSpPr>
        <p:spPr>
          <a:xfrm>
            <a:off x="838200" y="1825625"/>
            <a:ext cx="6013174" cy="4351338"/>
          </a:xfrm>
        </p:spPr>
        <p:txBody>
          <a:bodyPr>
            <a:noAutofit/>
          </a:bodyPr>
          <a:lstStyle/>
          <a:p>
            <a:pPr algn="just">
              <a:spcAft>
                <a:spcPts val="0"/>
              </a:spcAft>
            </a:pPr>
            <a:r>
              <a:rPr lang="pt-BR" sz="1800" b="0" i="0" dirty="0">
                <a:solidFill>
                  <a:srgbClr val="000000"/>
                </a:solidFill>
                <a:effectLst/>
                <a:latin typeface="Verdana" panose="020B0604030504040204" pitchFamily="34" charset="0"/>
                <a:ea typeface="Verdana" panose="020B0604030504040204" pitchFamily="34" charset="0"/>
              </a:rPr>
              <a:t>Servo motor é um dispositivo na maioria das vezes eletromecânico que tem seu movimento controlado por um comando externo.</a:t>
            </a:r>
          </a:p>
          <a:p>
            <a:pPr algn="just">
              <a:spcAft>
                <a:spcPts val="0"/>
              </a:spcAft>
            </a:pPr>
            <a:r>
              <a:rPr lang="pt-BR" sz="1800" b="0" i="0" dirty="0">
                <a:solidFill>
                  <a:srgbClr val="000000"/>
                </a:solidFill>
                <a:effectLst/>
                <a:latin typeface="Verdana" panose="020B0604030504040204" pitchFamily="34" charset="0"/>
                <a:ea typeface="Verdana" panose="020B0604030504040204" pitchFamily="34" charset="0"/>
              </a:rPr>
              <a:t>Diferentemente dos motores convencionais, o servo motor não gira livremente e indefinidamente. Só se movimenta na presença de um sinal externo, o qual atua no sistema levando-o à posição desejada.</a:t>
            </a:r>
          </a:p>
          <a:p>
            <a:pPr algn="just">
              <a:spcAft>
                <a:spcPts val="0"/>
              </a:spcAft>
            </a:pPr>
            <a:r>
              <a:rPr lang="pt-BR" sz="1800" b="0" i="0" dirty="0">
                <a:solidFill>
                  <a:srgbClr val="000000"/>
                </a:solidFill>
                <a:effectLst/>
                <a:latin typeface="Verdana" panose="020B0604030504040204" pitchFamily="34" charset="0"/>
                <a:ea typeface="Verdana" panose="020B0604030504040204" pitchFamily="34" charset="0"/>
              </a:rPr>
              <a:t>É um dispositivo de malha fechada e possui a liberdade de girar apenas 180 graus, sendo que a sua ampla utilização se concentra na área de robótica. A característica mais importante do servo motor é o seu tamanho, velocidade, engrenagens e torque.</a:t>
            </a:r>
          </a:p>
          <a:p>
            <a:r>
              <a:rPr lang="pt-BR" sz="1800" b="0" i="0" dirty="0">
                <a:solidFill>
                  <a:srgbClr val="000000"/>
                </a:solidFill>
                <a:effectLst/>
                <a:latin typeface="Verdana" panose="020B0604030504040204" pitchFamily="34" charset="0"/>
                <a:ea typeface="Verdana" panose="020B0604030504040204" pitchFamily="34" charset="0"/>
              </a:rPr>
              <a:t>A figura ao lado mostra um micro servo muito utilizado, o TG9e.</a:t>
            </a:r>
            <a:endParaRPr lang="pt-BR" sz="1800" dirty="0">
              <a:latin typeface="Verdana" panose="020B0604030504040204" pitchFamily="34" charset="0"/>
              <a:ea typeface="Verdana" panose="020B0604030504040204" pitchFamily="34" charset="0"/>
            </a:endParaRPr>
          </a:p>
        </p:txBody>
      </p:sp>
      <p:sp>
        <p:nvSpPr>
          <p:cNvPr id="5" name="AutoShape 4">
            <a:extLst>
              <a:ext uri="{FF2B5EF4-FFF2-40B4-BE49-F238E27FC236}">
                <a16:creationId xmlns:a16="http://schemas.microsoft.com/office/drawing/2014/main" id="{8F79790F-B9B2-4067-A857-81DF349D97F1}"/>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pic>
        <p:nvPicPr>
          <p:cNvPr id="7" name="Imagem 6">
            <a:extLst>
              <a:ext uri="{FF2B5EF4-FFF2-40B4-BE49-F238E27FC236}">
                <a16:creationId xmlns:a16="http://schemas.microsoft.com/office/drawing/2014/main" id="{56976A2E-48CD-4E5C-B6B4-07E4EA4C7B48}"/>
              </a:ext>
            </a:extLst>
          </p:cNvPr>
          <p:cNvPicPr>
            <a:picLocks noChangeAspect="1"/>
          </p:cNvPicPr>
          <p:nvPr/>
        </p:nvPicPr>
        <p:blipFill>
          <a:blip r:embed="rId2"/>
          <a:stretch>
            <a:fillRect/>
          </a:stretch>
        </p:blipFill>
        <p:spPr>
          <a:xfrm>
            <a:off x="7546699" y="2090737"/>
            <a:ext cx="3486150" cy="2981325"/>
          </a:xfrm>
          <a:prstGeom prst="rect">
            <a:avLst/>
          </a:prstGeom>
        </p:spPr>
      </p:pic>
    </p:spTree>
    <p:extLst>
      <p:ext uri="{BB962C8B-B14F-4D97-AF65-F5344CB8AC3E}">
        <p14:creationId xmlns:p14="http://schemas.microsoft.com/office/powerpoint/2010/main" val="22985767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897705F-2154-4338-8F0D-0B8AC89140E5}"/>
              </a:ext>
            </a:extLst>
          </p:cNvPr>
          <p:cNvSpPr>
            <a:spLocks noGrp="1"/>
          </p:cNvSpPr>
          <p:nvPr>
            <p:ph type="title"/>
          </p:nvPr>
        </p:nvSpPr>
        <p:spPr/>
        <p:txBody>
          <a:bodyPr/>
          <a:lstStyle/>
          <a:p>
            <a:r>
              <a:rPr lang="pt-BR" dirty="0"/>
              <a:t>Servo Motor- cabos</a:t>
            </a:r>
          </a:p>
        </p:txBody>
      </p:sp>
      <p:sp>
        <p:nvSpPr>
          <p:cNvPr id="3" name="Espaço Reservado para Conteúdo 2">
            <a:extLst>
              <a:ext uri="{FF2B5EF4-FFF2-40B4-BE49-F238E27FC236}">
                <a16:creationId xmlns:a16="http://schemas.microsoft.com/office/drawing/2014/main" id="{94BC6FC6-B466-4848-AFD4-F0CA930B0A50}"/>
              </a:ext>
            </a:extLst>
          </p:cNvPr>
          <p:cNvSpPr>
            <a:spLocks noGrp="1"/>
          </p:cNvSpPr>
          <p:nvPr>
            <p:ph idx="1"/>
          </p:nvPr>
        </p:nvSpPr>
        <p:spPr>
          <a:xfrm>
            <a:off x="838200" y="1825625"/>
            <a:ext cx="10515600" cy="4349888"/>
          </a:xfrm>
        </p:spPr>
        <p:txBody>
          <a:bodyPr/>
          <a:lstStyle/>
          <a:p>
            <a:pPr algn="ctr">
              <a:spcAft>
                <a:spcPts val="0"/>
              </a:spcAft>
            </a:pPr>
            <a:r>
              <a:rPr lang="pt-BR" sz="2800" b="1" i="0" dirty="0">
                <a:solidFill>
                  <a:srgbClr val="000000"/>
                </a:solidFill>
                <a:effectLst/>
                <a:latin typeface="Verdana" panose="020B0604030504040204" pitchFamily="34" charset="0"/>
              </a:rPr>
              <a:t>Fio amarelo/laranja = controle (pino do Arduino)</a:t>
            </a:r>
          </a:p>
          <a:p>
            <a:pPr>
              <a:spcAft>
                <a:spcPts val="0"/>
              </a:spcAft>
            </a:pPr>
            <a:r>
              <a:rPr lang="pt-BR" sz="2800" b="1" i="0" dirty="0">
                <a:solidFill>
                  <a:srgbClr val="000000"/>
                </a:solidFill>
                <a:effectLst/>
                <a:latin typeface="Verdana" panose="020B0604030504040204" pitchFamily="34" charset="0"/>
              </a:rPr>
              <a:t>Fio vermelho = +5V</a:t>
            </a:r>
            <a:endParaRPr lang="pt-BR" b="0" i="0" dirty="0">
              <a:solidFill>
                <a:srgbClr val="000000"/>
              </a:solidFill>
              <a:effectLst/>
              <a:latin typeface="Calibri" panose="020F0502020204030204" pitchFamily="34" charset="0"/>
            </a:endParaRPr>
          </a:p>
          <a:p>
            <a:pPr>
              <a:spcAft>
                <a:spcPts val="0"/>
              </a:spcAft>
            </a:pPr>
            <a:r>
              <a:rPr lang="pt-BR" sz="2800" b="1" i="0" dirty="0">
                <a:solidFill>
                  <a:srgbClr val="000000"/>
                </a:solidFill>
                <a:effectLst/>
                <a:latin typeface="Verdana" panose="020B0604030504040204" pitchFamily="34" charset="0"/>
              </a:rPr>
              <a:t>Fio marrom = terra (GND)</a:t>
            </a:r>
            <a:endParaRPr lang="pt-BR" b="0" i="0" dirty="0">
              <a:solidFill>
                <a:srgbClr val="000000"/>
              </a:solidFill>
              <a:effectLst/>
              <a:latin typeface="Calibri" panose="020F0502020204030204" pitchFamily="34" charset="0"/>
            </a:endParaRPr>
          </a:p>
          <a:p>
            <a:endParaRPr lang="pt-BR" dirty="0"/>
          </a:p>
        </p:txBody>
      </p:sp>
      <p:pic>
        <p:nvPicPr>
          <p:cNvPr id="6" name="Imagem 5">
            <a:extLst>
              <a:ext uri="{FF2B5EF4-FFF2-40B4-BE49-F238E27FC236}">
                <a16:creationId xmlns:a16="http://schemas.microsoft.com/office/drawing/2014/main" id="{46B3FF37-31FF-49AD-9528-512FFEA3A85D}"/>
              </a:ext>
            </a:extLst>
          </p:cNvPr>
          <p:cNvPicPr>
            <a:picLocks noChangeAspect="1"/>
          </p:cNvPicPr>
          <p:nvPr/>
        </p:nvPicPr>
        <p:blipFill>
          <a:blip r:embed="rId2"/>
          <a:stretch>
            <a:fillRect/>
          </a:stretch>
        </p:blipFill>
        <p:spPr>
          <a:xfrm>
            <a:off x="6609261" y="3151118"/>
            <a:ext cx="3486150" cy="2981325"/>
          </a:xfrm>
          <a:prstGeom prst="rect">
            <a:avLst/>
          </a:prstGeom>
        </p:spPr>
      </p:pic>
    </p:spTree>
    <p:extLst>
      <p:ext uri="{BB962C8B-B14F-4D97-AF65-F5344CB8AC3E}">
        <p14:creationId xmlns:p14="http://schemas.microsoft.com/office/powerpoint/2010/main" val="26528948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4E23C9F-B1B8-480A-94DF-F28E7D43EC2D}"/>
              </a:ext>
            </a:extLst>
          </p:cNvPr>
          <p:cNvSpPr>
            <a:spLocks noGrp="1"/>
          </p:cNvSpPr>
          <p:nvPr>
            <p:ph type="title"/>
          </p:nvPr>
        </p:nvSpPr>
        <p:spPr/>
        <p:txBody>
          <a:bodyPr>
            <a:normAutofit fontScale="90000"/>
          </a:bodyPr>
          <a:lstStyle/>
          <a:p>
            <a:pPr algn="just"/>
            <a:r>
              <a:rPr lang="pt-BR" b="0" i="0" dirty="0">
                <a:solidFill>
                  <a:srgbClr val="000000"/>
                </a:solidFill>
                <a:effectLst/>
                <a:latin typeface="Verdana" panose="020B0604030504040204" pitchFamily="34" charset="0"/>
              </a:rPr>
              <a:t>Programação básica para acionar o servo motor com ângulo de 180 graus.</a:t>
            </a:r>
            <a:endParaRPr lang="pt-BR" dirty="0"/>
          </a:p>
        </p:txBody>
      </p:sp>
      <p:pic>
        <p:nvPicPr>
          <p:cNvPr id="4" name="Imagem 3">
            <a:extLst>
              <a:ext uri="{FF2B5EF4-FFF2-40B4-BE49-F238E27FC236}">
                <a16:creationId xmlns:a16="http://schemas.microsoft.com/office/drawing/2014/main" id="{8139BFF3-9188-4EC2-A02D-65687314AD82}"/>
              </a:ext>
            </a:extLst>
          </p:cNvPr>
          <p:cNvPicPr>
            <a:picLocks noChangeAspect="1"/>
          </p:cNvPicPr>
          <p:nvPr/>
        </p:nvPicPr>
        <p:blipFill>
          <a:blip r:embed="rId2"/>
          <a:stretch>
            <a:fillRect/>
          </a:stretch>
        </p:blipFill>
        <p:spPr>
          <a:xfrm>
            <a:off x="194910" y="1837266"/>
            <a:ext cx="6046864" cy="3914177"/>
          </a:xfrm>
          <a:prstGeom prst="rect">
            <a:avLst/>
          </a:prstGeom>
        </p:spPr>
      </p:pic>
      <p:sp>
        <p:nvSpPr>
          <p:cNvPr id="5" name="AutoShape 2">
            <a:extLst>
              <a:ext uri="{FF2B5EF4-FFF2-40B4-BE49-F238E27FC236}">
                <a16:creationId xmlns:a16="http://schemas.microsoft.com/office/drawing/2014/main" id="{22C261A6-D2E9-4EEB-B0C0-D53FB12E2DB0}"/>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pic>
        <p:nvPicPr>
          <p:cNvPr id="7" name="Imagem 6">
            <a:extLst>
              <a:ext uri="{FF2B5EF4-FFF2-40B4-BE49-F238E27FC236}">
                <a16:creationId xmlns:a16="http://schemas.microsoft.com/office/drawing/2014/main" id="{59780981-D509-4E00-AB10-FC6E5CDB0ACA}"/>
              </a:ext>
            </a:extLst>
          </p:cNvPr>
          <p:cNvPicPr>
            <a:picLocks noChangeAspect="1"/>
          </p:cNvPicPr>
          <p:nvPr/>
        </p:nvPicPr>
        <p:blipFill>
          <a:blip r:embed="rId3"/>
          <a:stretch>
            <a:fillRect/>
          </a:stretch>
        </p:blipFill>
        <p:spPr>
          <a:xfrm>
            <a:off x="6824870" y="2041754"/>
            <a:ext cx="4876800" cy="3505200"/>
          </a:xfrm>
          <a:prstGeom prst="rect">
            <a:avLst/>
          </a:prstGeom>
        </p:spPr>
      </p:pic>
    </p:spTree>
    <p:extLst>
      <p:ext uri="{BB962C8B-B14F-4D97-AF65-F5344CB8AC3E}">
        <p14:creationId xmlns:p14="http://schemas.microsoft.com/office/powerpoint/2010/main" val="38263626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4E49DB3-3A1E-4271-B541-2DE78A5E1BD5}"/>
              </a:ext>
            </a:extLst>
          </p:cNvPr>
          <p:cNvSpPr>
            <a:spLocks noGrp="1"/>
          </p:cNvSpPr>
          <p:nvPr>
            <p:ph type="title"/>
          </p:nvPr>
        </p:nvSpPr>
        <p:spPr/>
        <p:txBody>
          <a:bodyPr>
            <a:normAutofit/>
          </a:bodyPr>
          <a:lstStyle/>
          <a:p>
            <a:pPr algn="ctr"/>
            <a:r>
              <a:rPr lang="pt-BR" sz="3200" b="1" i="0" dirty="0">
                <a:solidFill>
                  <a:srgbClr val="000000"/>
                </a:solidFill>
                <a:effectLst/>
                <a:latin typeface="Verdana" panose="020B0604030504040204" pitchFamily="34" charset="0"/>
              </a:rPr>
              <a:t>Controle do ângulo com potenciômetro (mapeamento):</a:t>
            </a:r>
            <a:endParaRPr lang="pt-BR" sz="3200" dirty="0"/>
          </a:p>
        </p:txBody>
      </p:sp>
      <p:sp>
        <p:nvSpPr>
          <p:cNvPr id="3" name="Espaço Reservado para Conteúdo 2">
            <a:extLst>
              <a:ext uri="{FF2B5EF4-FFF2-40B4-BE49-F238E27FC236}">
                <a16:creationId xmlns:a16="http://schemas.microsoft.com/office/drawing/2014/main" id="{5EBE1B38-D773-4352-A367-B9DC3578A1F8}"/>
              </a:ext>
            </a:extLst>
          </p:cNvPr>
          <p:cNvSpPr>
            <a:spLocks noGrp="1"/>
          </p:cNvSpPr>
          <p:nvPr>
            <p:ph idx="1"/>
          </p:nvPr>
        </p:nvSpPr>
        <p:spPr>
          <a:xfrm>
            <a:off x="520148" y="1852130"/>
            <a:ext cx="3482009" cy="3753540"/>
          </a:xfrm>
        </p:spPr>
        <p:txBody>
          <a:bodyPr>
            <a:normAutofit lnSpcReduction="10000"/>
          </a:bodyPr>
          <a:lstStyle/>
          <a:p>
            <a:pPr algn="just">
              <a:spcAft>
                <a:spcPts val="0"/>
              </a:spcAft>
            </a:pPr>
            <a:r>
              <a:rPr lang="pt-BR" sz="2000" b="0" i="0" dirty="0">
                <a:solidFill>
                  <a:srgbClr val="000000"/>
                </a:solidFill>
                <a:effectLst/>
                <a:latin typeface="Verdana" panose="020B0604030504040204" pitchFamily="34" charset="0"/>
              </a:rPr>
              <a:t>Podemos controlar o ângulo de atuação do servo motor com um dispositivo externo, normalmente um potenciômetro.</a:t>
            </a:r>
            <a:endParaRPr lang="pt-BR" sz="2000" b="0" i="0" dirty="0">
              <a:solidFill>
                <a:srgbClr val="000000"/>
              </a:solidFill>
              <a:effectLst/>
              <a:latin typeface="Calibri" panose="020F0502020204030204" pitchFamily="34" charset="0"/>
            </a:endParaRPr>
          </a:p>
          <a:p>
            <a:pPr algn="just">
              <a:spcAft>
                <a:spcPts val="0"/>
              </a:spcAft>
            </a:pPr>
            <a:r>
              <a:rPr lang="pt-BR" sz="2000" b="0" i="0" dirty="0">
                <a:solidFill>
                  <a:srgbClr val="000000"/>
                </a:solidFill>
                <a:effectLst/>
                <a:latin typeface="Verdana" panose="020B0604030504040204" pitchFamily="34" charset="0"/>
              </a:rPr>
              <a:t> Na realidade o papel do potenciômetro é o de um mapeamento, permitindo assim ajustar o ângulo desejado.</a:t>
            </a:r>
            <a:endParaRPr lang="pt-BR" sz="2000" b="0" i="0" dirty="0">
              <a:solidFill>
                <a:srgbClr val="000000"/>
              </a:solidFill>
              <a:effectLst/>
              <a:latin typeface="Calibri" panose="020F0502020204030204" pitchFamily="34" charset="0"/>
            </a:endParaRPr>
          </a:p>
          <a:p>
            <a:endParaRPr lang="pt-BR" dirty="0"/>
          </a:p>
        </p:txBody>
      </p:sp>
      <p:pic>
        <p:nvPicPr>
          <p:cNvPr id="5" name="Imagem 4">
            <a:extLst>
              <a:ext uri="{FF2B5EF4-FFF2-40B4-BE49-F238E27FC236}">
                <a16:creationId xmlns:a16="http://schemas.microsoft.com/office/drawing/2014/main" id="{F6CEEF18-13F6-4FB6-8AA6-7D4861A99877}"/>
              </a:ext>
            </a:extLst>
          </p:cNvPr>
          <p:cNvPicPr>
            <a:picLocks noChangeAspect="1"/>
          </p:cNvPicPr>
          <p:nvPr/>
        </p:nvPicPr>
        <p:blipFill>
          <a:blip r:embed="rId2"/>
          <a:stretch>
            <a:fillRect/>
          </a:stretch>
        </p:blipFill>
        <p:spPr>
          <a:xfrm>
            <a:off x="4132814" y="1852130"/>
            <a:ext cx="4562475" cy="3705225"/>
          </a:xfrm>
          <a:prstGeom prst="rect">
            <a:avLst/>
          </a:prstGeom>
        </p:spPr>
      </p:pic>
    </p:spTree>
    <p:extLst>
      <p:ext uri="{BB962C8B-B14F-4D97-AF65-F5344CB8AC3E}">
        <p14:creationId xmlns:p14="http://schemas.microsoft.com/office/powerpoint/2010/main" val="25099153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CCD408F-9154-46D6-B7BD-FA6912DAE630}"/>
              </a:ext>
            </a:extLst>
          </p:cNvPr>
          <p:cNvSpPr>
            <a:spLocks noGrp="1"/>
          </p:cNvSpPr>
          <p:nvPr>
            <p:ph type="title"/>
          </p:nvPr>
        </p:nvSpPr>
        <p:spPr>
          <a:xfrm>
            <a:off x="719537" y="373778"/>
            <a:ext cx="8596668" cy="1320800"/>
          </a:xfrm>
        </p:spPr>
        <p:txBody>
          <a:bodyPr/>
          <a:lstStyle/>
          <a:p>
            <a:r>
              <a:rPr lang="pt-BR" dirty="0"/>
              <a:t>Saída do código no console</a:t>
            </a:r>
          </a:p>
        </p:txBody>
      </p:sp>
      <p:sp>
        <p:nvSpPr>
          <p:cNvPr id="3" name="Espaço Reservado para Conteúdo 2">
            <a:extLst>
              <a:ext uri="{FF2B5EF4-FFF2-40B4-BE49-F238E27FC236}">
                <a16:creationId xmlns:a16="http://schemas.microsoft.com/office/drawing/2014/main" id="{7D2B2A98-453C-4851-A6B7-E4D68459781C}"/>
              </a:ext>
            </a:extLst>
          </p:cNvPr>
          <p:cNvSpPr>
            <a:spLocks noGrp="1"/>
          </p:cNvSpPr>
          <p:nvPr>
            <p:ph idx="1"/>
          </p:nvPr>
        </p:nvSpPr>
        <p:spPr>
          <a:xfrm>
            <a:off x="838200" y="1825625"/>
            <a:ext cx="4992757" cy="4351338"/>
          </a:xfrm>
        </p:spPr>
        <p:txBody>
          <a:bodyPr/>
          <a:lstStyle/>
          <a:p>
            <a:pPr algn="just">
              <a:spcAft>
                <a:spcPts val="0"/>
              </a:spcAft>
            </a:pPr>
            <a:r>
              <a:rPr lang="pt-BR" sz="1800" b="0" i="0" dirty="0">
                <a:solidFill>
                  <a:srgbClr val="000000"/>
                </a:solidFill>
                <a:effectLst/>
                <a:latin typeface="Verdana" panose="020B0604030504040204" pitchFamily="34" charset="0"/>
              </a:rPr>
              <a:t>A figura a seguir mostra o</a:t>
            </a:r>
            <a:r>
              <a:rPr lang="pt-BR" sz="1800" b="0" i="1" dirty="0">
                <a:solidFill>
                  <a:srgbClr val="000000"/>
                </a:solidFill>
                <a:effectLst/>
                <a:latin typeface="Verdana" panose="020B0604030504040204" pitchFamily="34" charset="0"/>
              </a:rPr>
              <a:t> sketch</a:t>
            </a:r>
            <a:r>
              <a:rPr lang="pt-BR" sz="1800" b="0" i="0" dirty="0">
                <a:solidFill>
                  <a:srgbClr val="000000"/>
                </a:solidFill>
                <a:effectLst/>
                <a:latin typeface="Verdana" panose="020B0604030504040204" pitchFamily="34" charset="0"/>
              </a:rPr>
              <a:t> do Arduino com o Serial Monitor ativado, onde se pode observar a variação do ângulo, que ocorre ao girar o cursor do potenciômetro.</a:t>
            </a:r>
            <a:endParaRPr lang="pt-BR" b="0" i="0" dirty="0">
              <a:solidFill>
                <a:srgbClr val="000000"/>
              </a:solidFill>
              <a:effectLst/>
              <a:latin typeface="Calibri" panose="020F0502020204030204" pitchFamily="34" charset="0"/>
            </a:endParaRPr>
          </a:p>
          <a:p>
            <a:pPr algn="just">
              <a:spcAft>
                <a:spcPts val="0"/>
              </a:spcAft>
            </a:pPr>
            <a:r>
              <a:rPr lang="pt-BR" sz="1800" b="0" i="0" dirty="0">
                <a:solidFill>
                  <a:srgbClr val="000000"/>
                </a:solidFill>
                <a:effectLst/>
                <a:latin typeface="Verdana" panose="020B0604030504040204" pitchFamily="34" charset="0"/>
              </a:rPr>
              <a:t>É importante lembrar que o terminal central do potenciômetro foi ligado ao pino analógico A0, que conforme já vimos equivale ao pino 14.</a:t>
            </a:r>
            <a:endParaRPr lang="pt-BR" b="0" i="0" dirty="0">
              <a:solidFill>
                <a:srgbClr val="000000"/>
              </a:solidFill>
              <a:effectLst/>
              <a:latin typeface="Calibri" panose="020F0502020204030204" pitchFamily="34" charset="0"/>
            </a:endParaRPr>
          </a:p>
          <a:p>
            <a:pPr algn="just"/>
            <a:endParaRPr lang="pt-BR" dirty="0"/>
          </a:p>
        </p:txBody>
      </p:sp>
      <p:pic>
        <p:nvPicPr>
          <p:cNvPr id="5" name="Imagem 4">
            <a:extLst>
              <a:ext uri="{FF2B5EF4-FFF2-40B4-BE49-F238E27FC236}">
                <a16:creationId xmlns:a16="http://schemas.microsoft.com/office/drawing/2014/main" id="{0EE79A59-FC73-4394-BEEC-E02811ABA420}"/>
              </a:ext>
            </a:extLst>
          </p:cNvPr>
          <p:cNvPicPr>
            <a:picLocks noChangeAspect="1"/>
          </p:cNvPicPr>
          <p:nvPr/>
        </p:nvPicPr>
        <p:blipFill>
          <a:blip r:embed="rId2"/>
          <a:stretch>
            <a:fillRect/>
          </a:stretch>
        </p:blipFill>
        <p:spPr>
          <a:xfrm>
            <a:off x="6609337" y="1825625"/>
            <a:ext cx="2506528" cy="4658597"/>
          </a:xfrm>
          <a:prstGeom prst="rect">
            <a:avLst/>
          </a:prstGeom>
        </p:spPr>
      </p:pic>
    </p:spTree>
    <p:extLst>
      <p:ext uri="{BB962C8B-B14F-4D97-AF65-F5344CB8AC3E}">
        <p14:creationId xmlns:p14="http://schemas.microsoft.com/office/powerpoint/2010/main" val="7459640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29025B-1C44-40F7-8621-9A7E176BBA00}"/>
              </a:ext>
            </a:extLst>
          </p:cNvPr>
          <p:cNvSpPr>
            <a:spLocks noGrp="1"/>
          </p:cNvSpPr>
          <p:nvPr>
            <p:ph type="title"/>
          </p:nvPr>
        </p:nvSpPr>
        <p:spPr/>
        <p:txBody>
          <a:bodyPr/>
          <a:lstStyle/>
          <a:p>
            <a:pPr algn="ctr"/>
            <a:r>
              <a:rPr lang="pt-BR" dirty="0"/>
              <a:t>Diagrama de Circuito Servo Motor com Potenciômetro</a:t>
            </a:r>
          </a:p>
        </p:txBody>
      </p:sp>
      <p:pic>
        <p:nvPicPr>
          <p:cNvPr id="4" name="Imagem 3">
            <a:extLst>
              <a:ext uri="{FF2B5EF4-FFF2-40B4-BE49-F238E27FC236}">
                <a16:creationId xmlns:a16="http://schemas.microsoft.com/office/drawing/2014/main" id="{964644DE-CE96-4252-A059-760D8AEBFC46}"/>
              </a:ext>
            </a:extLst>
          </p:cNvPr>
          <p:cNvPicPr>
            <a:picLocks noChangeAspect="1"/>
          </p:cNvPicPr>
          <p:nvPr/>
        </p:nvPicPr>
        <p:blipFill>
          <a:blip r:embed="rId2"/>
          <a:stretch>
            <a:fillRect/>
          </a:stretch>
        </p:blipFill>
        <p:spPr>
          <a:xfrm>
            <a:off x="2011680" y="2014024"/>
            <a:ext cx="5912607" cy="4308593"/>
          </a:xfrm>
          <a:prstGeom prst="rect">
            <a:avLst/>
          </a:prstGeom>
        </p:spPr>
      </p:pic>
    </p:spTree>
    <p:extLst>
      <p:ext uri="{BB962C8B-B14F-4D97-AF65-F5344CB8AC3E}">
        <p14:creationId xmlns:p14="http://schemas.microsoft.com/office/powerpoint/2010/main" val="12466218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CD41BE2-3897-43F1-84A5-F989D87193A0}"/>
              </a:ext>
            </a:extLst>
          </p:cNvPr>
          <p:cNvSpPr>
            <a:spLocks noGrp="1"/>
          </p:cNvSpPr>
          <p:nvPr>
            <p:ph type="title"/>
          </p:nvPr>
        </p:nvSpPr>
        <p:spPr/>
        <p:txBody>
          <a:bodyPr/>
          <a:lstStyle/>
          <a:p>
            <a:r>
              <a:rPr lang="pt-BR" dirty="0"/>
              <a:t>Servo Motor</a:t>
            </a:r>
          </a:p>
        </p:txBody>
      </p:sp>
      <p:sp>
        <p:nvSpPr>
          <p:cNvPr id="3" name="Espaço Reservado para Conteúdo 2">
            <a:extLst>
              <a:ext uri="{FF2B5EF4-FFF2-40B4-BE49-F238E27FC236}">
                <a16:creationId xmlns:a16="http://schemas.microsoft.com/office/drawing/2014/main" id="{D9195BE6-DA13-4D8D-A538-5362F4975BE9}"/>
              </a:ext>
            </a:extLst>
          </p:cNvPr>
          <p:cNvSpPr>
            <a:spLocks noGrp="1"/>
          </p:cNvSpPr>
          <p:nvPr>
            <p:ph idx="1"/>
          </p:nvPr>
        </p:nvSpPr>
        <p:spPr>
          <a:xfrm>
            <a:off x="838200" y="1825625"/>
            <a:ext cx="4277139" cy="3369227"/>
          </a:xfrm>
        </p:spPr>
        <p:txBody>
          <a:bodyPr/>
          <a:lstStyle/>
          <a:p>
            <a:pPr algn="l"/>
            <a:r>
              <a:rPr lang="pt-BR" b="1" i="0" dirty="0">
                <a:solidFill>
                  <a:srgbClr val="747474"/>
                </a:solidFill>
                <a:effectLst/>
                <a:latin typeface="Open Sans"/>
              </a:rPr>
              <a:t>Material necessário</a:t>
            </a:r>
            <a:endParaRPr lang="pt-BR" b="0" i="0" dirty="0">
              <a:solidFill>
                <a:srgbClr val="747474"/>
              </a:solidFill>
              <a:effectLst/>
              <a:latin typeface="Open Sans"/>
            </a:endParaRPr>
          </a:p>
          <a:p>
            <a:r>
              <a:rPr lang="pt-BR" b="0" i="0" dirty="0">
                <a:solidFill>
                  <a:srgbClr val="747474"/>
                </a:solidFill>
                <a:effectLst/>
                <a:latin typeface="Open Sans"/>
              </a:rPr>
              <a:t>1x Servo 9g</a:t>
            </a:r>
            <a:br>
              <a:rPr lang="pt-BR" b="0" i="0" dirty="0">
                <a:solidFill>
                  <a:srgbClr val="747474"/>
                </a:solidFill>
                <a:effectLst/>
                <a:latin typeface="Open Sans"/>
              </a:rPr>
            </a:br>
            <a:r>
              <a:rPr lang="pt-BR" b="0" i="0" dirty="0">
                <a:solidFill>
                  <a:srgbClr val="747474"/>
                </a:solidFill>
                <a:effectLst/>
                <a:latin typeface="Open Sans"/>
              </a:rPr>
              <a:t>1x Chave </a:t>
            </a:r>
            <a:r>
              <a:rPr lang="pt-BR" b="0" i="0" dirty="0" err="1">
                <a:solidFill>
                  <a:srgbClr val="747474"/>
                </a:solidFill>
                <a:effectLst/>
                <a:latin typeface="Open Sans"/>
              </a:rPr>
              <a:t>push-button</a:t>
            </a:r>
            <a:br>
              <a:rPr lang="pt-BR" b="0" i="0" dirty="0">
                <a:solidFill>
                  <a:srgbClr val="747474"/>
                </a:solidFill>
                <a:effectLst/>
                <a:latin typeface="Open Sans"/>
              </a:rPr>
            </a:br>
            <a:r>
              <a:rPr lang="pt-BR" b="0" i="0" dirty="0">
                <a:solidFill>
                  <a:srgbClr val="747474"/>
                </a:solidFill>
                <a:effectLst/>
                <a:latin typeface="Open Sans"/>
              </a:rPr>
              <a:t>7x Jumper Macho-macho</a:t>
            </a:r>
            <a:br>
              <a:rPr lang="pt-BR" b="0" i="0" dirty="0">
                <a:solidFill>
                  <a:srgbClr val="747474"/>
                </a:solidFill>
                <a:effectLst/>
                <a:latin typeface="Open Sans"/>
              </a:rPr>
            </a:br>
            <a:r>
              <a:rPr lang="pt-BR" b="0" i="0" dirty="0">
                <a:solidFill>
                  <a:srgbClr val="747474"/>
                </a:solidFill>
                <a:effectLst/>
                <a:latin typeface="Open Sans"/>
              </a:rPr>
              <a:t>1x Cabo USB</a:t>
            </a:r>
            <a:br>
              <a:rPr lang="pt-BR" b="0" i="0" dirty="0">
                <a:solidFill>
                  <a:srgbClr val="747474"/>
                </a:solidFill>
                <a:effectLst/>
                <a:latin typeface="Open Sans"/>
              </a:rPr>
            </a:br>
            <a:r>
              <a:rPr lang="pt-BR" b="0" i="0" dirty="0">
                <a:solidFill>
                  <a:srgbClr val="747474"/>
                </a:solidFill>
                <a:effectLst/>
                <a:latin typeface="Open Sans"/>
              </a:rPr>
              <a:t>1x Placa Uno</a:t>
            </a:r>
          </a:p>
          <a:p>
            <a:endParaRPr lang="pt-BR" dirty="0"/>
          </a:p>
        </p:txBody>
      </p:sp>
      <p:pic>
        <p:nvPicPr>
          <p:cNvPr id="5" name="Imagem 4">
            <a:extLst>
              <a:ext uri="{FF2B5EF4-FFF2-40B4-BE49-F238E27FC236}">
                <a16:creationId xmlns:a16="http://schemas.microsoft.com/office/drawing/2014/main" id="{16D4CB3D-2AE5-49DB-B81A-BBA23F667F2F}"/>
              </a:ext>
            </a:extLst>
          </p:cNvPr>
          <p:cNvPicPr>
            <a:picLocks noChangeAspect="1"/>
          </p:cNvPicPr>
          <p:nvPr/>
        </p:nvPicPr>
        <p:blipFill>
          <a:blip r:embed="rId2"/>
          <a:stretch>
            <a:fillRect/>
          </a:stretch>
        </p:blipFill>
        <p:spPr>
          <a:xfrm>
            <a:off x="6481030" y="2513135"/>
            <a:ext cx="3590925" cy="3238500"/>
          </a:xfrm>
          <a:prstGeom prst="rect">
            <a:avLst/>
          </a:prstGeom>
        </p:spPr>
      </p:pic>
    </p:spTree>
    <p:extLst>
      <p:ext uri="{BB962C8B-B14F-4D97-AF65-F5344CB8AC3E}">
        <p14:creationId xmlns:p14="http://schemas.microsoft.com/office/powerpoint/2010/main" val="2031152084"/>
      </p:ext>
    </p:extLst>
  </p:cSld>
  <p:clrMapOvr>
    <a:masterClrMapping/>
  </p:clrMapOvr>
</p:sld>
</file>

<file path=ppt/theme/theme1.xml><?xml version="1.0" encoding="utf-8"?>
<a:theme xmlns:a="http://schemas.openxmlformats.org/drawingml/2006/main" name="Facetado">
  <a:themeElements>
    <a:clrScheme name="Facetado">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ado">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ado">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2291B5614529994DA68A9C6AFFCECD2A" ma:contentTypeVersion="2" ma:contentTypeDescription="Crie um novo documento." ma:contentTypeScope="" ma:versionID="859cab2dcf0a7d7067ce164f33c1464f">
  <xsd:schema xmlns:xsd="http://www.w3.org/2001/XMLSchema" xmlns:xs="http://www.w3.org/2001/XMLSchema" xmlns:p="http://schemas.microsoft.com/office/2006/metadata/properties" xmlns:ns2="cc74a9c7-6f4a-4a22-bfbb-3e96ccbe4052" targetNamespace="http://schemas.microsoft.com/office/2006/metadata/properties" ma:root="true" ma:fieldsID="27e2dfb97268418c36bc36e468e998ba" ns2:_="">
    <xsd:import namespace="cc74a9c7-6f4a-4a22-bfbb-3e96ccbe4052"/>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c74a9c7-6f4a-4a22-bfbb-3e96ccbe405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ú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447ADE3-6780-4313-91D0-563EEB559885}"/>
</file>

<file path=customXml/itemProps2.xml><?xml version="1.0" encoding="utf-8"?>
<ds:datastoreItem xmlns:ds="http://schemas.openxmlformats.org/officeDocument/2006/customXml" ds:itemID="{C54C7C33-47A6-4E5E-8E34-DFEC4339E7C7}"/>
</file>

<file path=customXml/itemProps3.xml><?xml version="1.0" encoding="utf-8"?>
<ds:datastoreItem xmlns:ds="http://schemas.openxmlformats.org/officeDocument/2006/customXml" ds:itemID="{75BA77D1-6F21-4508-BFE2-086272D23AF5}"/>
</file>

<file path=docProps/app.xml><?xml version="1.0" encoding="utf-8"?>
<Properties xmlns="http://schemas.openxmlformats.org/officeDocument/2006/extended-properties" xmlns:vt="http://schemas.openxmlformats.org/officeDocument/2006/docPropsVTypes">
  <Template>Facet</Template>
  <TotalTime>83</TotalTime>
  <Words>549</Words>
  <Application>Microsoft Office PowerPoint</Application>
  <PresentationFormat>Widescreen</PresentationFormat>
  <Paragraphs>32</Paragraphs>
  <Slides>14</Slides>
  <Notes>0</Notes>
  <HiddenSlides>0</HiddenSlides>
  <MMClips>0</MMClips>
  <ScaleCrop>false</ScaleCrop>
  <HeadingPairs>
    <vt:vector size="6" baseType="variant">
      <vt:variant>
        <vt:lpstr>Fontes usadas</vt:lpstr>
      </vt:variant>
      <vt:variant>
        <vt:i4>6</vt:i4>
      </vt:variant>
      <vt:variant>
        <vt:lpstr>Tema</vt:lpstr>
      </vt:variant>
      <vt:variant>
        <vt:i4>1</vt:i4>
      </vt:variant>
      <vt:variant>
        <vt:lpstr>Títulos de slides</vt:lpstr>
      </vt:variant>
      <vt:variant>
        <vt:i4>14</vt:i4>
      </vt:variant>
    </vt:vector>
  </HeadingPairs>
  <TitlesOfParts>
    <vt:vector size="21" baseType="lpstr">
      <vt:lpstr>Arial</vt:lpstr>
      <vt:lpstr>Calibri</vt:lpstr>
      <vt:lpstr>Open Sans</vt:lpstr>
      <vt:lpstr>Trebuchet MS</vt:lpstr>
      <vt:lpstr>Verdana</vt:lpstr>
      <vt:lpstr>Wingdings 3</vt:lpstr>
      <vt:lpstr>Facetado</vt:lpstr>
      <vt:lpstr>Apresentação do PowerPoint</vt:lpstr>
      <vt:lpstr>Servo Motor</vt:lpstr>
      <vt:lpstr>Servo Motor</vt:lpstr>
      <vt:lpstr>Servo Motor- cabos</vt:lpstr>
      <vt:lpstr>Programação básica para acionar o servo motor com ângulo de 180 graus.</vt:lpstr>
      <vt:lpstr>Controle do ângulo com potenciômetro (mapeamento):</vt:lpstr>
      <vt:lpstr>Saída do código no console</vt:lpstr>
      <vt:lpstr>Diagrama de Circuito Servo Motor com Potenciômetro</vt:lpstr>
      <vt:lpstr>Servo Motor</vt:lpstr>
      <vt:lpstr>Diagrama de circuito servo com Botão </vt:lpstr>
      <vt:lpstr>Servo Motor</vt:lpstr>
      <vt:lpstr>Programa Projeto – Acionando um Motor</vt:lpstr>
      <vt:lpstr>Exercício 01 de fixação-Pontuando</vt:lpstr>
      <vt:lpstr>Exercício 02 de fixação-Pontuando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Carlos Alberto P. da Silva</dc:creator>
  <cp:lastModifiedBy>Carlos Alberto P. da Silva</cp:lastModifiedBy>
  <cp:revision>8</cp:revision>
  <dcterms:created xsi:type="dcterms:W3CDTF">2021-03-11T21:18:40Z</dcterms:created>
  <dcterms:modified xsi:type="dcterms:W3CDTF">2021-03-19T20:23:34Z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0x0101002291B5614529994DA68A9C6AFFCECD2A</vt:lpwstr>
  </property>
</Properties>
</file>