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9"/>
  </p:notesMasterIdLst>
  <p:handoutMasterIdLst>
    <p:handoutMasterId r:id="rId130"/>
  </p:handoutMasterIdLst>
  <p:sldIdLst>
    <p:sldId id="256" r:id="rId3"/>
    <p:sldId id="257" r:id="rId4"/>
    <p:sldId id="265" r:id="rId5"/>
    <p:sldId id="266" r:id="rId6"/>
    <p:sldId id="258" r:id="rId7"/>
    <p:sldId id="259" r:id="rId8"/>
    <p:sldId id="341" r:id="rId9"/>
    <p:sldId id="342" r:id="rId10"/>
    <p:sldId id="260" r:id="rId11"/>
    <p:sldId id="261" r:id="rId12"/>
    <p:sldId id="273" r:id="rId13"/>
    <p:sldId id="271" r:id="rId14"/>
    <p:sldId id="343" r:id="rId15"/>
    <p:sldId id="344" r:id="rId16"/>
    <p:sldId id="272" r:id="rId17"/>
    <p:sldId id="267" r:id="rId18"/>
    <p:sldId id="345" r:id="rId19"/>
    <p:sldId id="347" r:id="rId20"/>
    <p:sldId id="263" r:id="rId21"/>
    <p:sldId id="268" r:id="rId22"/>
    <p:sldId id="269" r:id="rId23"/>
    <p:sldId id="270" r:id="rId24"/>
    <p:sldId id="348" r:id="rId25"/>
    <p:sldId id="349" r:id="rId26"/>
    <p:sldId id="274" r:id="rId27"/>
    <p:sldId id="276" r:id="rId28"/>
    <p:sldId id="277" r:id="rId29"/>
    <p:sldId id="279" r:id="rId30"/>
    <p:sldId id="280" r:id="rId31"/>
    <p:sldId id="281" r:id="rId32"/>
    <p:sldId id="350" r:id="rId33"/>
    <p:sldId id="351" r:id="rId34"/>
    <p:sldId id="282" r:id="rId35"/>
    <p:sldId id="283" r:id="rId36"/>
    <p:sldId id="284" r:id="rId37"/>
    <p:sldId id="286" r:id="rId38"/>
    <p:sldId id="287" r:id="rId39"/>
    <p:sldId id="288" r:id="rId40"/>
    <p:sldId id="352" r:id="rId41"/>
    <p:sldId id="353" r:id="rId42"/>
    <p:sldId id="289" r:id="rId43"/>
    <p:sldId id="291" r:id="rId44"/>
    <p:sldId id="292" r:id="rId45"/>
    <p:sldId id="293" r:id="rId46"/>
    <p:sldId id="294" r:id="rId47"/>
    <p:sldId id="296" r:id="rId48"/>
    <p:sldId id="297" r:id="rId49"/>
    <p:sldId id="298" r:id="rId50"/>
    <p:sldId id="354" r:id="rId51"/>
    <p:sldId id="355" r:id="rId52"/>
    <p:sldId id="356" r:id="rId53"/>
    <p:sldId id="357" r:id="rId54"/>
    <p:sldId id="299" r:id="rId55"/>
    <p:sldId id="300" r:id="rId56"/>
    <p:sldId id="358" r:id="rId57"/>
    <p:sldId id="359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6" r:id="rId82"/>
    <p:sldId id="360" r:id="rId83"/>
    <p:sldId id="361" r:id="rId84"/>
    <p:sldId id="327" r:id="rId85"/>
    <p:sldId id="330" r:id="rId86"/>
    <p:sldId id="339" r:id="rId87"/>
    <p:sldId id="340" r:id="rId88"/>
    <p:sldId id="332" r:id="rId89"/>
    <p:sldId id="333" r:id="rId90"/>
    <p:sldId id="334" r:id="rId91"/>
    <p:sldId id="335" r:id="rId92"/>
    <p:sldId id="362" r:id="rId93"/>
    <p:sldId id="363" r:id="rId94"/>
    <p:sldId id="336" r:id="rId95"/>
    <p:sldId id="338" r:id="rId96"/>
    <p:sldId id="366" r:id="rId97"/>
    <p:sldId id="367" r:id="rId98"/>
    <p:sldId id="368" r:id="rId99"/>
    <p:sldId id="369" r:id="rId100"/>
    <p:sldId id="370" r:id="rId101"/>
    <p:sldId id="371" r:id="rId102"/>
    <p:sldId id="372" r:id="rId103"/>
    <p:sldId id="373" r:id="rId104"/>
    <p:sldId id="374" r:id="rId105"/>
    <p:sldId id="380" r:id="rId106"/>
    <p:sldId id="376" r:id="rId107"/>
    <p:sldId id="381" r:id="rId108"/>
    <p:sldId id="378" r:id="rId109"/>
    <p:sldId id="382" r:id="rId110"/>
    <p:sldId id="383" r:id="rId111"/>
    <p:sldId id="384" r:id="rId112"/>
    <p:sldId id="391" r:id="rId113"/>
    <p:sldId id="392" r:id="rId114"/>
    <p:sldId id="386" r:id="rId115"/>
    <p:sldId id="387" r:id="rId116"/>
    <p:sldId id="388" r:id="rId117"/>
    <p:sldId id="390" r:id="rId118"/>
    <p:sldId id="393" r:id="rId119"/>
    <p:sldId id="394" r:id="rId120"/>
    <p:sldId id="397" r:id="rId121"/>
    <p:sldId id="400" r:id="rId122"/>
    <p:sldId id="398" r:id="rId123"/>
    <p:sldId id="399" r:id="rId124"/>
    <p:sldId id="395" r:id="rId125"/>
    <p:sldId id="396" r:id="rId126"/>
    <p:sldId id="401" r:id="rId127"/>
    <p:sldId id="402" r:id="rId1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3" Type="http://schemas.openxmlformats.org/officeDocument/2006/relationships/tableStyles" Target="tableStyles.xml"/><Relationship Id="rId132" Type="http://schemas.openxmlformats.org/officeDocument/2006/relationships/viewProps" Target="viewProps.xml"/><Relationship Id="rId131" Type="http://schemas.openxmlformats.org/officeDocument/2006/relationships/presProps" Target="presProps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29" Type="http://schemas.openxmlformats.org/officeDocument/2006/relationships/notesMaster" Target="notesMasters/notesMaster1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" altLang="en-US" sz="4000"/>
              <a:t>What is the output of this function?</a:t>
            </a:r>
            <a:endParaRPr lang="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" altLang="en-US" sz="3000"/>
              <a:t>function example() {</a:t>
            </a:r>
            <a:endParaRPr lang="" altLang="en-US" sz="3000"/>
          </a:p>
          <a:p>
            <a:pPr algn="l"/>
            <a:endParaRPr lang="" altLang="en-US" sz="3000"/>
          </a:p>
          <a:p>
            <a:pPr algn="l"/>
            <a:r>
              <a:rPr lang="" altLang="en-US" sz="3000"/>
              <a:t>    return 88;</a:t>
            </a:r>
            <a:endParaRPr lang="" altLang="en-US" sz="3000"/>
          </a:p>
          <a:p>
            <a:pPr algn="l"/>
            <a:r>
              <a:rPr lang="" altLang="en-US" sz="3000"/>
              <a:t>}</a:t>
            </a:r>
            <a:endParaRPr lang="" altLang="en-US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8 + 7;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15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3;</a:t>
            </a:r>
            <a:endParaRPr lang="en-US" altLang="en-US" sz="3000"/>
          </a:p>
          <a:p>
            <a:pPr algn="l"/>
            <a:r>
              <a:rPr lang="en-US" altLang="en-US" sz="3000"/>
              <a:t>example(x++);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3;</a:t>
            </a:r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++</a:t>
            </a:r>
            <a:r>
              <a:rPr lang="en-US" altLang="en-US" sz="3000"/>
              <a:t>x);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3;</a:t>
            </a:r>
            <a:endParaRPr lang="en-US" altLang="en-US" sz="3000"/>
          </a:p>
          <a:p>
            <a:pPr algn="l"/>
            <a:r>
              <a:rPr lang="en-US" altLang="en-US" sz="3000"/>
              <a:t>example(++x);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</a:t>
            </a:r>
            <a:r>
              <a:rPr lang="" altLang="en-US" sz="4000"/>
              <a:t>x</a:t>
            </a:r>
            <a:r>
              <a:rPr lang="en-US" altLang="en-US" sz="4000"/>
              <a:t>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3</a:t>
            </a:r>
            <a:r>
              <a:rPr lang="en-US" altLang="en-US" sz="3000">
                <a:sym typeface="+mn-ea"/>
              </a:rPr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let x = </a:t>
            </a:r>
            <a:r>
              <a:rPr lang="en-US" altLang="en-US" sz="3000"/>
              <a:t>example();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3;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example();</a:t>
            </a:r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3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</a:t>
            </a:r>
            <a:r>
              <a:rPr lang="" altLang="en-US" sz="4000"/>
              <a:t>x</a:t>
            </a:r>
            <a:r>
              <a:rPr lang="en-US" altLang="en-US" sz="4000"/>
              <a:t>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3;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let x = </a:t>
            </a:r>
            <a:r>
              <a:rPr lang="en-US" altLang="en-US" sz="3000"/>
              <a:t>example() </a:t>
            </a:r>
            <a:r>
              <a:rPr lang="" altLang="en-US" sz="3000"/>
              <a:t>+ example()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3;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example() + example();</a:t>
            </a:r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6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</a:t>
            </a:r>
            <a:r>
              <a:rPr lang="" altLang="en-US" sz="4000"/>
              <a:t>x</a:t>
            </a:r>
            <a:r>
              <a:rPr lang="en-US" altLang="en-US" sz="4000"/>
              <a:t>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y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y</a:t>
            </a:r>
            <a:r>
              <a:rPr lang="en-US" altLang="en-US" sz="3000">
                <a:sym typeface="+mn-ea"/>
              </a:rPr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let x = </a:t>
            </a:r>
            <a:r>
              <a:rPr lang="en-US" altLang="en-US" sz="3000"/>
              <a:t>example(</a:t>
            </a:r>
            <a:r>
              <a:rPr lang="" altLang="en-US" sz="3000"/>
              <a:t>7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</a:t>
            </a:r>
            <a:r>
              <a:rPr lang="" altLang="en-US" sz="4000"/>
              <a:t>x</a:t>
            </a:r>
            <a:r>
              <a:rPr lang="en-US" altLang="en-US" sz="4000"/>
              <a:t>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example(y)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example(7);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</a:t>
            </a:r>
            <a:r>
              <a:rPr lang="" altLang="en-US" sz="4000"/>
              <a:t>is x</a:t>
            </a:r>
            <a:r>
              <a:rPr lang="en-US" altLang="en-US" sz="4000"/>
              <a:t>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example(y)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example(</a:t>
            </a:r>
            <a:r>
              <a:rPr lang="" altLang="en-US" sz="3000"/>
              <a:t>8) - example(6)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2;</a:t>
            </a:r>
            <a:endParaRPr lang="en-US" altLang="en-US" sz="3000"/>
          </a:p>
          <a:p>
            <a:pPr algn="l"/>
            <a:r>
              <a:rPr lang="en-US" altLang="en-US" sz="3000"/>
              <a:t>    let y = 3</a:t>
            </a:r>
            <a:r>
              <a:rPr lang="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x +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</a:t>
            </a:r>
            <a:r>
              <a:rPr lang="" altLang="en-US" sz="4000"/>
              <a:t>x</a:t>
            </a:r>
            <a:r>
              <a:rPr lang="en-US" altLang="en-US" sz="4000"/>
              <a:t>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example(y)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example(8) - example(6);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2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example(y)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y </a:t>
            </a:r>
            <a:r>
              <a:rPr lang="" altLang="en-US" sz="3000">
                <a:sym typeface="+mn-ea"/>
              </a:rPr>
              <a:t>+ 3</a:t>
            </a:r>
            <a:r>
              <a:rPr lang="en-US" altLang="en-US" sz="3000">
                <a:sym typeface="+mn-ea"/>
              </a:rPr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example(8) - example(6);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example(y)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y + 3;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example(8) - example(6);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2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variable?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example(sameVariable)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sameVariable</a:t>
            </a:r>
            <a:r>
              <a:rPr lang="en-US" altLang="en-US" sz="3000">
                <a:sym typeface="+mn-ea"/>
              </a:rPr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let sameVariable;</a:t>
            </a:r>
            <a:endParaRPr lang="en-US" altLang="en-US" sz="3000"/>
          </a:p>
          <a:p>
            <a:pPr algn="l"/>
            <a:r>
              <a:rPr lang="en-US" altLang="en-US" sz="3000"/>
              <a:t>sameVariable = example(14);</a:t>
            </a:r>
            <a:endParaRPr lang="en-US" altLang="en-US" sz="3000"/>
          </a:p>
          <a:p>
            <a:pPr algn="l"/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variable?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example(sameVariable)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sameVariable;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sameVariable;</a:t>
            </a:r>
            <a:endParaRPr lang="en-US" altLang="en-US" sz="3000"/>
          </a:p>
          <a:p>
            <a:pPr algn="l"/>
            <a:r>
              <a:rPr lang="en-US" altLang="en-US" sz="3000"/>
              <a:t>sameVariable = example(14);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14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</a:t>
            </a:r>
            <a:r>
              <a:rPr lang="" altLang="en-US" sz="4000"/>
              <a:t>x</a:t>
            </a:r>
            <a:r>
              <a:rPr lang="en-US" altLang="en-US" sz="4000"/>
              <a:t>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z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z + 2</a:t>
            </a:r>
            <a:r>
              <a:rPr lang="en-US" altLang="en-US" sz="3000">
                <a:sym typeface="+mn-ea"/>
              </a:rPr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let y = 4</a:t>
            </a:r>
            <a:endParaRPr lang="en-US" altLang="en-US" sz="3000"/>
          </a:p>
          <a:p>
            <a:pPr algn="l"/>
            <a:r>
              <a:rPr lang="" altLang="en-US" sz="3000"/>
              <a:t>x =</a:t>
            </a:r>
            <a:r>
              <a:rPr lang="en-US" altLang="en-US" sz="3000"/>
              <a:t> example(</a:t>
            </a:r>
            <a:r>
              <a:rPr lang="" altLang="en-US" sz="3000"/>
              <a:t>3</a:t>
            </a:r>
            <a:r>
              <a:rPr lang="en-US" altLang="en-US" sz="3000"/>
              <a:t>) </a:t>
            </a:r>
            <a:r>
              <a:rPr lang="" altLang="en-US" sz="3000"/>
              <a:t>+ 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example(z)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z + 2;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y = </a:t>
            </a:r>
            <a:r>
              <a:rPr lang="" altLang="en-US" sz="3000"/>
              <a:t>4</a:t>
            </a:r>
            <a:endParaRPr lang="en-US" altLang="en-US" sz="3000"/>
          </a:p>
          <a:p>
            <a:pPr algn="l"/>
            <a:r>
              <a:rPr lang="en-US" altLang="en-US" sz="3000"/>
              <a:t>x = example(3) + y;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x, y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y = x + y + x + y;</a:t>
            </a:r>
            <a:r>
              <a:rPr lang="en-US" altLang="en-US" sz="3000"/>
              <a:t> </a:t>
            </a:r>
            <a:endParaRPr lang="en-US" altLang="en-US" sz="3000"/>
          </a:p>
          <a:p>
            <a:pPr algn="l"/>
            <a:r>
              <a:rPr lang="en-US" altLang="en-US" sz="3000"/>
              <a:t>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y</a:t>
            </a:r>
            <a:r>
              <a:rPr lang="en-US" altLang="en-US" sz="3000">
                <a:sym typeface="+mn-ea"/>
              </a:rPr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x = example(</a:t>
            </a:r>
            <a:r>
              <a:rPr lang="" altLang="en-US" sz="3000"/>
              <a:t>2, 5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y = x + y + x + y; </a:t>
            </a:r>
            <a:endParaRPr lang="en-US" altLang="en-US" sz="3000"/>
          </a:p>
          <a:p>
            <a:pPr algn="l"/>
            <a:r>
              <a:rPr lang="en-US" altLang="en-US" sz="3000"/>
              <a:t>    return</a:t>
            </a:r>
            <a:r>
              <a:rPr lang="en-US" altLang="en-US" sz="3000">
                <a:sym typeface="+mn-ea"/>
              </a:rPr>
              <a:t>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x = example(2, 5);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" altLang="en-US" sz="3000"/>
              <a:t>    y = x - y * x;</a:t>
            </a:r>
            <a:r>
              <a:rPr lang="en-US" altLang="en-US" sz="3000"/>
              <a:t> </a:t>
            </a:r>
            <a:endParaRPr lang="en-US" altLang="en-US" sz="3000"/>
          </a:p>
          <a:p>
            <a:pPr algn="l"/>
            <a:r>
              <a:rPr lang="en-US" altLang="en-US" sz="3000"/>
              <a:t>    return</a:t>
            </a:r>
            <a:r>
              <a:rPr lang="en-US" altLang="en-US" sz="3000">
                <a:sym typeface="+mn-ea"/>
              </a:rPr>
              <a:t>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r>
              <a:rPr lang="" altLang="en-US" sz="3000"/>
              <a:t>let a = 3;</a:t>
            </a:r>
            <a:endParaRPr lang="en-US" altLang="en-US" sz="3000"/>
          </a:p>
          <a:p>
            <a:pPr algn="l"/>
            <a:r>
              <a:rPr lang="" altLang="en-US" sz="3000"/>
              <a:t>let b = 2;</a:t>
            </a:r>
            <a:endParaRPr lang="en-US" altLang="en-US" sz="3000"/>
          </a:p>
          <a:p>
            <a:pPr algn="l"/>
            <a:r>
              <a:rPr lang="en-US" altLang="en-US" sz="3000"/>
              <a:t>x = example(</a:t>
            </a:r>
            <a:r>
              <a:rPr lang="" altLang="en-US" sz="3000"/>
              <a:t>a,</a:t>
            </a:r>
            <a:r>
              <a:rPr lang="en-US" altLang="en-US" sz="3000"/>
              <a:t> </a:t>
            </a:r>
            <a:r>
              <a:rPr lang="" altLang="en-US" sz="3000"/>
              <a:t>b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</a:t>
            </a:r>
            <a:r>
              <a:rPr lang="" altLang="en-US" sz="3000"/>
              <a:t>2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let y = </a:t>
            </a:r>
            <a:r>
              <a:rPr lang="" altLang="en-US" sz="3000"/>
              <a:t>3;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x + 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5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190" y="165481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y = x - y * x; </a:t>
            </a:r>
            <a:endParaRPr lang="en-US" altLang="en-US" sz="3000"/>
          </a:p>
          <a:p>
            <a:pPr algn="l"/>
            <a:r>
              <a:rPr lang="en-US" altLang="en-US" sz="3000"/>
              <a:t>    return</a:t>
            </a:r>
            <a:r>
              <a:rPr lang="en-US" altLang="en-US" sz="3000">
                <a:sym typeface="+mn-ea"/>
              </a:rPr>
              <a:t>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r>
              <a:rPr lang="en-US" altLang="en-US" sz="3000"/>
              <a:t>let a = 3;</a:t>
            </a:r>
            <a:endParaRPr lang="en-US" altLang="en-US" sz="3000"/>
          </a:p>
          <a:p>
            <a:pPr algn="l"/>
            <a:r>
              <a:rPr lang="en-US" altLang="en-US" sz="3000"/>
              <a:t>let b = 2;</a:t>
            </a:r>
            <a:endParaRPr lang="en-US" altLang="en-US" sz="3000"/>
          </a:p>
          <a:p>
            <a:pPr algn="l"/>
            <a:r>
              <a:rPr lang="en-US" altLang="en-US" sz="3000"/>
              <a:t>x = example(a, b);</a:t>
            </a:r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-3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720" y="1614170"/>
            <a:ext cx="85451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y = x - y * x; </a:t>
            </a:r>
            <a:endParaRPr lang="en-US" altLang="en-US" sz="3000"/>
          </a:p>
          <a:p>
            <a:pPr algn="l"/>
            <a:r>
              <a:rPr lang="en-US" altLang="en-US" sz="3000"/>
              <a:t>    return</a:t>
            </a:r>
            <a:r>
              <a:rPr lang="en-US" altLang="en-US" sz="3000">
                <a:sym typeface="+mn-ea"/>
              </a:rPr>
              <a:t>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r>
              <a:rPr lang="en-US" altLang="en-US" sz="3000"/>
              <a:t>let a = 3;</a:t>
            </a:r>
            <a:endParaRPr lang="en-US" altLang="en-US" sz="3000"/>
          </a:p>
          <a:p>
            <a:pPr algn="l"/>
            <a:r>
              <a:rPr lang="en-US" altLang="en-US" sz="3000"/>
              <a:t>let b = 2;</a:t>
            </a:r>
            <a:endParaRPr lang="en-US" altLang="en-US" sz="3000"/>
          </a:p>
          <a:p>
            <a:pPr algn="l"/>
            <a:r>
              <a:rPr lang="en-US" altLang="en-US" sz="3000"/>
              <a:t>x = example(a, b) </a:t>
            </a:r>
            <a:r>
              <a:rPr lang="" altLang="en-US" sz="3000"/>
              <a:t>+ example(b, a)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720" y="1614170"/>
            <a:ext cx="85451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y = x - y * x; </a:t>
            </a:r>
            <a:endParaRPr lang="en-US" altLang="en-US" sz="3000"/>
          </a:p>
          <a:p>
            <a:pPr algn="l"/>
            <a:r>
              <a:rPr lang="en-US" altLang="en-US" sz="3000"/>
              <a:t>    return</a:t>
            </a:r>
            <a:r>
              <a:rPr lang="en-US" altLang="en-US" sz="3000">
                <a:sym typeface="+mn-ea"/>
              </a:rPr>
              <a:t>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r>
              <a:rPr lang="en-US" altLang="en-US" sz="3000"/>
              <a:t>let a = 3;</a:t>
            </a:r>
            <a:endParaRPr lang="en-US" altLang="en-US" sz="3000"/>
          </a:p>
          <a:p>
            <a:pPr algn="l"/>
            <a:r>
              <a:rPr lang="en-US" altLang="en-US" sz="3000"/>
              <a:t>let b = 2;</a:t>
            </a:r>
            <a:endParaRPr lang="en-US" altLang="en-US" sz="3000"/>
          </a:p>
          <a:p>
            <a:pPr algn="l"/>
            <a:r>
              <a:rPr lang="en-US" altLang="en-US" sz="3000"/>
              <a:t>x = example(a, b) + example(b, a);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-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795" y="1231265"/>
            <a:ext cx="912114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bird</a:t>
            </a:r>
            <a:r>
              <a:rPr lang="en-US" altLang="en-US" sz="3000"/>
              <a:t>, </a:t>
            </a:r>
            <a:r>
              <a:rPr lang="" altLang="en-US" sz="3000"/>
              <a:t>turtle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let cow = 3;</a:t>
            </a:r>
            <a:endParaRPr lang="en-US" altLang="en-US" sz="3000"/>
          </a:p>
          <a:p>
            <a:pPr algn="l"/>
            <a:r>
              <a:rPr lang="en-US" altLang="en-US" sz="3000"/>
              <a:t>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turtle - bird + cow</a:t>
            </a:r>
            <a:r>
              <a:rPr lang="en-US" altLang="en-US" sz="3000">
                <a:sym typeface="+mn-ea"/>
              </a:rPr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let dog = 7;</a:t>
            </a:r>
            <a:endParaRPr lang="en-US" altLang="en-US" sz="3000"/>
          </a:p>
          <a:p>
            <a:pPr algn="l"/>
            <a:r>
              <a:rPr lang="" altLang="en-US" sz="3000"/>
              <a:t>let cat = 4;</a:t>
            </a:r>
            <a:endParaRPr lang="en-US" altLang="en-US" sz="3000"/>
          </a:p>
          <a:p>
            <a:pPr algn="l"/>
            <a:r>
              <a:rPr lang="en-US" altLang="en-US" sz="3000"/>
              <a:t>x = example(</a:t>
            </a:r>
            <a:r>
              <a:rPr lang="" altLang="en-US" sz="3000"/>
              <a:t>cat</a:t>
            </a:r>
            <a:r>
              <a:rPr lang="en-US" altLang="en-US" sz="3000"/>
              <a:t>, </a:t>
            </a:r>
            <a:r>
              <a:rPr lang="" altLang="en-US" sz="3000"/>
              <a:t>dog</a:t>
            </a:r>
            <a:r>
              <a:rPr lang="en-US" altLang="en-US" sz="3000"/>
              <a:t>) </a:t>
            </a:r>
            <a:r>
              <a:rPr lang="" altLang="en-US" sz="3000"/>
              <a:t>* example(dog, cat)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x?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795" y="1231265"/>
            <a:ext cx="912114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example(bird, turtle) {</a:t>
            </a:r>
            <a:endParaRPr lang="en-US" altLang="en-US" sz="3000"/>
          </a:p>
          <a:p>
            <a:pPr algn="l"/>
            <a:r>
              <a:rPr lang="en-US" altLang="en-US" sz="3000"/>
              <a:t>    let cow = 3;</a:t>
            </a:r>
            <a:endParaRPr lang="en-US" altLang="en-US" sz="3000"/>
          </a:p>
          <a:p>
            <a:pPr algn="l"/>
            <a:r>
              <a:rPr lang="en-US" altLang="en-US" sz="3000"/>
              <a:t>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(</a:t>
            </a:r>
            <a:r>
              <a:rPr lang="en-US" altLang="en-US" sz="3000">
                <a:sym typeface="+mn-ea"/>
              </a:rPr>
              <a:t>turtle - bird</a:t>
            </a:r>
            <a:r>
              <a:rPr lang="" altLang="en-US" sz="3000">
                <a:sym typeface="+mn-ea"/>
              </a:rPr>
              <a:t>)</a:t>
            </a:r>
            <a:r>
              <a:rPr lang="en-US" altLang="en-US" sz="3000">
                <a:sym typeface="+mn-ea"/>
              </a:rPr>
              <a:t> + cow;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dog = 7;</a:t>
            </a:r>
            <a:endParaRPr lang="en-US" altLang="en-US" sz="3000"/>
          </a:p>
          <a:p>
            <a:pPr algn="l"/>
            <a:r>
              <a:rPr lang="en-US" altLang="en-US" sz="3000"/>
              <a:t>let cat = 4;</a:t>
            </a:r>
            <a:endParaRPr lang="en-US" altLang="en-US" sz="3000"/>
          </a:p>
          <a:p>
            <a:pPr algn="l"/>
            <a:r>
              <a:rPr lang="en-US" altLang="en-US" sz="3000"/>
              <a:t>x = example(cat, dog) * example(dog, cat);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" altLang="en-US" sz="4000"/>
              <a:t>JavaScript function syntax</a:t>
            </a:r>
            <a:endParaRPr lang="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795" y="1362075"/>
            <a:ext cx="9121140" cy="2738120"/>
          </a:xfrm>
        </p:spPr>
        <p:txBody>
          <a:bodyPr>
            <a:noAutofit/>
          </a:bodyPr>
          <a:p>
            <a:pPr algn="l"/>
            <a:r>
              <a:rPr lang="en-US" altLang="en-US" sz="3000">
                <a:solidFill>
                  <a:srgbClr val="FF0000"/>
                </a:solidFill>
              </a:rPr>
              <a:t>function</a:t>
            </a:r>
            <a:r>
              <a:rPr lang="en-US" altLang="en-US" sz="3000"/>
              <a:t> </a:t>
            </a:r>
            <a:r>
              <a:rPr lang="en-US" altLang="en-US" sz="3000">
                <a:solidFill>
                  <a:schemeClr val="accent5">
                    <a:lumMod val="75000"/>
                  </a:schemeClr>
                </a:solidFill>
              </a:rPr>
              <a:t>example</a:t>
            </a:r>
            <a:r>
              <a:rPr lang="en-US" altLang="en-US" sz="3000"/>
              <a:t>(</a:t>
            </a:r>
            <a:r>
              <a:rPr lang="" altLang="en-US" sz="3000">
                <a:solidFill>
                  <a:schemeClr val="accent6">
                    <a:lumMod val="75000"/>
                  </a:schemeClr>
                </a:solidFill>
              </a:rPr>
              <a:t>param1</a:t>
            </a:r>
            <a:r>
              <a:rPr lang="en-US" altLang="en-US" sz="300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" altLang="en-US" sz="3000">
                <a:solidFill>
                  <a:schemeClr val="accent6">
                    <a:lumMod val="75000"/>
                  </a:schemeClr>
                </a:solidFill>
              </a:rPr>
              <a:t>param2, param3</a:t>
            </a:r>
            <a:r>
              <a:rPr lang="en-US" altLang="en-US" sz="3000"/>
              <a:t>) </a:t>
            </a:r>
            <a:r>
              <a:rPr lang="en-US" altLang="en-US" sz="3000">
                <a:solidFill>
                  <a:srgbClr val="B2B2B2"/>
                </a:solidFill>
              </a:rPr>
              <a:t>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en-US" altLang="en-US" sz="3000">
                <a:solidFill>
                  <a:schemeClr val="accent4">
                    <a:lumMod val="75000"/>
                  </a:schemeClr>
                </a:solidFill>
              </a:rPr>
              <a:t>let </a:t>
            </a:r>
            <a:r>
              <a:rPr lang="" altLang="en-US" sz="3000">
                <a:solidFill>
                  <a:schemeClr val="accent4">
                    <a:lumMod val="75000"/>
                  </a:schemeClr>
                </a:solidFill>
              </a:rPr>
              <a:t>localVariable</a:t>
            </a:r>
            <a:r>
              <a:rPr lang="en-US" altLang="en-US" sz="3000">
                <a:solidFill>
                  <a:schemeClr val="accent4">
                    <a:lumMod val="75000"/>
                  </a:schemeClr>
                </a:solidFill>
              </a:rPr>
              <a:t> = 3;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en-US" altLang="en-US" sz="3000">
                <a:solidFill>
                  <a:srgbClr val="002060"/>
                </a:solidFill>
              </a:rPr>
              <a:t>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“</a:t>
            </a:r>
            <a:r>
              <a:rPr lang="" altLang="en-US" sz="3000">
                <a:solidFill>
                  <a:srgbClr val="7030A0"/>
                </a:solidFill>
                <a:sym typeface="+mn-ea"/>
              </a:rPr>
              <a:t>return this string</a:t>
            </a:r>
            <a:r>
              <a:rPr lang="" altLang="en-US" sz="3000">
                <a:solidFill>
                  <a:srgbClr val="7030A0"/>
                </a:solidFill>
                <a:sym typeface="+mn-ea"/>
              </a:rPr>
              <a:t>”;</a:t>
            </a:r>
            <a:endParaRPr lang="en-US" altLang="en-US" sz="3000">
              <a:sym typeface="+mn-ea"/>
            </a:endParaRPr>
          </a:p>
          <a:p>
            <a:pPr algn="l"/>
            <a:r>
              <a:rPr lang="en-US" altLang="en-US" sz="3000">
                <a:solidFill>
                  <a:srgbClr val="B2B2B2"/>
                </a:solidFill>
              </a:rPr>
              <a:t>}</a:t>
            </a:r>
            <a:endParaRPr lang="en-US" altLang="en-US" sz="3000">
              <a:solidFill>
                <a:srgbClr val="B2B2B2"/>
              </a:solidFill>
            </a:endParaRPr>
          </a:p>
          <a:p>
            <a:pPr algn="l"/>
            <a:r>
              <a:rPr lang="" altLang="en-US" sz="1000"/>
              <a:t> </a:t>
            </a:r>
            <a:endParaRPr lang="en-US" altLang="en-US" sz="3000"/>
          </a:p>
          <a:p>
            <a:pPr algn="l"/>
            <a:r>
              <a:rPr lang="" altLang="en-US" sz="1600" b="1">
                <a:solidFill>
                  <a:srgbClr val="C00000"/>
                </a:solidFill>
              </a:rPr>
              <a:t>keyword</a:t>
            </a:r>
            <a:endParaRPr lang="" altLang="en-US" sz="1600" b="1"/>
          </a:p>
          <a:p>
            <a:pPr algn="l"/>
            <a:r>
              <a:rPr lang="" altLang="en-US" sz="1600" b="1">
                <a:solidFill>
                  <a:schemeClr val="accent5">
                    <a:lumMod val="50000"/>
                  </a:schemeClr>
                </a:solidFill>
              </a:rPr>
              <a:t>function’s name</a:t>
            </a:r>
            <a:endParaRPr lang="" altLang="en-US" sz="1600" b="1"/>
          </a:p>
          <a:p>
            <a:pPr algn="l"/>
            <a:r>
              <a:rPr lang="" altLang="en-US" sz="1600" b="1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endParaRPr lang="" altLang="en-US" sz="1600" b="1"/>
          </a:p>
          <a:p>
            <a:pPr algn="l"/>
            <a:r>
              <a:rPr lang="" altLang="en-US" sz="1600" b="1">
                <a:solidFill>
                  <a:schemeClr val="accent4">
                    <a:lumMod val="75000"/>
                  </a:schemeClr>
                </a:solidFill>
              </a:rPr>
              <a:t>local content</a:t>
            </a:r>
            <a:endParaRPr lang="en-US" altLang="en-US" sz="1600" b="1"/>
          </a:p>
          <a:p>
            <a:pPr algn="l"/>
            <a:r>
              <a:rPr lang="" altLang="en-US" sz="1600" b="1">
                <a:solidFill>
                  <a:srgbClr val="002060"/>
                </a:solidFill>
              </a:rPr>
              <a:t>return keyword</a:t>
            </a:r>
            <a:endParaRPr lang="" altLang="en-US" sz="1600" b="1"/>
          </a:p>
          <a:p>
            <a:pPr algn="l"/>
            <a:r>
              <a:rPr lang="" altLang="en-US" sz="1600" b="1">
                <a:solidFill>
                  <a:srgbClr val="7030A0"/>
                </a:solidFill>
              </a:rPr>
              <a:t>thing that is being returned</a:t>
            </a:r>
            <a:endParaRPr lang="" altLang="en-US" sz="1600" b="1"/>
          </a:p>
          <a:p>
            <a:pPr algn="l"/>
            <a:r>
              <a:rPr lang="" altLang="en-US" sz="1200" b="1">
                <a:solidFill>
                  <a:srgbClr val="B2B2B2"/>
                </a:solidFill>
              </a:rPr>
              <a:t>Scope {}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67665"/>
            <a:ext cx="11251565" cy="692150"/>
          </a:xfrm>
        </p:spPr>
        <p:txBody>
          <a:bodyPr>
            <a:normAutofit fontScale="90000"/>
          </a:bodyPr>
          <a:p>
            <a:pPr>
              <a:lnSpc>
                <a:spcPct val="130000"/>
              </a:lnSpc>
            </a:pPr>
            <a:r>
              <a:rPr lang="" altLang="en-US" sz="4000"/>
              <a:t>Write a function:</a:t>
            </a:r>
            <a:endParaRPr lang="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795" y="1787525"/>
            <a:ext cx="9121140" cy="3881755"/>
          </a:xfrm>
        </p:spPr>
        <p:txBody>
          <a:bodyPr>
            <a:noAutofit/>
          </a:bodyPr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6965" y="1744345"/>
            <a:ext cx="7416165" cy="3369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2020" y="1604645"/>
            <a:ext cx="627888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</a:t>
            </a:r>
            <a:r>
              <a:rPr lang="" altLang="en-US" sz="3000"/>
              <a:t>pizza</a:t>
            </a:r>
            <a:r>
              <a:rPr lang="en-US" altLang="en-US" sz="3000"/>
              <a:t> = </a:t>
            </a:r>
            <a:r>
              <a:rPr lang="" altLang="en-US" sz="3000"/>
              <a:t>18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let </a:t>
            </a:r>
            <a:r>
              <a:rPr lang="" altLang="en-US" sz="3000"/>
              <a:t>WesleyIsGoofy</a:t>
            </a:r>
            <a:r>
              <a:rPr lang="en-US" altLang="en-US" sz="3000"/>
              <a:t> = </a:t>
            </a:r>
            <a:r>
              <a:rPr lang="" altLang="en-US" sz="3000"/>
              <a:t>10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pizza - WesleyIsGoofy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2020" y="1604645"/>
            <a:ext cx="627888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pizza = 18;</a:t>
            </a:r>
            <a:endParaRPr lang="en-US" altLang="en-US" sz="3000"/>
          </a:p>
          <a:p>
            <a:pPr algn="l"/>
            <a:r>
              <a:rPr lang="en-US" altLang="en-US" sz="3000"/>
              <a:t>    let WesleyIsGoofy = 10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pizza - WesleyIsGoofy;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 = 8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</a:t>
            </a:r>
            <a:r>
              <a:rPr lang="" altLang="en-US" sz="3000"/>
              <a:t>2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let y = </a:t>
            </a:r>
            <a:r>
              <a:rPr lang="" altLang="en-US" sz="3000"/>
              <a:t>8</a:t>
            </a:r>
            <a:r>
              <a:rPr lang="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let z = x + y;</a:t>
            </a:r>
            <a:endParaRPr lang="en-US" altLang="en-US" sz="3000"/>
          </a:p>
          <a:p>
            <a:pPr algn="l"/>
            <a:r>
              <a:rPr lang="en-US" altLang="en-US" sz="3000"/>
              <a:t>    return z;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</a:t>
            </a:r>
            <a:r>
              <a:rPr lang="" altLang="en-US" sz="3000"/>
              <a:t>2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let y = </a:t>
            </a:r>
            <a:r>
              <a:rPr lang="" altLang="en-US" sz="3000"/>
              <a:t>8;</a:t>
            </a:r>
            <a:endParaRPr lang="en-US" altLang="en-US" sz="3000"/>
          </a:p>
          <a:p>
            <a:pPr algn="l"/>
            <a:r>
              <a:rPr lang="en-US" altLang="en-US" sz="3000"/>
              <a:t>    let z = x + y;</a:t>
            </a:r>
            <a:endParaRPr lang="en-US" altLang="en-US" sz="3000"/>
          </a:p>
          <a:p>
            <a:pPr algn="l"/>
            <a:r>
              <a:rPr lang="en-US" altLang="en-US" sz="3000"/>
              <a:t>    return z;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10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9935" y="1645285"/>
            <a:ext cx="561086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</a:t>
            </a:r>
            <a:r>
              <a:rPr lang="" altLang="en-US" sz="3000"/>
              <a:t>I</a:t>
            </a:r>
            <a:r>
              <a:rPr lang="en-US" altLang="en-US" sz="3000"/>
              <a:t> = </a:t>
            </a:r>
            <a:r>
              <a:rPr lang="" altLang="en-US" sz="3000"/>
              <a:t>5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let </a:t>
            </a:r>
            <a:r>
              <a:rPr lang="" altLang="en-US" sz="3000"/>
              <a:t>love</a:t>
            </a:r>
            <a:r>
              <a:rPr lang="en-US" altLang="en-US" sz="3000"/>
              <a:t> = </a:t>
            </a:r>
            <a:r>
              <a:rPr lang="" altLang="en-US" sz="3000"/>
              <a:t>9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let </a:t>
            </a:r>
            <a:r>
              <a:rPr lang="" altLang="en-US" sz="3000"/>
              <a:t>tacos</a:t>
            </a:r>
            <a:r>
              <a:rPr lang="en-US" altLang="en-US" sz="3000"/>
              <a:t> = </a:t>
            </a:r>
            <a:r>
              <a:rPr lang="" altLang="en-US" sz="3000"/>
              <a:t>I</a:t>
            </a:r>
            <a:r>
              <a:rPr lang="en-US" altLang="en-US" sz="3000"/>
              <a:t> + </a:t>
            </a:r>
            <a:r>
              <a:rPr lang="" altLang="en-US" sz="3000"/>
              <a:t>love</a:t>
            </a:r>
            <a:r>
              <a:rPr lang="en-US" altLang="en-US" sz="3000"/>
              <a:t> </a:t>
            </a:r>
            <a:r>
              <a:rPr lang="" altLang="en-US" sz="3000"/>
              <a:t>+ 6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tacos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9935" y="1645285"/>
            <a:ext cx="561086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I = 5;</a:t>
            </a:r>
            <a:endParaRPr lang="en-US" altLang="en-US" sz="3000"/>
          </a:p>
          <a:p>
            <a:pPr algn="l"/>
            <a:r>
              <a:rPr lang="en-US" altLang="en-US" sz="3000"/>
              <a:t>    let love = 9;</a:t>
            </a:r>
            <a:endParaRPr lang="en-US" altLang="en-US" sz="3000"/>
          </a:p>
          <a:p>
            <a:pPr algn="l"/>
            <a:r>
              <a:rPr lang="en-US" altLang="en-US" sz="3000"/>
              <a:t>    let tacos = I + love + 6;</a:t>
            </a:r>
            <a:endParaRPr lang="en-US" altLang="en-US" sz="3000"/>
          </a:p>
          <a:p>
            <a:pPr algn="l"/>
            <a:r>
              <a:rPr lang="en-US" altLang="en-US" sz="3000"/>
              <a:t>    return tacos;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</a:t>
            </a:r>
            <a:r>
              <a:rPr lang="" altLang="en-US" sz="3000"/>
              <a:t>30</a:t>
            </a:r>
            <a:r>
              <a:rPr lang="en-US" altLang="en-US" sz="3000"/>
              <a:t> </a:t>
            </a:r>
            <a:r>
              <a:rPr lang="" altLang="en-US" sz="3000"/>
              <a:t>+ 30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347980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88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88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</a:t>
            </a:r>
            <a:r>
              <a:rPr lang="" altLang="en-US" sz="3000"/>
              <a:t>30</a:t>
            </a:r>
            <a:r>
              <a:rPr lang="en-US" altLang="en-US" sz="3000"/>
              <a:t> + </a:t>
            </a:r>
            <a:r>
              <a:rPr lang="" altLang="en-US" sz="3000"/>
              <a:t>30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example()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60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</a:t>
            </a:r>
            <a:r>
              <a:rPr lang="" altLang="en-US" sz="3000"/>
              <a:t>4</a:t>
            </a:r>
            <a:r>
              <a:rPr lang="en-US" altLang="en-US" sz="3000"/>
              <a:t> + </a:t>
            </a:r>
            <a:r>
              <a:rPr lang="" altLang="en-US" sz="3000"/>
              <a:t>5</a:t>
            </a:r>
            <a:r>
              <a:rPr lang="en-US" altLang="en-US" sz="3000"/>
              <a:t> </a:t>
            </a:r>
            <a:r>
              <a:rPr lang="" altLang="en-US" sz="3000"/>
              <a:t>+ 6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</a:t>
            </a:r>
            <a:r>
              <a:rPr lang="" altLang="en-US" sz="3000"/>
              <a:t>4</a:t>
            </a:r>
            <a:r>
              <a:rPr lang="en-US" altLang="en-US" sz="3000"/>
              <a:t> + </a:t>
            </a:r>
            <a:r>
              <a:rPr lang="" altLang="en-US" sz="3000"/>
              <a:t>5</a:t>
            </a:r>
            <a:r>
              <a:rPr lang="en-US" altLang="en-US" sz="3000"/>
              <a:t> </a:t>
            </a:r>
            <a:r>
              <a:rPr lang="" altLang="en-US" sz="3000"/>
              <a:t>+ 6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15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</a:t>
            </a:r>
            <a:r>
              <a:rPr lang="" altLang="en-US" sz="3000"/>
              <a:t>true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let y = true;</a:t>
            </a:r>
            <a:endParaRPr lang="en-US" altLang="en-US" sz="3000"/>
          </a:p>
          <a:p>
            <a:pPr algn="l"/>
            <a:r>
              <a:rPr lang="en-US" altLang="en-US" sz="3000"/>
              <a:t>    return x </a:t>
            </a:r>
            <a:r>
              <a:rPr lang="" altLang="en-US" sz="3000"/>
              <a:t>+ 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true;</a:t>
            </a:r>
            <a:endParaRPr lang="en-US" altLang="en-US" sz="3000"/>
          </a:p>
          <a:p>
            <a:pPr algn="l"/>
            <a:r>
              <a:rPr lang="en-US" altLang="en-US" sz="3000"/>
              <a:t>    le</a:t>
            </a:r>
            <a:r>
              <a:rPr lang="" altLang="en-US" sz="3000"/>
              <a:t>t</a:t>
            </a:r>
            <a:r>
              <a:rPr lang="en-US" altLang="en-US" sz="3000"/>
              <a:t> y = true;</a:t>
            </a:r>
            <a:endParaRPr lang="en-US" altLang="en-US" sz="3000"/>
          </a:p>
          <a:p>
            <a:pPr algn="l"/>
            <a:r>
              <a:rPr lang="en-US" altLang="en-US" sz="3000"/>
              <a:t>    return x +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1 + 1;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let y = 2 + 2;</a:t>
            </a:r>
            <a:endParaRPr lang="en-US" altLang="en-US" sz="3000"/>
          </a:p>
          <a:p>
            <a:pPr algn="l"/>
            <a:r>
              <a:rPr lang="en-US" altLang="en-US" sz="3000"/>
              <a:t>    return x </a:t>
            </a:r>
            <a:r>
              <a:rPr lang="" altLang="en-US" sz="3000"/>
              <a:t>+ 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1 + 1;</a:t>
            </a:r>
            <a:endParaRPr lang="en-US" altLang="en-US" sz="3000"/>
          </a:p>
          <a:p>
            <a:pPr algn="l"/>
            <a:r>
              <a:rPr lang="en-US" altLang="en-US" sz="3000"/>
              <a:t>    let y = 2 + 2;</a:t>
            </a:r>
            <a:endParaRPr lang="en-US" altLang="en-US" sz="3000"/>
          </a:p>
          <a:p>
            <a:pPr algn="l"/>
            <a:r>
              <a:rPr lang="en-US" altLang="en-US" sz="3000"/>
              <a:t>    return x +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x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example(5);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example(5);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123456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</a:t>
            </a:r>
            <a:r>
              <a:rPr lang="" altLang="en-US" sz="3000"/>
              <a:t>17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123456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123456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9720" y="1624965"/>
            <a:ext cx="667321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fluffyBunnies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fluffyBunnies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86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9720" y="1624965"/>
            <a:ext cx="667321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example(fluffyBunnies)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fluffyBunnies;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example(86);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86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x </a:t>
            </a:r>
            <a:r>
              <a:rPr lang="" altLang="en-US" sz="3000"/>
              <a:t>+ 1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7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x </a:t>
            </a:r>
            <a:r>
              <a:rPr lang="" altLang="en-US" sz="3000"/>
              <a:t>+ 1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7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let y = 3;</a:t>
            </a:r>
            <a:endParaRPr lang="en-US" altLang="en-US" sz="3000"/>
          </a:p>
          <a:p>
            <a:pPr algn="l"/>
            <a:r>
              <a:rPr lang="en-US" altLang="en-US" sz="3000"/>
              <a:t>    return x + </a:t>
            </a:r>
            <a:r>
              <a:rPr lang="" altLang="en-US" sz="3000"/>
              <a:t>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2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let y = 3;</a:t>
            </a:r>
            <a:endParaRPr lang="en-US" altLang="en-US" sz="3000"/>
          </a:p>
          <a:p>
            <a:pPr algn="l"/>
            <a:r>
              <a:rPr lang="en-US" altLang="en-US" sz="3000"/>
              <a:t>    return x +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example(2);</a:t>
            </a:r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5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let y = </a:t>
            </a:r>
            <a:r>
              <a:rPr lang="" altLang="en-US" sz="3000"/>
              <a:t>x + x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4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let y = x + x;</a:t>
            </a:r>
            <a:endParaRPr lang="en-US" altLang="en-US" sz="3000"/>
          </a:p>
          <a:p>
            <a:pPr algn="l"/>
            <a:r>
              <a:rPr lang="en-US" altLang="en-US" sz="3000"/>
              <a:t>    return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4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410" y="1635125"/>
            <a:ext cx="791781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variable1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let </a:t>
            </a:r>
            <a:r>
              <a:rPr lang="" altLang="en-US" sz="3000"/>
              <a:t>variable2</a:t>
            </a:r>
            <a:r>
              <a:rPr lang="en-US" altLang="en-US" sz="3000"/>
              <a:t> = </a:t>
            </a:r>
            <a:r>
              <a:rPr lang="" altLang="en-US" sz="3000"/>
              <a:t>variable1</a:t>
            </a:r>
            <a:r>
              <a:rPr lang="en-US" altLang="en-US" sz="3000"/>
              <a:t> + </a:t>
            </a:r>
            <a:r>
              <a:rPr lang="" altLang="en-US" sz="3000"/>
              <a:t>variable1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variable2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6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17;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17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410" y="1635125"/>
            <a:ext cx="791781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example(variable1) {</a:t>
            </a:r>
            <a:endParaRPr lang="en-US" altLang="en-US" sz="3000"/>
          </a:p>
          <a:p>
            <a:pPr algn="l"/>
            <a:r>
              <a:rPr lang="en-US" altLang="en-US" sz="3000"/>
              <a:t>    let variable2 = variable1 + variable1;</a:t>
            </a:r>
            <a:endParaRPr lang="en-US" altLang="en-US" sz="3000"/>
          </a:p>
          <a:p>
            <a:pPr algn="l"/>
            <a:r>
              <a:rPr lang="en-US" altLang="en-US" sz="3000"/>
              <a:t>    return variable2;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example(6);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x * x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example(4);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endParaRPr lang="en-US" altLang="en-US" sz="3000"/>
          </a:p>
          <a:p>
            <a:pPr algn="l"/>
            <a:r>
              <a:rPr lang="en-US" altLang="en-US" sz="3000"/>
              <a:t>    return x *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example(4);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16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let x = 3;</a:t>
            </a:r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x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7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let x = 3;</a:t>
            </a:r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example(7);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rgbClr val="C00000"/>
                </a:solidFill>
              </a:rPr>
              <a:t>Exception. Not allowed to redefine an already defined variable.</a:t>
            </a:r>
            <a:endParaRPr lang="en-US" altLang="en-US" sz="3000">
              <a:solidFill>
                <a:srgbClr val="C00000"/>
              </a:solidFill>
            </a:endParaRPr>
          </a:p>
          <a:p>
            <a:pPr algn="l"/>
            <a:endParaRPr lang="en-US" altLang="en-US" sz="3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</a:t>
            </a:r>
            <a:r>
              <a:rPr lang="" altLang="en-US" sz="3000"/>
              <a:t>, y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9, 3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example(9, 3);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example(9, 3);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example(9, 3);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</a:t>
            </a:r>
            <a:r>
              <a:rPr lang="" altLang="en-US" sz="3000"/>
              <a:t>3</a:t>
            </a:r>
            <a:r>
              <a:rPr lang="en-US" altLang="en-US" sz="3000"/>
              <a:t>, y</a:t>
            </a:r>
            <a:r>
              <a:rPr lang="" altLang="en-US" sz="3000"/>
              <a:t>9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y</a:t>
            </a:r>
            <a:r>
              <a:rPr lang="" altLang="en-US" sz="3000"/>
              <a:t>9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example(9, 3);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let x = 4 + 9;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x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example(x3, y9)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y9;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example(9, 3);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3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one</a:t>
            </a:r>
            <a:r>
              <a:rPr lang="en-US" altLang="en-US" sz="3000"/>
              <a:t>, </a:t>
            </a:r>
            <a:r>
              <a:rPr lang="" altLang="en-US" sz="3000"/>
              <a:t>two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one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2</a:t>
            </a:r>
            <a:r>
              <a:rPr lang="en-US" altLang="en-US" sz="3000"/>
              <a:t>, </a:t>
            </a:r>
            <a:r>
              <a:rPr lang="" altLang="en-US" sz="3000"/>
              <a:t>1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example(one, two)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one;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example(2, 1);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x + </a:t>
            </a:r>
            <a:r>
              <a:rPr lang="en-US" altLang="en-US" sz="3000"/>
              <a:t>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5</a:t>
            </a:r>
            <a:r>
              <a:rPr lang="en-US" altLang="en-US" sz="3000"/>
              <a:t>, </a:t>
            </a:r>
            <a:r>
              <a:rPr lang="" altLang="en-US" sz="3000"/>
              <a:t>1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 +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5</a:t>
            </a:r>
            <a:r>
              <a:rPr lang="en-US" altLang="en-US" sz="3000"/>
              <a:t>, </a:t>
            </a:r>
            <a:r>
              <a:rPr lang="" altLang="en-US" sz="3000"/>
              <a:t>1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5120" y="1604645"/>
            <a:ext cx="64604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Hello</a:t>
            </a:r>
            <a:r>
              <a:rPr lang="en-US" altLang="en-US" sz="3000"/>
              <a:t>, </a:t>
            </a:r>
            <a:r>
              <a:rPr lang="" altLang="en-US" sz="3000"/>
              <a:t>world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Hello</a:t>
            </a:r>
            <a:r>
              <a:rPr lang="en-US" altLang="en-US" sz="3000"/>
              <a:t> </a:t>
            </a:r>
            <a:r>
              <a:rPr lang="" altLang="en-US" sz="3000"/>
              <a:t>-</a:t>
            </a:r>
            <a:r>
              <a:rPr lang="en-US" altLang="en-US" sz="3000"/>
              <a:t> </a:t>
            </a:r>
            <a:r>
              <a:rPr lang="" altLang="en-US" sz="3000"/>
              <a:t>world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7</a:t>
            </a:r>
            <a:r>
              <a:rPr lang="en-US" altLang="en-US" sz="3000"/>
              <a:t>, </a:t>
            </a:r>
            <a:r>
              <a:rPr lang="" altLang="en-US" sz="3000"/>
              <a:t>7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5120" y="1604645"/>
            <a:ext cx="64604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example(Hello, world)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Hello - world;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example(7, 7);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x</a:t>
            </a:r>
            <a:r>
              <a:rPr lang="en-US" altLang="en-US" sz="3000"/>
              <a:t> </a:t>
            </a:r>
            <a:r>
              <a:rPr lang="" altLang="en-US" sz="3000"/>
              <a:t>/</a:t>
            </a:r>
            <a:r>
              <a:rPr lang="en-US" altLang="en-US" sz="3000"/>
              <a:t>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8</a:t>
            </a:r>
            <a:r>
              <a:rPr lang="en-US" altLang="en-US" sz="3000"/>
              <a:t>, </a:t>
            </a:r>
            <a:r>
              <a:rPr lang="" altLang="en-US" sz="3000"/>
              <a:t>2)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 /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example(8, 2);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 /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2</a:t>
            </a:r>
            <a:r>
              <a:rPr lang="en-US" altLang="en-US" sz="3000"/>
              <a:t>, </a:t>
            </a:r>
            <a:r>
              <a:rPr lang="" altLang="en-US" sz="3000"/>
              <a:t>8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394208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x = 4 + 9;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13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x /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example(2, 8);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0.25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if ( x &gt; y )</a:t>
            </a:r>
            <a:endParaRPr lang="en-US" altLang="en-US" sz="3000"/>
          </a:p>
          <a:p>
            <a:pPr algn="l"/>
            <a:r>
              <a:rPr lang="en-US" altLang="en-US" sz="3000"/>
              <a:t>        return </a:t>
            </a:r>
            <a:r>
              <a:rPr lang="" altLang="en-US" sz="3000"/>
              <a:t>x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else</a:t>
            </a:r>
            <a:endParaRPr lang="en-US" altLang="en-US" sz="3000"/>
          </a:p>
          <a:p>
            <a:pPr algn="l"/>
            <a:r>
              <a:rPr lang="en-US" altLang="en-US" sz="3000"/>
              <a:t>        </a:t>
            </a:r>
            <a:r>
              <a:rPr lang="" altLang="en-US" sz="3000"/>
              <a:t>return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5</a:t>
            </a:r>
            <a:r>
              <a:rPr lang="en-US" altLang="en-US" sz="3000"/>
              <a:t>, </a:t>
            </a:r>
            <a:r>
              <a:rPr lang="" altLang="en-US" sz="3000"/>
              <a:t>3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if ( x &gt; y )</a:t>
            </a:r>
            <a:endParaRPr lang="en-US" altLang="en-US" sz="3000"/>
          </a:p>
          <a:p>
            <a:pPr algn="l"/>
            <a:r>
              <a:rPr lang="en-US" altLang="en-US" sz="3000"/>
              <a:t>        return x;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else</a:t>
            </a:r>
            <a:endParaRPr lang="en-US" altLang="en-US" sz="3000"/>
          </a:p>
          <a:p>
            <a:pPr algn="l"/>
            <a:r>
              <a:rPr lang="en-US" altLang="en-US" sz="3000"/>
              <a:t>        return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example(5, 3);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if ( x </a:t>
            </a:r>
            <a:r>
              <a:rPr lang="" altLang="en-US" sz="3000"/>
              <a:t>&lt;</a:t>
            </a:r>
            <a:r>
              <a:rPr lang="en-US" altLang="en-US" sz="3000"/>
              <a:t> y )</a:t>
            </a:r>
            <a:endParaRPr lang="en-US" altLang="en-US" sz="3000"/>
          </a:p>
          <a:p>
            <a:pPr algn="l"/>
            <a:r>
              <a:rPr lang="en-US" altLang="en-US" sz="3000"/>
              <a:t>        return x;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else</a:t>
            </a:r>
            <a:endParaRPr lang="en-US" altLang="en-US" sz="3000"/>
          </a:p>
          <a:p>
            <a:pPr algn="l"/>
            <a:r>
              <a:rPr lang="en-US" altLang="en-US" sz="3000"/>
              <a:t>        return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example(5, 3);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if ( x &lt; y )</a:t>
            </a:r>
            <a:endParaRPr lang="en-US" altLang="en-US" sz="3000"/>
          </a:p>
          <a:p>
            <a:pPr algn="l"/>
            <a:r>
              <a:rPr lang="en-US" altLang="en-US" sz="3000"/>
              <a:t>        return x;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else </a:t>
            </a:r>
            <a:endParaRPr lang="en-US" altLang="en-US" sz="3000"/>
          </a:p>
          <a:p>
            <a:pPr algn="l"/>
            <a:r>
              <a:rPr lang="en-US" altLang="en-US" sz="3000"/>
              <a:t>        return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example(5, 3);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if ( x &lt; y )</a:t>
            </a:r>
            <a:endParaRPr lang="en-US" altLang="en-US" sz="3000"/>
          </a:p>
          <a:p>
            <a:pPr algn="l"/>
            <a:r>
              <a:rPr lang="en-US" altLang="en-US" sz="3000"/>
              <a:t>        return x;</a:t>
            </a:r>
            <a:endParaRPr lang="en-US" altLang="en-US" sz="3000"/>
          </a:p>
          <a:p>
            <a:pPr algn="l"/>
            <a:r>
              <a:rPr lang="en-US" altLang="en-US" sz="3000"/>
              <a:t>    return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7</a:t>
            </a:r>
            <a:r>
              <a:rPr lang="en-US" altLang="en-US" sz="3000"/>
              <a:t>, </a:t>
            </a:r>
            <a:r>
              <a:rPr lang="" altLang="en-US" sz="3000"/>
              <a:t>9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if ( x &lt; y )</a:t>
            </a:r>
            <a:endParaRPr lang="en-US" altLang="en-US" sz="3000"/>
          </a:p>
          <a:p>
            <a:pPr algn="l"/>
            <a:r>
              <a:rPr lang="en-US" altLang="en-US" sz="3000"/>
              <a:t>        return x;</a:t>
            </a:r>
            <a:endParaRPr lang="en-US" altLang="en-US" sz="3000"/>
          </a:p>
          <a:p>
            <a:pPr algn="l"/>
            <a:r>
              <a:rPr lang="en-US" altLang="en-US" sz="3000"/>
              <a:t>    return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example(7, 9);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if ( x </a:t>
            </a:r>
            <a:r>
              <a:rPr lang="" altLang="en-US" sz="3000"/>
              <a:t>&gt;</a:t>
            </a:r>
            <a:r>
              <a:rPr lang="en-US" altLang="en-US" sz="3000"/>
              <a:t> y )</a:t>
            </a:r>
            <a:endParaRPr lang="en-US" altLang="en-US" sz="3000"/>
          </a:p>
          <a:p>
            <a:pPr algn="l"/>
            <a:r>
              <a:rPr lang="en-US" altLang="en-US" sz="3000"/>
              <a:t>        return x;</a:t>
            </a:r>
            <a:endParaRPr lang="en-US" altLang="en-US" sz="3000"/>
          </a:p>
          <a:p>
            <a:pPr algn="l"/>
            <a:r>
              <a:rPr lang="en-US" altLang="en-US" sz="3000"/>
              <a:t>    return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example(7, 9);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if ( x &gt; y )</a:t>
            </a:r>
            <a:endParaRPr lang="en-US" altLang="en-US" sz="3000"/>
          </a:p>
          <a:p>
            <a:pPr algn="l"/>
            <a:r>
              <a:rPr lang="en-US" altLang="en-US" sz="3000"/>
              <a:t>        return x;</a:t>
            </a:r>
            <a:endParaRPr lang="en-US" altLang="en-US" sz="3000"/>
          </a:p>
          <a:p>
            <a:pPr algn="l"/>
            <a:r>
              <a:rPr lang="en-US" altLang="en-US" sz="3000"/>
              <a:t>    return y;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example(7, 9);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</a:t>
            </a:r>
            <a:r>
              <a:rPr lang="" altLang="en-US" sz="3000"/>
              <a:t>let z = ( x &lt; y )</a:t>
            </a:r>
            <a:r>
              <a:rPr lang="en-US" altLang="en-US" sz="3000"/>
              <a:t> </a:t>
            </a:r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z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8</a:t>
            </a:r>
            <a:r>
              <a:rPr lang="en-US" altLang="en-US" sz="3000"/>
              <a:t>, 9);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095" y="1665605"/>
            <a:ext cx="5590540" cy="394208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</a:t>
            </a:r>
            <a:r>
              <a:rPr lang="" altLang="en-US" sz="3000"/>
              <a:t>tunaSalad</a:t>
            </a:r>
            <a:r>
              <a:rPr lang="en-US" altLang="en-US" sz="3000"/>
              <a:t> = </a:t>
            </a:r>
            <a:r>
              <a:rPr lang="" altLang="en-US" sz="3000"/>
              <a:t>16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tunaSalad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let z = ( x &lt; y ) </a:t>
            </a:r>
            <a:endParaRPr lang="en-US" altLang="en-US" sz="3000"/>
          </a:p>
          <a:p>
            <a:pPr algn="l"/>
            <a:r>
              <a:rPr lang="en-US" altLang="en-US" sz="3000"/>
              <a:t>    return z;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example(8, 9);</a:t>
            </a:r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true or 1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let z = ( x </a:t>
            </a:r>
            <a:r>
              <a:rPr lang="" altLang="en-US" sz="3000"/>
              <a:t>&gt;</a:t>
            </a:r>
            <a:r>
              <a:rPr lang="en-US" altLang="en-US" sz="3000"/>
              <a:t> y ) </a:t>
            </a:r>
            <a:endParaRPr lang="en-US" altLang="en-US" sz="3000"/>
          </a:p>
          <a:p>
            <a:pPr algn="l"/>
            <a:r>
              <a:rPr lang="en-US" altLang="en-US" sz="3000"/>
              <a:t>    return z;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example(8, 9);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let z = ( x &gt; y ) </a:t>
            </a:r>
            <a:endParaRPr lang="en-US" altLang="en-US" sz="3000"/>
          </a:p>
          <a:p>
            <a:pPr algn="l"/>
            <a:r>
              <a:rPr lang="en-US" altLang="en-US" sz="3000"/>
              <a:t>    return z;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example(8, 9);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en-US" altLang="en-US" sz="3000">
                <a:sym typeface="+mn-ea"/>
              </a:rPr>
              <a:t>( x &gt; y 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9</a:t>
            </a:r>
            <a:r>
              <a:rPr lang="en-US" altLang="en-US" sz="3000"/>
              <a:t>, </a:t>
            </a:r>
            <a:r>
              <a:rPr lang="" altLang="en-US" sz="3000"/>
              <a:t>1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en-US" altLang="en-US" sz="3000">
                <a:sym typeface="+mn-ea"/>
              </a:rPr>
              <a:t>( x &gt; y 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example(9, 1);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en-US" altLang="en-US" sz="3000">
                <a:sym typeface="+mn-ea"/>
              </a:rPr>
              <a:t>( x &gt; y 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8</a:t>
            </a:r>
            <a:r>
              <a:rPr lang="en-US" altLang="en-US" sz="3000"/>
              <a:t>, </a:t>
            </a:r>
            <a:r>
              <a:rPr lang="" altLang="en-US" sz="3000"/>
              <a:t>8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en-US" altLang="en-US" sz="3000">
                <a:sym typeface="+mn-ea"/>
              </a:rPr>
              <a:t>( x &gt; y 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example(8, 8);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en-US" altLang="en-US" sz="3000">
                <a:sym typeface="+mn-ea"/>
              </a:rPr>
              <a:t>( x &gt;</a:t>
            </a:r>
            <a:r>
              <a:rPr lang="" altLang="en-US" sz="3000">
                <a:sym typeface="+mn-ea"/>
              </a:rPr>
              <a:t>=</a:t>
            </a:r>
            <a:r>
              <a:rPr lang="en-US" altLang="en-US" sz="3000">
                <a:sym typeface="+mn-ea"/>
              </a:rPr>
              <a:t> y 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example(8, 8);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en-US" altLang="en-US" sz="3000">
                <a:sym typeface="+mn-ea"/>
              </a:rPr>
              <a:t>( x &gt;= y )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example(8, 8);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</a:t>
            </a:r>
            <a:r>
              <a:rPr lang="" altLang="en-US" sz="3000"/>
              <a:t>, z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en-US" altLang="en-US" sz="3000">
                <a:sym typeface="+mn-ea"/>
              </a:rPr>
              <a:t> x </a:t>
            </a:r>
            <a:r>
              <a:rPr lang="" altLang="en-US" sz="3000">
                <a:sym typeface="+mn-ea"/>
              </a:rPr>
              <a:t>+ </a:t>
            </a:r>
            <a:r>
              <a:rPr lang="en-US" altLang="en-US" sz="3000">
                <a:sym typeface="+mn-ea"/>
              </a:rPr>
              <a:t>y </a:t>
            </a:r>
            <a:r>
              <a:rPr lang="" altLang="en-US" sz="3000">
                <a:sym typeface="+mn-ea"/>
              </a:rPr>
              <a:t>+ z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1</a:t>
            </a:r>
            <a:r>
              <a:rPr lang="en-US" altLang="en-US" sz="3000"/>
              <a:t>, </a:t>
            </a:r>
            <a:r>
              <a:rPr lang="" altLang="en-US" sz="3000"/>
              <a:t>2, 3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730" y="1675765"/>
            <a:ext cx="5590540" cy="394208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r>
              <a:rPr lang="en-US" altLang="en-US" sz="3000"/>
              <a:t>    let tunaSalad = 16;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tunaSalad;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1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example(x, y, z)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en-US" altLang="en-US" sz="3000">
                <a:sym typeface="+mn-ea"/>
              </a:rPr>
              <a:t> x + y + z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example(1, 2, 3);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6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3305" y="1624965"/>
            <a:ext cx="75641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pie</a:t>
            </a:r>
            <a:r>
              <a:rPr lang="en-US" altLang="en-US" sz="3000"/>
              <a:t>, </a:t>
            </a:r>
            <a:r>
              <a:rPr lang="" altLang="en-US" sz="3000"/>
              <a:t>is</a:t>
            </a:r>
            <a:r>
              <a:rPr lang="en-US" altLang="en-US" sz="3000"/>
              <a:t>, </a:t>
            </a:r>
            <a:r>
              <a:rPr lang="" altLang="en-US" sz="3000"/>
              <a:t>yummy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pie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-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is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*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yummy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7</a:t>
            </a:r>
            <a:r>
              <a:rPr lang="en-US" altLang="en-US" sz="3000"/>
              <a:t>, 2, </a:t>
            </a:r>
            <a:r>
              <a:rPr lang="" altLang="en-US" sz="3000"/>
              <a:t>3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3305" y="1624965"/>
            <a:ext cx="75641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example(pie, is, yummy)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en-US" altLang="en-US" sz="3000">
                <a:sym typeface="+mn-ea"/>
              </a:rPr>
              <a:t> pie - is * yummy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7</a:t>
            </a:r>
            <a:r>
              <a:rPr lang="en-US" altLang="en-US" sz="3000"/>
              <a:t>, 2, </a:t>
            </a:r>
            <a:r>
              <a:rPr lang="" altLang="en-US" sz="3000"/>
              <a:t>3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1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a, b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" altLang="en-US" sz="3000">
                <a:sym typeface="+mn-ea"/>
              </a:rPr>
              <a:t>a || b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1, 0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example(a, b) {</a:t>
            </a:r>
            <a:endParaRPr lang="en-US" altLang="en-US" sz="3000"/>
          </a:p>
          <a:p>
            <a:pPr algn="l"/>
            <a:r>
              <a:rPr lang="en-US" altLang="en-US" sz="3000"/>
              <a:t>     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a || b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example(1, 0);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true, or 1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y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</a:t>
            </a:r>
            <a:r>
              <a:rPr lang="" altLang="en-US" sz="3000"/>
              <a:t>3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example(x);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example(y)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y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3;</a:t>
            </a:r>
            <a:endParaRPr lang="en-US" altLang="en-US" sz="3000"/>
          </a:p>
          <a:p>
            <a:pPr algn="l"/>
            <a:r>
              <a:rPr lang="en-US" altLang="en-US" sz="3000"/>
              <a:t>example(x);</a:t>
            </a:r>
            <a:endParaRPr lang="en-US" altLang="en-US" sz="3000"/>
          </a:p>
          <a:p>
            <a:pPr algn="l"/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Answer: 3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a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a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let x = 5 + 3;</a:t>
            </a:r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x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example(a)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a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let </a:t>
            </a:r>
            <a:r>
              <a:rPr lang="en-US" altLang="en-US" sz="3000"/>
              <a:t>x = 5 + 3;</a:t>
            </a:r>
            <a:endParaRPr lang="en-US" altLang="en-US" sz="3000"/>
          </a:p>
          <a:p>
            <a:pPr algn="l"/>
            <a:r>
              <a:rPr lang="en-US" altLang="en-US" sz="3000"/>
              <a:t>example(x);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8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example(a</a:t>
            </a:r>
            <a:r>
              <a:rPr lang="" altLang="en-US" sz="3000"/>
              <a:t>, b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b - a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let x</a:t>
            </a:r>
            <a:r>
              <a:rPr lang="en-US" altLang="en-US" sz="3000"/>
              <a:t> = </a:t>
            </a:r>
            <a:r>
              <a:rPr lang="" altLang="en-US" sz="3000"/>
              <a:t>2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" altLang="en-US" sz="3000"/>
              <a:t>let y = 4;</a:t>
            </a:r>
            <a:endParaRPr lang="en-US" altLang="en-US" sz="3000"/>
          </a:p>
          <a:p>
            <a:pPr algn="l"/>
            <a:r>
              <a:rPr lang="en-US" altLang="en-US" sz="3000"/>
              <a:t>example(x</a:t>
            </a:r>
            <a:r>
              <a:rPr lang="" altLang="en-US" sz="3000"/>
              <a:t>, y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425" y="1645285"/>
            <a:ext cx="441769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example() {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    return </a:t>
            </a:r>
            <a:r>
              <a:rPr lang="" altLang="en-US" sz="3000"/>
              <a:t>8 + 7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example(a, b)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b - a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2;</a:t>
            </a:r>
            <a:endParaRPr lang="en-US" altLang="en-US" sz="3000"/>
          </a:p>
          <a:p>
            <a:pPr algn="l"/>
            <a:r>
              <a:rPr lang="en-US" altLang="en-US" sz="3000"/>
              <a:t>let y = 4</a:t>
            </a:r>
            <a:r>
              <a:rPr lang="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example(x, y);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2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115" y="1624965"/>
            <a:ext cx="654240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stinky</a:t>
            </a:r>
            <a:r>
              <a:rPr lang="en-US" altLang="en-US" sz="3000"/>
              <a:t>, b</a:t>
            </a:r>
            <a:r>
              <a:rPr lang="" altLang="en-US" sz="3000"/>
              <a:t>oys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return </a:t>
            </a:r>
            <a:r>
              <a:rPr lang="" altLang="en-US" sz="3000"/>
              <a:t>2 +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stinky</a:t>
            </a:r>
            <a:r>
              <a:rPr lang="en-US" altLang="en-US" sz="3000">
                <a:sym typeface="+mn-ea"/>
              </a:rPr>
              <a:t> - </a:t>
            </a:r>
            <a:r>
              <a:rPr lang="" altLang="en-US" sz="3000">
                <a:sym typeface="+mn-ea"/>
              </a:rPr>
              <a:t>boys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</a:t>
            </a:r>
            <a:r>
              <a:rPr lang="" altLang="en-US" sz="3000"/>
              <a:t>Wesley</a:t>
            </a:r>
            <a:r>
              <a:rPr lang="en-US" altLang="en-US" sz="3000"/>
              <a:t> = </a:t>
            </a:r>
            <a:r>
              <a:rPr lang="" altLang="en-US" sz="3000"/>
              <a:t>11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let </a:t>
            </a:r>
            <a:r>
              <a:rPr lang="" altLang="en-US" sz="3000"/>
              <a:t>Jamey</a:t>
            </a:r>
            <a:r>
              <a:rPr lang="en-US" altLang="en-US" sz="3000"/>
              <a:t> = </a:t>
            </a:r>
            <a:r>
              <a:rPr lang="" altLang="en-US" sz="3000"/>
              <a:t>6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Wesley</a:t>
            </a:r>
            <a:r>
              <a:rPr lang="en-US" altLang="en-US" sz="3000"/>
              <a:t>, </a:t>
            </a:r>
            <a:r>
              <a:rPr lang="" altLang="en-US" sz="3000"/>
              <a:t>Jamey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115" y="1624965"/>
            <a:ext cx="6542405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example(stinky, boys) {</a:t>
            </a:r>
            <a:endParaRPr lang="en-US" altLang="en-US" sz="3000"/>
          </a:p>
          <a:p>
            <a:pPr algn="l"/>
            <a:r>
              <a:rPr lang="en-US" altLang="en-US" sz="3000"/>
              <a:t>     return 2 +</a:t>
            </a:r>
            <a:r>
              <a:rPr lang="en-US" altLang="en-US" sz="3000">
                <a:sym typeface="+mn-ea"/>
              </a:rPr>
              <a:t> stinky - boys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Wesley = 11;</a:t>
            </a:r>
            <a:endParaRPr lang="en-US" altLang="en-US" sz="3000"/>
          </a:p>
          <a:p>
            <a:pPr algn="l"/>
            <a:r>
              <a:rPr lang="en-US" altLang="en-US" sz="3000"/>
              <a:t>let Jamey = 6;</a:t>
            </a:r>
            <a:endParaRPr lang="en-US" altLang="en-US" sz="3000"/>
          </a:p>
          <a:p>
            <a:pPr algn="l"/>
            <a:r>
              <a:rPr lang="en-US" altLang="en-US" sz="3000"/>
              <a:t>example(Wesley, Jamey);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7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example(a, b)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b &lt; a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</a:t>
            </a:r>
            <a:r>
              <a:rPr lang="" altLang="en-US" sz="3000"/>
              <a:t>3 * 2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let y = </a:t>
            </a:r>
            <a:r>
              <a:rPr lang="" altLang="en-US" sz="3000"/>
              <a:t>8 - 1;</a:t>
            </a:r>
            <a:endParaRPr lang="en-US" altLang="en-US" sz="3000"/>
          </a:p>
          <a:p>
            <a:pPr algn="l"/>
            <a:r>
              <a:rPr lang="en-US" altLang="en-US" sz="3000"/>
              <a:t>example(x, y);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205" y="1635125"/>
            <a:ext cx="611759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example(a, b)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b &lt; a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3 * 2;</a:t>
            </a:r>
            <a:endParaRPr lang="en-US" altLang="en-US" sz="3000"/>
          </a:p>
          <a:p>
            <a:pPr algn="l"/>
            <a:r>
              <a:rPr lang="en-US" altLang="en-US" sz="3000"/>
              <a:t>let y = 8 - 1;</a:t>
            </a:r>
            <a:endParaRPr lang="en-US" altLang="en-US" sz="3000"/>
          </a:p>
          <a:p>
            <a:pPr algn="l"/>
            <a:r>
              <a:rPr lang="en-US" altLang="en-US" sz="3000"/>
              <a:t>example(x, y);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Answer: false, or 0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2555" y="1655445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all</a:t>
            </a:r>
            <a:r>
              <a:rPr lang="en-US" altLang="en-US" sz="3000"/>
              <a:t>, </a:t>
            </a:r>
            <a:r>
              <a:rPr lang="" altLang="en-US" sz="3000"/>
              <a:t>the</a:t>
            </a:r>
            <a:r>
              <a:rPr lang="en-US" altLang="en-US" sz="3000"/>
              <a:t>, </a:t>
            </a:r>
            <a:r>
              <a:rPr lang="" altLang="en-US" sz="3000"/>
              <a:t>same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all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*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the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-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same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5;</a:t>
            </a:r>
            <a:endParaRPr lang="en-US" altLang="en-US" sz="3000"/>
          </a:p>
          <a:p>
            <a:pPr algn="l"/>
            <a:r>
              <a:rPr lang="en-US" altLang="en-US" sz="3000"/>
              <a:t>example(x, x, x);</a:t>
            </a:r>
            <a:endParaRPr lang="en-US" altLang="en-US" sz="3000"/>
          </a:p>
          <a:p>
            <a:pPr algn="l"/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2555" y="1655445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example(all, the, same)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all * the - same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en-US" altLang="en-US" sz="3000"/>
              <a:t>let x = 5;</a:t>
            </a:r>
            <a:endParaRPr lang="en-US" altLang="en-US" sz="3000"/>
          </a:p>
          <a:p>
            <a:pPr algn="l"/>
            <a:r>
              <a:rPr lang="en-US" altLang="en-US" sz="3000"/>
              <a:t>example(x, x, x);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20</a:t>
            </a:r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</a:t>
            </a:r>
            <a:r>
              <a:rPr lang="" altLang="en-US" sz="3000"/>
              <a:t>z, y, x</a:t>
            </a:r>
            <a:r>
              <a:rPr lang="en-US" altLang="en-US" sz="3000"/>
              <a:t>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</a:t>
            </a:r>
            <a:r>
              <a:rPr lang="" altLang="en-US" sz="3000">
                <a:sym typeface="+mn-ea"/>
              </a:rPr>
              <a:t>x - y * z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r>
              <a:rPr lang="" altLang="en-US" sz="3000"/>
              <a:t>let x = 2</a:t>
            </a:r>
            <a:endParaRPr lang="en-US" altLang="en-US" sz="3000"/>
          </a:p>
          <a:p>
            <a:pPr algn="l"/>
            <a:r>
              <a:rPr lang="en-US" altLang="en-US" sz="3000"/>
              <a:t>let </a:t>
            </a:r>
            <a:r>
              <a:rPr lang="" altLang="en-US" sz="3000"/>
              <a:t>y</a:t>
            </a:r>
            <a:r>
              <a:rPr lang="en-US" altLang="en-US" sz="3000"/>
              <a:t> = </a:t>
            </a:r>
            <a:r>
              <a:rPr lang="" altLang="en-US" sz="3000"/>
              <a:t>3</a:t>
            </a:r>
            <a:r>
              <a:rPr lang="en-US" altLang="en-US" sz="3000"/>
              <a:t>;</a:t>
            </a:r>
            <a:endParaRPr lang="en-US" altLang="en-US" sz="3000"/>
          </a:p>
          <a:p>
            <a:pPr algn="l"/>
            <a:r>
              <a:rPr lang="" altLang="en-US" sz="3000"/>
              <a:t>let z = 4</a:t>
            </a:r>
            <a:endParaRPr lang="en-US" altLang="en-US" sz="3000"/>
          </a:p>
          <a:p>
            <a:pPr algn="l"/>
            <a:r>
              <a:rPr lang="en-US" altLang="en-US" sz="3000"/>
              <a:t>example(</a:t>
            </a:r>
            <a:r>
              <a:rPr lang="" altLang="en-US" sz="3000"/>
              <a:t>x</a:t>
            </a:r>
            <a:r>
              <a:rPr lang="en-US" altLang="en-US" sz="3000"/>
              <a:t>, </a:t>
            </a:r>
            <a:r>
              <a:rPr lang="" altLang="en-US" sz="3000"/>
              <a:t>y</a:t>
            </a:r>
            <a:r>
              <a:rPr lang="en-US" altLang="en-US" sz="3000"/>
              <a:t>, </a:t>
            </a:r>
            <a:r>
              <a:rPr lang="" altLang="en-US" sz="3000"/>
              <a:t>z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example(z, y, x)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x - y * z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r>
              <a:rPr lang="en-US" altLang="en-US" sz="3000"/>
              <a:t>let x = 2</a:t>
            </a:r>
            <a:endParaRPr lang="en-US" altLang="en-US" sz="3000"/>
          </a:p>
          <a:p>
            <a:pPr algn="l"/>
            <a:r>
              <a:rPr lang="en-US" altLang="en-US" sz="3000"/>
              <a:t>let y = 3;</a:t>
            </a:r>
            <a:endParaRPr lang="en-US" altLang="en-US" sz="3000"/>
          </a:p>
          <a:p>
            <a:pPr algn="l"/>
            <a:r>
              <a:rPr lang="en-US" altLang="en-US" sz="3000"/>
              <a:t>let z = 4</a:t>
            </a:r>
            <a:endParaRPr lang="en-US" altLang="en-US" sz="3000"/>
          </a:p>
          <a:p>
            <a:pPr algn="l"/>
            <a:r>
              <a:rPr lang="en-US" altLang="en-US" sz="3000"/>
              <a:t>example(x, y, z);</a:t>
            </a:r>
            <a:endParaRPr lang="en-US" altLang="en-US" sz="3000"/>
          </a:p>
          <a:p>
            <a:pPr algn="l"/>
            <a:r>
              <a:rPr lang="en-US" altLang="en-US" sz="3000" b="1">
                <a:solidFill>
                  <a:schemeClr val="accent6">
                    <a:lumMod val="75000"/>
                  </a:schemeClr>
                </a:solidFill>
              </a:rPr>
              <a:t>Answer: </a:t>
            </a:r>
            <a:r>
              <a:rPr lang="" altLang="en-US" sz="3000" b="1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398145"/>
            <a:ext cx="11251565" cy="833120"/>
          </a:xfrm>
        </p:spPr>
        <p:txBody>
          <a:bodyPr>
            <a:normAutofit fontScale="90000"/>
          </a:bodyPr>
          <a:p>
            <a:r>
              <a:rPr lang="en-US" altLang="en-US" sz="4000"/>
              <a:t>What is the output of this function?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080" y="1664970"/>
            <a:ext cx="6865620" cy="2738120"/>
          </a:xfrm>
        </p:spPr>
        <p:txBody>
          <a:bodyPr>
            <a:noAutofit/>
          </a:bodyPr>
          <a:p>
            <a:pPr algn="l"/>
            <a:r>
              <a:rPr lang="en-US" altLang="en-US" sz="3000"/>
              <a:t>function example(x) {</a:t>
            </a:r>
            <a:endParaRPr lang="en-US" altLang="en-US" sz="3000"/>
          </a:p>
          <a:p>
            <a:pPr algn="l"/>
            <a:r>
              <a:rPr lang="en-US" altLang="en-US" sz="3000"/>
              <a:t>     return</a:t>
            </a:r>
            <a:r>
              <a:rPr lang="en-US" altLang="en-US" sz="3000">
                <a:sym typeface="+mn-ea"/>
              </a:rPr>
              <a:t> x</a:t>
            </a:r>
            <a:r>
              <a:rPr lang="" altLang="en-US" sz="3000">
                <a:sym typeface="+mn-ea"/>
              </a:rPr>
              <a:t>;</a:t>
            </a:r>
            <a:endParaRPr lang="en-US" altLang="en-US" sz="3000"/>
          </a:p>
          <a:p>
            <a:pPr algn="l"/>
            <a:r>
              <a:rPr lang="en-US" altLang="en-US" sz="3000"/>
              <a:t>}</a:t>
            </a:r>
            <a:endParaRPr lang="en-US" altLang="en-US" sz="3000"/>
          </a:p>
          <a:p>
            <a:pPr algn="l"/>
            <a:endParaRPr lang="en-US" altLang="en-US" sz="3000"/>
          </a:p>
          <a:p>
            <a:pPr algn="l"/>
            <a:r>
              <a:rPr lang="" altLang="en-US" sz="3000"/>
              <a:t>let x = 3;</a:t>
            </a:r>
            <a:endParaRPr lang="en-US" altLang="en-US" sz="3000"/>
          </a:p>
          <a:p>
            <a:pPr algn="l"/>
            <a:r>
              <a:rPr lang="en-US" altLang="en-US" sz="3000"/>
              <a:t>example(x</a:t>
            </a:r>
            <a:r>
              <a:rPr lang="" altLang="en-US" sz="3000"/>
              <a:t>++</a:t>
            </a:r>
            <a:r>
              <a:rPr lang="en-US" altLang="en-US" sz="3000"/>
              <a:t>);</a:t>
            </a:r>
            <a:endParaRPr lang="en-US" altLang="en-US" sz="3000"/>
          </a:p>
          <a:p>
            <a:pPr algn="l"/>
            <a:endParaRPr lang="en-US" altLang="en-US" sz="3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13731</Words>
  <Application>WPS Presentation</Application>
  <PresentationFormat>宽屏</PresentationFormat>
  <Paragraphs>1326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8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文泉驿微米黑</vt:lpstr>
      <vt:lpstr>SimSun</vt:lpstr>
      <vt:lpstr>文泉驿正黑</vt:lpstr>
      <vt:lpstr>MT Extra</vt:lpstr>
      <vt:lpstr>Office Theme</vt:lpstr>
      <vt:lpstr>PowerPoint 演示文稿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the output of this function?</vt:lpstr>
      <vt:lpstr>What is x?</vt:lpstr>
      <vt:lpstr>What is the output of this function?</vt:lpstr>
      <vt:lpstr>What is x?</vt:lpstr>
      <vt:lpstr>What is the output?</vt:lpstr>
      <vt:lpstr>What is the output?</vt:lpstr>
      <vt:lpstr>What is the output?</vt:lpstr>
      <vt:lpstr>What is the output?</vt:lpstr>
      <vt:lpstr>What is x?</vt:lpstr>
      <vt:lpstr>What is x?</vt:lpstr>
      <vt:lpstr>What is the variable?</vt:lpstr>
      <vt:lpstr>What is the variable?</vt:lpstr>
      <vt:lpstr>What is the variable?</vt:lpstr>
      <vt:lpstr>What is x?</vt:lpstr>
      <vt:lpstr>What is x?</vt:lpstr>
      <vt:lpstr>What is x?</vt:lpstr>
      <vt:lpstr>What is x?</vt:lpstr>
      <vt:lpstr>What is x?</vt:lpstr>
      <vt:lpstr>What is x?</vt:lpstr>
      <vt:lpstr>What is x?</vt:lpstr>
      <vt:lpstr>What is x?</vt:lpstr>
      <vt:lpstr>What is x?</vt:lpstr>
      <vt:lpstr>What is x?</vt:lpstr>
      <vt:lpstr>JavaScript function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</dc:creator>
  <cp:lastModifiedBy>jonathan</cp:lastModifiedBy>
  <cp:revision>17</cp:revision>
  <dcterms:created xsi:type="dcterms:W3CDTF">2020-10-12T22:50:17Z</dcterms:created>
  <dcterms:modified xsi:type="dcterms:W3CDTF">2020-10-12T22:50:17Z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