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411" r:id="rId3"/>
    <p:sldId id="335" r:id="rId4"/>
    <p:sldId id="336" r:id="rId5"/>
    <p:sldId id="337" r:id="rId6"/>
    <p:sldId id="339"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294" r:id="rId20"/>
    <p:sldId id="298" r:id="rId21"/>
    <p:sldId id="297" r:id="rId22"/>
    <p:sldId id="299" r:id="rId23"/>
    <p:sldId id="300" r:id="rId24"/>
    <p:sldId id="302" r:id="rId25"/>
    <p:sldId id="303" r:id="rId26"/>
    <p:sldId id="304" r:id="rId27"/>
    <p:sldId id="305" r:id="rId28"/>
    <p:sldId id="307" r:id="rId29"/>
    <p:sldId id="306"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34"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92901"/>
  </p:normalViewPr>
  <p:slideViewPr>
    <p:cSldViewPr snapToObjects="1" showGuides="1">
      <p:cViewPr varScale="1">
        <p:scale>
          <a:sx n="104" d="100"/>
          <a:sy n="104" d="100"/>
        </p:scale>
        <p:origin x="24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21" Type="http://schemas.microsoft.com/office/2015/10/relationships/revisionInfo" Target="revisionInfo.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9B56E-9997-E04A-9CBA-F52382857711}" type="datetimeFigureOut">
              <a:rPr lang="en-US" smtClean="0"/>
              <a:t>5/4/18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59158-D4C8-7143-8C84-6DF724478D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There</a:t>
            </a:r>
            <a:r>
              <a:rPr lang="en-US" b="0" baseline="0" dirty="0"/>
              <a:t> are many different theories to justify rules and decide what is ethical in specific cases.</a:t>
            </a:r>
          </a:p>
          <a:p>
            <a:r>
              <a:rPr lang="en-US" b="0" baseline="0" dirty="0"/>
              <a:t>Some theories view acts as good or bad because of </a:t>
            </a:r>
            <a:r>
              <a:rPr lang="en-US" b="0" u="none" baseline="0" dirty="0"/>
              <a:t>their </a:t>
            </a:r>
            <a:r>
              <a:rPr lang="en-US" b="0" u="sng" baseline="0" dirty="0"/>
              <a:t>intrinsic aspect of the action</a:t>
            </a:r>
          </a:p>
          <a:p>
            <a:r>
              <a:rPr lang="en-US" b="0" baseline="0" dirty="0"/>
              <a:t>Some theories view acts as good or bad because of their </a:t>
            </a:r>
            <a:r>
              <a:rPr lang="en-US" b="0" u="sng" baseline="0" dirty="0"/>
              <a:t>consequences.</a:t>
            </a:r>
          </a:p>
          <a:p>
            <a:endParaRPr lang="en-US" b="0" dirty="0"/>
          </a:p>
          <a:p>
            <a:r>
              <a:rPr lang="en-US" b="1" dirty="0"/>
              <a:t>Deontological</a:t>
            </a:r>
            <a:r>
              <a:rPr lang="en-US" dirty="0"/>
              <a:t> rules – follow from logic, emphasize duty and absolute rules, </a:t>
            </a:r>
            <a:r>
              <a:rPr lang="en-US" dirty="0" err="1"/>
              <a:t>nonconsequential</a:t>
            </a:r>
            <a:r>
              <a:rPr lang="en-US" dirty="0"/>
              <a:t>.</a:t>
            </a:r>
          </a:p>
        </p:txBody>
      </p:sp>
    </p:spTree>
    <p:extLst>
      <p:ext uri="{BB962C8B-B14F-4D97-AF65-F5344CB8AC3E}">
        <p14:creationId xmlns:p14="http://schemas.microsoft.com/office/powerpoint/2010/main" val="302811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SSN, C.C. Debit, driver’s license#,</a:t>
            </a:r>
            <a:r>
              <a:rPr lang="en-US" baseline="0" dirty="0"/>
              <a:t> account#</a:t>
            </a:r>
          </a:p>
          <a:p>
            <a:r>
              <a:rPr lang="en-US" baseline="0" dirty="0"/>
              <a:t>Credit history, work history, driving record</a:t>
            </a:r>
          </a:p>
          <a:p>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11</a:t>
            </a:fld>
            <a:endParaRPr lang="en-US"/>
          </a:p>
        </p:txBody>
      </p:sp>
    </p:spTree>
    <p:extLst>
      <p:ext uri="{BB962C8B-B14F-4D97-AF65-F5344CB8AC3E}">
        <p14:creationId xmlns:p14="http://schemas.microsoft.com/office/powerpoint/2010/main" val="1431925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Phishing</a:t>
            </a:r>
            <a:r>
              <a:rPr lang="en-US" baseline="0" dirty="0"/>
              <a:t> f</a:t>
            </a:r>
            <a:r>
              <a:rPr lang="en-US" dirty="0"/>
              <a:t>raud:</a:t>
            </a:r>
            <a:r>
              <a:rPr lang="en-US" baseline="0" dirty="0"/>
              <a:t> </a:t>
            </a:r>
          </a:p>
          <a:p>
            <a:r>
              <a:rPr lang="en-US" baseline="0" dirty="0"/>
              <a:t>- confirm information in accounts.</a:t>
            </a:r>
          </a:p>
          <a:p>
            <a:r>
              <a:rPr lang="en-US" baseline="0" dirty="0"/>
              <a:t>- Refund from IRS</a:t>
            </a:r>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12</a:t>
            </a:fld>
            <a:endParaRPr lang="en-US"/>
          </a:p>
        </p:txBody>
      </p:sp>
    </p:spTree>
    <p:extLst>
      <p:ext uri="{BB962C8B-B14F-4D97-AF65-F5344CB8AC3E}">
        <p14:creationId xmlns:p14="http://schemas.microsoft.com/office/powerpoint/2010/main" val="3964280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This is more general ID theft protection</a:t>
            </a:r>
          </a:p>
          <a:p>
            <a:pPr>
              <a:lnSpc>
                <a:spcPct val="80000"/>
              </a:lnSpc>
            </a:pPr>
            <a:r>
              <a:rPr lang="en-US" dirty="0"/>
              <a:t>- 1</a:t>
            </a:r>
            <a:r>
              <a:rPr lang="en-US" baseline="30000" dirty="0"/>
              <a:t>st</a:t>
            </a:r>
            <a:r>
              <a:rPr lang="en-US" dirty="0"/>
              <a:t> bullet. Check actual email reply address. URL is the printed one. </a:t>
            </a:r>
          </a:p>
          <a:p>
            <a:pPr>
              <a:lnSpc>
                <a:spcPct val="80000"/>
              </a:lnSpc>
            </a:pPr>
            <a:r>
              <a:rPr lang="en-US" dirty="0"/>
              <a:t>  Site location. Site authenticates itself by showing a pre-agreed image</a:t>
            </a:r>
          </a:p>
          <a:p>
            <a:pPr marL="168629" indent="-168629">
              <a:lnSpc>
                <a:spcPct val="80000"/>
              </a:lnSpc>
              <a:buFontTx/>
              <a:buChar char="-"/>
            </a:pPr>
            <a:r>
              <a:rPr lang="en-US" dirty="0"/>
              <a:t>3</a:t>
            </a:r>
            <a:r>
              <a:rPr lang="en-US" baseline="30000" dirty="0"/>
              <a:t>rd</a:t>
            </a:r>
            <a:r>
              <a:rPr lang="en-US" dirty="0"/>
              <a:t> bullet. Identify extra image, provide extra info. when account was opened. Use</a:t>
            </a:r>
            <a:r>
              <a:rPr lang="en-US" baseline="0" dirty="0"/>
              <a:t> location tools to tell the location of customers. Send confirmation to change-of-</a:t>
            </a:r>
            <a:r>
              <a:rPr lang="en-US" baseline="0" dirty="0" err="1"/>
              <a:t>addr</a:t>
            </a:r>
            <a:r>
              <a:rPr lang="en-US" baseline="0" dirty="0"/>
              <a:t> to both old and new addresses, absorbing some shoplifting cost for convenience (sacrifice some security for convenience, do not lock up every item in retail stores)</a:t>
            </a:r>
            <a:endParaRPr lang="en-US" dirty="0"/>
          </a:p>
          <a:p>
            <a:pPr>
              <a:lnSpc>
                <a:spcPct val="80000"/>
              </a:lnSpc>
            </a:pPr>
            <a:r>
              <a:rPr lang="en-US" dirty="0"/>
              <a:t>-</a:t>
            </a:r>
            <a:r>
              <a:rPr lang="en-US" baseline="0" dirty="0"/>
              <a:t> 4th</a:t>
            </a:r>
            <a:r>
              <a:rPr lang="en-US" dirty="0"/>
              <a:t> bullet: fraud alert lets credit bureau call you whenever anyone</a:t>
            </a:r>
            <a:r>
              <a:rPr lang="en-US" baseline="0" dirty="0"/>
              <a:t> trying to open a new credit account in your name. P280.</a:t>
            </a:r>
          </a:p>
          <a:p>
            <a:pPr>
              <a:lnSpc>
                <a:spcPct val="80000"/>
              </a:lnSpc>
            </a:pPr>
            <a:r>
              <a:rPr lang="en-US" dirty="0"/>
              <a:t>  You can also freeze your credit record</a:t>
            </a:r>
            <a:r>
              <a:rPr lang="en-US" baseline="0" dirty="0"/>
              <a:t> so no creditors can approve loans or open new credit accounts in your name.</a:t>
            </a:r>
            <a:endParaRPr lang="en-US" dirty="0"/>
          </a:p>
          <a:p>
            <a:pPr>
              <a:lnSpc>
                <a:spcPct val="80000"/>
              </a:lnSpc>
            </a:pPr>
            <a:r>
              <a:rPr lang="en-US" dirty="0"/>
              <a:t>- Last bullet. Biological characteristics unique to an individual: </a:t>
            </a:r>
            <a:r>
              <a:rPr lang="en-US" b="1" dirty="0"/>
              <a:t>fingerprint, voiceprint, retina pattern, face structure, hand geometry, DNA</a:t>
            </a:r>
          </a:p>
          <a:p>
            <a:pPr>
              <a:lnSpc>
                <a:spcPct val="80000"/>
              </a:lnSpc>
            </a:pPr>
            <a:r>
              <a:rPr lang="en-US" dirty="0"/>
              <a:t>  No external item (card, keys, etc.) to be stolen</a:t>
            </a:r>
          </a:p>
          <a:p>
            <a:pPr>
              <a:lnSpc>
                <a:spcPct val="80000"/>
              </a:lnSpc>
            </a:pPr>
            <a:r>
              <a:rPr lang="en-US" dirty="0"/>
              <a:t>  Used in areas where security needs to be high, such as identifying airport personnel</a:t>
            </a:r>
          </a:p>
          <a:p>
            <a:pPr>
              <a:lnSpc>
                <a:spcPct val="80000"/>
              </a:lnSpc>
            </a:pPr>
            <a:r>
              <a:rPr lang="en-US" dirty="0"/>
              <a:t>  Biometrics can be fooled, but more difficult to do so, especially as more sophisticated systems are developed</a:t>
            </a:r>
          </a:p>
          <a:p>
            <a:pPr>
              <a:lnSpc>
                <a:spcPct val="80000"/>
              </a:lnSpc>
            </a:pPr>
            <a:r>
              <a:rPr lang="en-US" dirty="0"/>
              <a:t>- </a:t>
            </a:r>
            <a:r>
              <a:rPr lang="en-US" b="1" dirty="0"/>
              <a:t>Reducing id theft requires continuous evolving methods for authentication on both sides of a transaction</a:t>
            </a:r>
          </a:p>
          <a:p>
            <a:pPr>
              <a:lnSpc>
                <a:spcPct val="80000"/>
              </a:lnSpc>
            </a:pPr>
            <a:endParaRPr lang="en-US" dirty="0"/>
          </a:p>
          <a:p>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13</a:t>
            </a:fld>
            <a:endParaRPr lang="en-US"/>
          </a:p>
        </p:txBody>
      </p:sp>
    </p:spTree>
    <p:extLst>
      <p:ext uri="{BB962C8B-B14F-4D97-AF65-F5344CB8AC3E}">
        <p14:creationId xmlns:p14="http://schemas.microsoft.com/office/powerpoint/2010/main" val="1757999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a box in textbook. Not the</a:t>
            </a:r>
            <a:r>
              <a:rPr lang="en-US" baseline="0" dirty="0"/>
              <a:t> main text. It is about credit cards protection.</a:t>
            </a:r>
          </a:p>
          <a:p>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14</a:t>
            </a:fld>
            <a:endParaRPr lang="en-US"/>
          </a:p>
        </p:txBody>
      </p:sp>
    </p:spTree>
    <p:extLst>
      <p:ext uri="{BB962C8B-B14F-4D97-AF65-F5344CB8AC3E}">
        <p14:creationId xmlns:p14="http://schemas.microsoft.com/office/powerpoint/2010/main" val="225816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An</a:t>
            </a:r>
            <a:r>
              <a:rPr lang="en-US" b="0" baseline="0" dirty="0"/>
              <a:t> Australian businessman sued WSJ and Barron’s for libel – an article suggested that he dealt with money launder and other shady deals.</a:t>
            </a:r>
          </a:p>
          <a:p>
            <a:r>
              <a:rPr lang="en-US" b="0" baseline="0" dirty="0"/>
              <a:t>Where should the trial be held? Should the libel laws of the US or Australia apply? Why does it matter? In US public figures have less libel protection than other </a:t>
            </a:r>
            <a:r>
              <a:rPr lang="en-US" b="0" baseline="0" dirty="0" err="1"/>
              <a:t>ppl</a:t>
            </a:r>
            <a:r>
              <a:rPr lang="en-US" b="0" baseline="0" dirty="0"/>
              <a:t> due to strong protection of free speech; in Australia, the law and tradition place more emphasis on </a:t>
            </a:r>
            <a:r>
              <a:rPr lang="en-US" b="0" baseline="0"/>
              <a:t>protecting reputation</a:t>
            </a:r>
            <a:endParaRPr lang="en-US" b="0" baseline="0" dirty="0"/>
          </a:p>
          <a:p>
            <a:endParaRPr lang="en-US" b="0" dirty="0"/>
          </a:p>
          <a:p>
            <a:r>
              <a:rPr lang="en-US" b="0" dirty="0" err="1"/>
              <a:t>NYT</a:t>
            </a:r>
            <a:r>
              <a:rPr lang="en-US" b="0" baseline="0" dirty="0" err="1"/>
              <a:t>imes</a:t>
            </a:r>
            <a:r>
              <a:rPr lang="en-US" b="0" baseline="0" dirty="0"/>
              <a:t> blocked a news article from English readers. The article talks about investigation of a suspect arrested in the alleged plot to carry liquid explosives onto airplanes to blow them up. Publishing info damaging to defendants before a trial is illegal in England. But ok in US. What if a blogger mentions details of the article and the blog is read by people in England.</a:t>
            </a:r>
          </a:p>
          <a:p>
            <a:endParaRPr lang="en-US" b="0" dirty="0"/>
          </a:p>
          <a:p>
            <a:r>
              <a:rPr lang="en-US" b="1" dirty="0"/>
              <a:t>Discussion questions</a:t>
            </a:r>
          </a:p>
          <a:p>
            <a:r>
              <a:rPr lang="en-US" dirty="0"/>
              <a:t>What suggestions do you have for resolving the issues created by differences in laws between different countries?</a:t>
            </a:r>
          </a:p>
          <a:p>
            <a:r>
              <a:rPr lang="en-US" dirty="0"/>
              <a:t>What do you think would work, and what do you think would not?</a:t>
            </a:r>
          </a:p>
          <a:p>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15</a:t>
            </a:fld>
            <a:endParaRPr lang="en-US"/>
          </a:p>
        </p:txBody>
      </p:sp>
    </p:spTree>
    <p:extLst>
      <p:ext uri="{BB962C8B-B14F-4D97-AF65-F5344CB8AC3E}">
        <p14:creationId xmlns:p14="http://schemas.microsoft.com/office/powerpoint/2010/main" val="2594050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Council of Europe’s Convention</a:t>
            </a:r>
            <a:r>
              <a:rPr lang="en-US" baseline="0" dirty="0"/>
              <a:t> on Cybercrime – which is called “the cybercrime treaty”</a:t>
            </a:r>
          </a:p>
          <a:p>
            <a:r>
              <a:rPr lang="en-US" baseline="0" dirty="0"/>
              <a:t>US Senate approved the treaty in 2006</a:t>
            </a:r>
          </a:p>
          <a:p>
            <a:endParaRPr lang="en-US" baseline="0" dirty="0"/>
          </a:p>
          <a:p>
            <a:r>
              <a:rPr lang="en-US" baseline="0" dirty="0"/>
              <a:t>Cyber Security Industry Alliance (an org of computer sec corps) supports the treaty.</a:t>
            </a:r>
          </a:p>
          <a:p>
            <a:r>
              <a:rPr lang="en-US" baseline="0" dirty="0"/>
              <a:t>Civil liberties org, ISPs, and online businesses oppose some provisions. They said the treaty reduces protections for privacy and civil liberties. Because </a:t>
            </a:r>
            <a:r>
              <a:rPr lang="en-US" b="1" baseline="0" dirty="0"/>
              <a:t>it requires countries to outlaw some formerly legal activities. </a:t>
            </a:r>
            <a:r>
              <a:rPr lang="en-US" baseline="0" dirty="0"/>
              <a:t>Releasing destructive viruses is outlawed is fine.</a:t>
            </a:r>
          </a:p>
          <a:p>
            <a:r>
              <a:rPr lang="en-US" baseline="0" dirty="0"/>
              <a:t>Criminalizing distribution of hacking tools is an example.</a:t>
            </a:r>
          </a:p>
          <a:p>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16</a:t>
            </a:fld>
            <a:endParaRPr lang="en-US"/>
          </a:p>
        </p:txBody>
      </p:sp>
    </p:spTree>
    <p:extLst>
      <p:ext uri="{BB962C8B-B14F-4D97-AF65-F5344CB8AC3E}">
        <p14:creationId xmlns:p14="http://schemas.microsoft.com/office/powerpoint/2010/main" val="2537606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17</a:t>
            </a:fld>
            <a:endParaRPr lang="en-US"/>
          </a:p>
        </p:txBody>
      </p:sp>
    </p:spTree>
    <p:extLst>
      <p:ext uri="{BB962C8B-B14F-4D97-AF65-F5344CB8AC3E}">
        <p14:creationId xmlns:p14="http://schemas.microsoft.com/office/powerpoint/2010/main" val="3266773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18</a:t>
            </a:fld>
            <a:endParaRPr lang="en-US"/>
          </a:p>
        </p:txBody>
      </p:sp>
    </p:spTree>
    <p:extLst>
      <p:ext uri="{BB962C8B-B14F-4D97-AF65-F5344CB8AC3E}">
        <p14:creationId xmlns:p14="http://schemas.microsoft.com/office/powerpoint/2010/main" val="2277349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Organization for economic co-op</a:t>
            </a:r>
            <a:r>
              <a:rPr lang="en-US" baseline="0" dirty="0"/>
              <a:t> and development, (western </a:t>
            </a:r>
            <a:r>
              <a:rPr lang="en-US" baseline="0" dirty="0" err="1"/>
              <a:t>europe</a:t>
            </a:r>
            <a:r>
              <a:rPr lang="en-US" baseline="0" dirty="0"/>
              <a:t>, US, Japan, Australia, new Zealand) concluded</a:t>
            </a:r>
          </a:p>
          <a:p>
            <a:pPr>
              <a:buFontTx/>
              <a:buChar char="-"/>
            </a:pPr>
            <a:r>
              <a:rPr lang="en-US" baseline="0" dirty="0"/>
              <a:t> Unemployment stems from policies that made economies rigid, stalled the ability to adapt</a:t>
            </a:r>
          </a:p>
          <a:p>
            <a:pPr>
              <a:buFontTx/>
              <a:buChar char="-"/>
            </a:pPr>
            <a:r>
              <a:rPr lang="en-US" baseline="0" dirty="0"/>
              <a:t> unemployment should be addressed not by seeking to slow the pace of change, but rather by restoring economies’ and societies’ capacity to adapt to it</a:t>
            </a:r>
          </a:p>
          <a:p>
            <a:pPr>
              <a:buFontTx/>
              <a:buChar char="-"/>
            </a:pPr>
            <a:r>
              <a:rPr lang="en-US" baseline="0" dirty="0"/>
              <a:t>- History has shown that when tech progress accelerates, so do growth, living standards, and employment</a:t>
            </a:r>
          </a:p>
          <a:p>
            <a:pPr>
              <a:buFontTx/>
              <a:buNone/>
            </a:pPr>
            <a:endParaRPr lang="en-US" dirty="0"/>
          </a:p>
          <a:p>
            <a:r>
              <a:rPr lang="en-US" dirty="0"/>
              <a:t>1. Many. See previous slides – travel agency,</a:t>
            </a:r>
            <a:r>
              <a:rPr lang="en-US" baseline="0" dirty="0"/>
              <a:t> electronics</a:t>
            </a:r>
            <a:r>
              <a:rPr lang="en-US" dirty="0"/>
              <a:t> repairs,</a:t>
            </a:r>
            <a:r>
              <a:rPr lang="en-US" baseline="0" dirty="0"/>
              <a:t> </a:t>
            </a:r>
            <a:endParaRPr lang="en-US" dirty="0"/>
          </a:p>
          <a:p>
            <a:r>
              <a:rPr lang="en-US" baseline="0" dirty="0"/>
              <a:t>   Too many. See previous slides – web developers, designing, marking, delivering, marketing, selling ringtones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2. Calculating</a:t>
            </a:r>
            <a:r>
              <a:rPr lang="en-US" baseline="0" dirty="0"/>
              <a:t> shifts for workers</a:t>
            </a:r>
          </a:p>
          <a:p>
            <a:pPr>
              <a:buFontTx/>
              <a:buNone/>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Transportation and communication cost drop,</a:t>
            </a:r>
            <a:r>
              <a:rPr lang="en-US" baseline="0" dirty="0"/>
              <a:t> the difference in pay rates was large enough to make up for the extra transportation costs.  </a:t>
            </a:r>
          </a:p>
          <a:p>
            <a:endParaRPr lang="en-US" baseline="0" dirty="0"/>
          </a:p>
          <a:p>
            <a:r>
              <a:rPr lang="en-US" baseline="0" dirty="0"/>
              <a:t>Lower labor costs and increased efficiency reduce prices for consumers. Low prices encourage more use and make new </a:t>
            </a:r>
            <a:r>
              <a:rPr lang="en-US" baseline="0" dirty="0" err="1"/>
              <a:t>prod&amp;svc</a:t>
            </a:r>
            <a:r>
              <a:rPr lang="en-US" baseline="0" dirty="0"/>
              <a:t> possible</a:t>
            </a:r>
          </a:p>
          <a:p>
            <a:endParaRPr lang="en-US" dirty="0"/>
          </a:p>
          <a:p>
            <a:pPr defTabSz="873161">
              <a:defRPr/>
            </a:pPr>
            <a:r>
              <a:rPr lang="en-US" baseline="0" dirty="0"/>
              <a:t>However, f</a:t>
            </a:r>
            <a:r>
              <a:rPr lang="en-US" dirty="0"/>
              <a:t>rom the perspective of workers in developed</a:t>
            </a:r>
            <a:r>
              <a:rPr lang="en-US" baseline="0" dirty="0"/>
              <a:t> countries, it may mean millions of jobs lost, accompanied by lower pay and reduced standard of living.</a:t>
            </a:r>
          </a:p>
          <a:p>
            <a:endParaRPr lang="en-US" baseline="0"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231"/>
            <a:r>
              <a:rPr lang="en-US" b="1" dirty="0"/>
              <a:t>Utility</a:t>
            </a:r>
            <a:r>
              <a:rPr lang="en-US" b="1" baseline="0" dirty="0"/>
              <a:t> </a:t>
            </a:r>
            <a:r>
              <a:rPr lang="en-US" baseline="0" dirty="0"/>
              <a:t>is what satisfies a person’s needs and values. Calculate the change in universal utility. </a:t>
            </a:r>
          </a:p>
          <a:p>
            <a:pPr defTabSz="899231"/>
            <a:endParaRPr lang="en-US" b="1" baseline="0" dirty="0"/>
          </a:p>
          <a:p>
            <a:pPr defTabSz="899231"/>
            <a:r>
              <a:rPr lang="en-US" b="1" baseline="0" dirty="0"/>
              <a:t>An act is right if it increases aggregate utility. </a:t>
            </a:r>
          </a:p>
          <a:p>
            <a:pPr defTabSz="899231"/>
            <a:endParaRPr lang="en-US" baseline="0" dirty="0"/>
          </a:p>
          <a:p>
            <a:pPr defTabSz="899231"/>
            <a:r>
              <a:rPr lang="en-US" b="1" baseline="0" dirty="0"/>
              <a:t>Act ~: </a:t>
            </a:r>
          </a:p>
          <a:p>
            <a:pPr defTabSz="899231"/>
            <a:r>
              <a:rPr lang="en-US" baseline="0" dirty="0"/>
              <a:t>It might be difficult/impossible to determine all the consequences of an act. </a:t>
            </a:r>
          </a:p>
          <a:p>
            <a:pPr defTabSz="899231"/>
            <a:r>
              <a:rPr lang="en-US" baseline="0" dirty="0"/>
              <a:t>Act utilitarianism does not respect individual rights. E.g., killing one for organs to save many others is considered ethical.</a:t>
            </a:r>
          </a:p>
          <a:p>
            <a:pPr defTabSz="899231"/>
            <a:endParaRPr lang="en-US" baseline="0" dirty="0"/>
          </a:p>
          <a:p>
            <a:pPr defTabSz="899231"/>
            <a:r>
              <a:rPr lang="en-US" u="sng" baseline="0" dirty="0"/>
              <a:t>Homework problem</a:t>
            </a:r>
            <a:r>
              <a:rPr lang="en-US" baseline="0" dirty="0"/>
              <a:t>: P30, problems of act utilitarianism</a:t>
            </a:r>
          </a:p>
          <a:p>
            <a:pPr defTabSz="899231"/>
            <a:endParaRPr lang="en-US" baseline="0" dirty="0"/>
          </a:p>
          <a:p>
            <a:pPr defTabSz="899231"/>
            <a:endParaRPr lang="en-US" baseline="0" dirty="0"/>
          </a:p>
          <a:p>
            <a:endParaRPr lang="en-US" dirty="0"/>
          </a:p>
        </p:txBody>
      </p:sp>
    </p:spTree>
    <p:extLst>
      <p:ext uri="{BB962C8B-B14F-4D97-AF65-F5344CB8AC3E}">
        <p14:creationId xmlns:p14="http://schemas.microsoft.com/office/powerpoint/2010/main" val="153851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Surveillance cameras; Listening in</a:t>
            </a:r>
            <a:r>
              <a:rPr lang="en-US" baseline="0" dirty="0"/>
              <a:t> on tel. operators and customer-svc </a:t>
            </a:r>
            <a:r>
              <a:rPr lang="en-US" baseline="0" dirty="0" err="1"/>
              <a:t>repre</a:t>
            </a:r>
            <a:endParaRPr lang="en-US" baseline="0" dirty="0"/>
          </a:p>
          <a:p>
            <a:endParaRPr lang="en-US" dirty="0"/>
          </a:p>
          <a:p>
            <a:r>
              <a:rPr lang="en-US" dirty="0"/>
              <a:t>Diminishing</a:t>
            </a:r>
            <a:r>
              <a:rPr lang="en-US" baseline="0" dirty="0"/>
              <a:t> sense of dignity, independence, destroys confidence, causes stress, boredom, and low morale</a:t>
            </a:r>
          </a:p>
          <a:p>
            <a:endParaRPr lang="en-US" baseline="0" dirty="0"/>
          </a:p>
          <a:p>
            <a:r>
              <a:rPr lang="en-US" baseline="0" dirty="0"/>
              <a:t>Purpose of employee monitoring: training (recording customer service calls), measuring, and increasing productivity. Also reduce theft.</a:t>
            </a:r>
          </a:p>
          <a:p>
            <a:endParaRPr lang="en-US" baseline="0"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0883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Find needed business info when the employee</a:t>
            </a:r>
            <a:r>
              <a:rPr lang="en-US" baseline="0" dirty="0"/>
              <a:t> is not available</a:t>
            </a:r>
          </a:p>
          <a:p>
            <a:r>
              <a:rPr lang="en-US" baseline="0" dirty="0"/>
              <a:t>- Protect security of proprietary info and data</a:t>
            </a:r>
          </a:p>
          <a:p>
            <a:r>
              <a:rPr lang="en-US" baseline="0" dirty="0"/>
              <a:t>- Prevent or investigate possible criminal activities by employees</a:t>
            </a:r>
          </a:p>
          <a:p>
            <a:r>
              <a:rPr lang="en-US" baseline="0" dirty="0"/>
              <a:t>- Prevent personal use of employer facilities</a:t>
            </a:r>
          </a:p>
          <a:p>
            <a:r>
              <a:rPr lang="en-US" baseline="0" dirty="0"/>
              <a:t>- Check for violations of company policy against sending offensive or pornographic e-mail</a:t>
            </a:r>
          </a:p>
          <a:p>
            <a:r>
              <a:rPr lang="en-US" baseline="0" dirty="0"/>
              <a:t>- Investigate complaints of harassment</a:t>
            </a:r>
          </a:p>
          <a:p>
            <a:pPr>
              <a:buFontTx/>
              <a:buChar char="-"/>
            </a:pPr>
            <a:r>
              <a:rPr lang="en-US" baseline="0" dirty="0"/>
              <a:t>Check for illegal software</a:t>
            </a:r>
          </a:p>
          <a:p>
            <a:pPr>
              <a:buFontTx/>
              <a:buChar char="-"/>
            </a:pPr>
            <a:r>
              <a:rPr lang="en-US" baseline="0" dirty="0"/>
              <a:t>(Figure 6.3 P340)</a:t>
            </a:r>
          </a:p>
          <a:p>
            <a:endParaRPr lang="en-US" dirty="0"/>
          </a:p>
        </p:txBody>
      </p:sp>
    </p:spTree>
    <p:extLst>
      <p:ext uri="{BB962C8B-B14F-4D97-AF65-F5344CB8AC3E}">
        <p14:creationId xmlns:p14="http://schemas.microsoft.com/office/powerpoint/2010/main" val="835927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a:t>
            </a:r>
            <a:r>
              <a:rPr lang="en-US" baseline="30000" dirty="0"/>
              <a:t>rd</a:t>
            </a:r>
            <a:r>
              <a:rPr lang="en-US" dirty="0"/>
              <a:t>: Search engines give prominent display to content providers who pay them, libraries do not.</a:t>
            </a:r>
          </a:p>
          <a:p>
            <a:r>
              <a:rPr lang="en-US" b="1" dirty="0"/>
              <a:t>4</a:t>
            </a:r>
            <a:r>
              <a:rPr lang="en-US" b="1" baseline="30000" dirty="0"/>
              <a:t>th</a:t>
            </a:r>
            <a:r>
              <a:rPr lang="en-US" b="1" dirty="0"/>
              <a:t>:</a:t>
            </a:r>
            <a:r>
              <a:rPr lang="en-US" b="1" baseline="0" dirty="0"/>
              <a:t> </a:t>
            </a:r>
            <a:r>
              <a:rPr lang="en-US" b="1" dirty="0"/>
              <a:t>Democratic journalism</a:t>
            </a:r>
            <a:r>
              <a:rPr lang="en-US" dirty="0"/>
              <a:t>: readers submit and</a:t>
            </a:r>
            <a:r>
              <a:rPr lang="en-US" baseline="0" dirty="0"/>
              <a:t> vote on news stories.</a:t>
            </a:r>
          </a:p>
          <a:p>
            <a:r>
              <a:rPr lang="en-US" dirty="0"/>
              <a:t>Wikipedia </a:t>
            </a:r>
          </a:p>
          <a:p>
            <a:r>
              <a:rPr lang="en-US" dirty="0"/>
              <a:t>- has more than 600 million words, compared with Encyclopedia Britannica at 40 million words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Those on tech., sci., history, literature may be more reliable than politics and sensitive current events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Most articles have high quality and are valuable because of the last bullet</a:t>
            </a:r>
          </a:p>
          <a:p>
            <a:pPr marL="171450" indent="-171450">
              <a:buFontTx/>
              <a:buChar char="-"/>
            </a:pP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bullet: corresponds</a:t>
            </a:r>
            <a:r>
              <a:rPr lang="en-US" baseline="0" dirty="0"/>
              <a:t> to 1 in previous slide</a:t>
            </a:r>
          </a:p>
          <a:p>
            <a:r>
              <a:rPr lang="en-US" baseline="0" dirty="0"/>
              <a:t>2</a:t>
            </a:r>
            <a:r>
              <a:rPr lang="en-US" baseline="30000" dirty="0"/>
              <a:t>nd</a:t>
            </a:r>
            <a:r>
              <a:rPr lang="en-US" baseline="0" dirty="0"/>
              <a:t> to 4</a:t>
            </a:r>
            <a:r>
              <a:rPr lang="en-US" baseline="30000" dirty="0"/>
              <a:t>th</a:t>
            </a:r>
            <a:r>
              <a:rPr lang="en-US" baseline="0" dirty="0"/>
              <a:t>: correspond to 2 in previous slide</a:t>
            </a:r>
            <a:endParaRPr lang="en-US" dirty="0"/>
          </a:p>
        </p:txBody>
      </p:sp>
    </p:spTree>
    <p:extLst>
      <p:ext uri="{BB962C8B-B14F-4D97-AF65-F5344CB8AC3E}">
        <p14:creationId xmlns:p14="http://schemas.microsoft.com/office/powerpoint/2010/main" val="3622301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England in 1811-1812,</a:t>
            </a:r>
            <a:r>
              <a:rPr lang="en-US" baseline="0" dirty="0"/>
              <a:t> </a:t>
            </a:r>
            <a:r>
              <a:rPr lang="en-US" baseline="0" dirty="0" err="1"/>
              <a:t>ppl</a:t>
            </a:r>
            <a:r>
              <a:rPr lang="en-US" baseline="0" dirty="0"/>
              <a:t> burned factories and mills   (Luddite: 200 </a:t>
            </a:r>
            <a:r>
              <a:rPr lang="en-US" baseline="0" dirty="0" err="1"/>
              <a:t>yrs</a:t>
            </a:r>
            <a:r>
              <a:rPr lang="en-US" baseline="0" dirty="0"/>
              <a:t> ago in England)  Many were weavers who had worked at home on small machines</a:t>
            </a:r>
          </a:p>
          <a:p>
            <a:r>
              <a:rPr lang="en-US" baseline="0" dirty="0"/>
              <a:t>The most dramatic symbol of opposition to the Industrial Revolution</a:t>
            </a:r>
          </a:p>
          <a:p>
            <a:r>
              <a:rPr lang="en-US" baseline="0" dirty="0"/>
              <a:t>Luddite: a derisive description for </a:t>
            </a:r>
            <a:r>
              <a:rPr lang="en-US" baseline="0" dirty="0" err="1"/>
              <a:t>ppl</a:t>
            </a:r>
            <a:r>
              <a:rPr lang="en-US" baseline="0" dirty="0"/>
              <a:t> who oppose technological progress</a:t>
            </a:r>
          </a:p>
          <a:p>
            <a:endParaRPr lang="en-US" baseline="0" dirty="0"/>
          </a:p>
          <a:p>
            <a:r>
              <a:rPr lang="en-US" baseline="0" dirty="0"/>
              <a:t>To non-Luddites, it is to </a:t>
            </a:r>
            <a:r>
              <a:rPr lang="en-US" b="1" baseline="0" dirty="0"/>
              <a:t>reduce effort needed to produce goods and services</a:t>
            </a:r>
            <a:r>
              <a:rPr lang="en-US" baseline="0" dirty="0"/>
              <a:t>.</a:t>
            </a:r>
          </a:p>
          <a:p>
            <a:r>
              <a:rPr lang="en-US" baseline="0" dirty="0"/>
              <a:t>While both statements say nearly the same thing, the first suggests massive unemployment, profits for capitalists, and a poorer life for most workers. The second suggests improvements in wealth and standard of living.</a:t>
            </a:r>
          </a:p>
          <a:p>
            <a:endParaRPr lang="en-US" baseline="0" dirty="0"/>
          </a:p>
          <a:p>
            <a:r>
              <a:rPr lang="en-US" baseline="0" dirty="0"/>
              <a:t>A common criticism of capitalism is that it survives by convincing us to buy products we do not need. Luddites argue, similarly, that technology causes production of things we do not need. Luddites believe that advertising, work pressure, or other external forces manipulate buyers. </a:t>
            </a:r>
            <a:endParaRPr lang="en-US" dirty="0"/>
          </a:p>
        </p:txBody>
      </p:sp>
    </p:spTree>
    <p:extLst>
      <p:ext uri="{BB962C8B-B14F-4D97-AF65-F5344CB8AC3E}">
        <p14:creationId xmlns:p14="http://schemas.microsoft.com/office/powerpoint/2010/main" val="3274590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England in 1811-1812,</a:t>
            </a:r>
            <a:r>
              <a:rPr lang="en-US" baseline="0" dirty="0"/>
              <a:t> </a:t>
            </a:r>
            <a:r>
              <a:rPr lang="en-US" baseline="0" dirty="0" err="1"/>
              <a:t>ppl</a:t>
            </a:r>
            <a:r>
              <a:rPr lang="en-US" baseline="0" dirty="0"/>
              <a:t> burned factories and mills   (Luddite: 200 </a:t>
            </a:r>
            <a:r>
              <a:rPr lang="en-US" baseline="0" dirty="0" err="1"/>
              <a:t>yrs</a:t>
            </a:r>
            <a:r>
              <a:rPr lang="en-US" baseline="0" dirty="0"/>
              <a:t> ago in England)  Many were weavers who had worked at home on small machines</a:t>
            </a:r>
          </a:p>
          <a:p>
            <a:r>
              <a:rPr lang="en-US" baseline="0" dirty="0"/>
              <a:t>The most dramatic symbol of opposition to the Industrial Revolution</a:t>
            </a:r>
          </a:p>
          <a:p>
            <a:r>
              <a:rPr lang="en-US" baseline="0" dirty="0"/>
              <a:t>Luddite: a derisive description for </a:t>
            </a:r>
            <a:r>
              <a:rPr lang="en-US" baseline="0" dirty="0" err="1"/>
              <a:t>ppl</a:t>
            </a:r>
            <a:r>
              <a:rPr lang="en-US" baseline="0" dirty="0"/>
              <a:t> who oppose technological progress</a:t>
            </a:r>
          </a:p>
          <a:p>
            <a:endParaRPr lang="en-US" baseline="0" dirty="0"/>
          </a:p>
          <a:p>
            <a:r>
              <a:rPr lang="en-US" baseline="0" dirty="0"/>
              <a:t>To non-Luddites, it is to </a:t>
            </a:r>
            <a:r>
              <a:rPr lang="en-US" b="1" baseline="0" dirty="0"/>
              <a:t>reduce effort needed to produce goods and services</a:t>
            </a:r>
            <a:r>
              <a:rPr lang="en-US" baseline="0" dirty="0"/>
              <a:t>.</a:t>
            </a:r>
          </a:p>
          <a:p>
            <a:r>
              <a:rPr lang="en-US" baseline="0" dirty="0"/>
              <a:t>While both statements say nearly the same thing, the first suggests massive unemployment, profits for capitalists, and a poorer life for most workers. The second suggests improvements in wealth and standard of living.</a:t>
            </a:r>
          </a:p>
          <a:p>
            <a:endParaRPr lang="en-US" baseline="0" dirty="0"/>
          </a:p>
          <a:p>
            <a:r>
              <a:rPr lang="en-US" baseline="0" dirty="0"/>
              <a:t>A common criticism of capitalism is that it survives by convincing us to buy products we do not need. Luddites argue, similarly, that technology causes production of things we do not need. Luddites believe that advertising, work pressure, or other external forces manipulate buyers. </a:t>
            </a:r>
            <a:endParaRPr lang="en-US" dirty="0"/>
          </a:p>
        </p:txBody>
      </p:sp>
    </p:spTree>
    <p:extLst>
      <p:ext uri="{BB962C8B-B14F-4D97-AF65-F5344CB8AC3E}">
        <p14:creationId xmlns:p14="http://schemas.microsoft.com/office/powerpoint/2010/main" val="3274590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658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231"/>
            <a:r>
              <a:rPr lang="en-US" b="1" baseline="0" dirty="0"/>
              <a:t>Natural rights </a:t>
            </a:r>
            <a:r>
              <a:rPr lang="en-US" baseline="0" dirty="0"/>
              <a:t>example – we have a natural right to ourselves and our own labor, to life, liberty, property, etc.. </a:t>
            </a:r>
          </a:p>
          <a:p>
            <a:r>
              <a:rPr lang="en-US" dirty="0"/>
              <a:t>Ethical</a:t>
            </a:r>
            <a:r>
              <a:rPr lang="en-US" baseline="0" dirty="0"/>
              <a:t> rules are against killing, stealing, deception, and coercion.</a:t>
            </a:r>
            <a:endParaRPr lang="en-US" dirty="0"/>
          </a:p>
          <a:p>
            <a:endParaRPr lang="en-US" dirty="0"/>
          </a:p>
          <a:p>
            <a:endParaRPr lang="en-US" dirty="0"/>
          </a:p>
        </p:txBody>
      </p:sp>
    </p:spTree>
    <p:extLst>
      <p:ext uri="{BB962C8B-B14F-4D97-AF65-F5344CB8AC3E}">
        <p14:creationId xmlns:p14="http://schemas.microsoft.com/office/powerpoint/2010/main" val="35781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P413</a:t>
            </a:r>
          </a:p>
          <a:p>
            <a:r>
              <a:rPr lang="en-US" dirty="0"/>
              <a:t>-AT&amp;T: a</a:t>
            </a:r>
            <a:r>
              <a:rPr lang="en-US" baseline="0" dirty="0"/>
              <a:t> change of three lines in 2-million line program caused phone svc stall in many cities. The change had a typo</a:t>
            </a:r>
          </a:p>
          <a:p>
            <a:r>
              <a:rPr lang="en-US" baseline="0" dirty="0"/>
              <a:t>Amtrak: ticketing and reservation failure during </a:t>
            </a:r>
            <a:r>
              <a:rPr lang="en-US" baseline="0" dirty="0" err="1"/>
              <a:t>Thxgiving</a:t>
            </a:r>
            <a:r>
              <a:rPr lang="en-US" baseline="0" dirty="0"/>
              <a:t> weekend causes delays and no printed schedules/fares </a:t>
            </a:r>
          </a:p>
          <a:p>
            <a:pPr defTabSz="899404" eaLnBrk="0" fontAlgn="base" hangingPunct="0">
              <a:spcBef>
                <a:spcPct val="30000"/>
              </a:spcBef>
              <a:spcAft>
                <a:spcPct val="0"/>
              </a:spcAft>
              <a:defRPr/>
            </a:pPr>
            <a:r>
              <a:rPr lang="en-US" baseline="0" dirty="0"/>
              <a:t>When a Galaxy IV satellite computer failed, many systems we take for granted stopped working. Pager service stopped for an estimated 85% of users in the U.S., including hospitals and police departments. Airlines that got their weather information from the satellite had to delay flights. The gas stations of a major chain could not verify credit cards. Some services were quickly switched to other satellites or backup systems. It took days to restore others.</a:t>
            </a:r>
            <a:endParaRPr lang="en-US" dirty="0"/>
          </a:p>
          <a:p>
            <a:pPr>
              <a:buFontTx/>
              <a:buChar char="-"/>
            </a:pPr>
            <a:r>
              <a:rPr lang="en-US" dirty="0"/>
              <a:t>Inventory system (Warehouse</a:t>
            </a:r>
            <a:r>
              <a:rPr lang="en-US" baseline="0" dirty="0"/>
              <a:t> Mgr) failed due to a port to a different platform/OS, causing business to go bankrupt. Wrong prices, wrong inventory levels, extreme delay in processing, placing a purchase order takes weeks. Causes of loss: </a:t>
            </a:r>
            <a:r>
              <a:rPr lang="en-US" u="sng" dirty="0"/>
              <a:t>Technical difficulties</a:t>
            </a:r>
            <a:r>
              <a:rPr lang="en-US" dirty="0"/>
              <a:t>, </a:t>
            </a:r>
            <a:r>
              <a:rPr lang="en-US" u="sng" dirty="0"/>
              <a:t>poor mgmt decisions(inadequate</a:t>
            </a:r>
            <a:r>
              <a:rPr lang="en-US" u="sng" baseline="0" dirty="0"/>
              <a:t> testing) </a:t>
            </a:r>
            <a:r>
              <a:rPr lang="en-US" baseline="0" dirty="0"/>
              <a:t>and </a:t>
            </a:r>
            <a:r>
              <a:rPr lang="en-US" u="sng" baseline="0" dirty="0"/>
              <a:t>dishonesty in promoting </a:t>
            </a:r>
            <a:r>
              <a:rPr lang="en-US" u="none" baseline="0" dirty="0"/>
              <a:t>the system </a:t>
            </a:r>
            <a:r>
              <a:rPr lang="en-US" u="sng" baseline="0" dirty="0"/>
              <a:t>and responding to the problems</a:t>
            </a:r>
            <a:r>
              <a:rPr lang="en-US" baseline="0" dirty="0"/>
              <a:t>. (P415)</a:t>
            </a:r>
          </a:p>
          <a:p>
            <a:pPr>
              <a:buFontTx/>
              <a:buChar char="-"/>
            </a:pPr>
            <a:r>
              <a:rPr lang="en-US" baseline="0" dirty="0"/>
              <a:t> Voting machines not properly secured, fraud, errors, crashed, incorrect usage, storage, memory full. Accuracy and authenticity of vote counts are essential in a healthy democracy, electronic ones have not reached level of trust we want</a:t>
            </a:r>
          </a:p>
          <a:p>
            <a:pPr>
              <a:buFontTx/>
              <a:buNone/>
            </a:pP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1994,</a:t>
            </a:r>
            <a:r>
              <a:rPr lang="en-US" baseline="0" dirty="0"/>
              <a:t> 3.2Billion airport still not open 10 months after planned. Delay costs $30million/month in bond interest and operating costs.</a:t>
            </a:r>
          </a:p>
          <a:p>
            <a:endParaRPr lang="en-US" baseline="0" dirty="0"/>
          </a:p>
          <a:p>
            <a:r>
              <a:rPr lang="en-US" baseline="0" dirty="0"/>
              <a:t>Any bag travels to any part of airport in &lt;10min. Automated systems of carts travel on 19mph or 22mph tracks. Each cart is bar-coded with destination, carries bags. Laser scanners track 4K carts, send to computer. Which controls motors and switches to route carts.</a:t>
            </a:r>
          </a:p>
          <a:p>
            <a:endParaRPr lang="en-US" baseline="0" dirty="0"/>
          </a:p>
          <a:p>
            <a:r>
              <a:rPr lang="en-US" baseline="0" dirty="0"/>
              <a:t>- Software errors cause Crash @ intersection, misrouted, </a:t>
            </a:r>
          </a:p>
          <a:p>
            <a:r>
              <a:rPr lang="en-US" baseline="0" dirty="0"/>
              <a:t>- Faulty latches cause luggage to fall onto tracks between stops flung about luggage. </a:t>
            </a:r>
          </a:p>
          <a:p>
            <a:r>
              <a:rPr lang="en-US" baseline="0" dirty="0"/>
              <a:t>Scanners can’t detect carts going by</a:t>
            </a:r>
          </a:p>
          <a:p>
            <a:r>
              <a:rPr lang="en-US" baseline="0" dirty="0"/>
              <a:t>- Electrical system can’t handle the power surges</a:t>
            </a:r>
          </a:p>
          <a:p>
            <a:endParaRPr lang="en-US" baseline="0" dirty="0"/>
          </a:p>
          <a:p>
            <a:endParaRPr lang="en-US" dirty="0"/>
          </a:p>
        </p:txBody>
      </p:sp>
    </p:spTree>
    <p:extLst>
      <p:ext uri="{BB962C8B-B14F-4D97-AF65-F5344CB8AC3E}">
        <p14:creationId xmlns:p14="http://schemas.microsoft.com/office/powerpoint/2010/main" val="241702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a:t>
            </a:r>
            <a:r>
              <a:rPr lang="en-US" baseline="0" dirty="0"/>
              <a:t> </a:t>
            </a:r>
            <a:r>
              <a:rPr lang="en-US" baseline="0" dirty="0" err="1"/>
              <a:t>mgmt</a:t>
            </a:r>
            <a:r>
              <a:rPr lang="en-US" baseline="0" dirty="0"/>
              <a:t>-related causes of system failures.</a:t>
            </a:r>
          </a:p>
          <a:p>
            <a:endParaRPr lang="en-US" dirty="0"/>
          </a:p>
          <a:p>
            <a:r>
              <a:rPr lang="en-US" dirty="0"/>
              <a:t>Many projects that</a:t>
            </a:r>
            <a:r>
              <a:rPr lang="en-US" baseline="0" dirty="0"/>
              <a:t> cost millions or billions of dollars were </a:t>
            </a:r>
            <a:r>
              <a:rPr lang="en-US" baseline="0" dirty="0" err="1"/>
              <a:t>abondened</a:t>
            </a:r>
            <a:r>
              <a:rPr lang="en-US" baseline="0" dirty="0"/>
              <a:t>. </a:t>
            </a:r>
          </a:p>
          <a:p>
            <a:r>
              <a:rPr lang="en-US" baseline="0" dirty="0"/>
              <a:t>British food retailer - supply </a:t>
            </a:r>
            <a:r>
              <a:rPr lang="en-US" baseline="0" dirty="0" err="1"/>
              <a:t>mgmt</a:t>
            </a:r>
            <a:endParaRPr lang="en-US" baseline="0" dirty="0"/>
          </a:p>
          <a:p>
            <a:r>
              <a:rPr lang="en-US" baseline="0" dirty="0"/>
              <a:t>Ford Motor - </a:t>
            </a:r>
            <a:r>
              <a:rPr lang="en-US" baseline="0" dirty="0" err="1"/>
              <a:t>puchasing</a:t>
            </a:r>
            <a:r>
              <a:rPr lang="en-US" baseline="0" dirty="0"/>
              <a:t> system</a:t>
            </a:r>
          </a:p>
          <a:p>
            <a:r>
              <a:rPr lang="en-US" baseline="0" dirty="0"/>
              <a:t>CA and WA state motor vehicle </a:t>
            </a:r>
            <a:r>
              <a:rPr lang="en-US" baseline="0" dirty="0" err="1"/>
              <a:t>dept</a:t>
            </a:r>
            <a:r>
              <a:rPr lang="en-US" baseline="0" dirty="0"/>
              <a:t> </a:t>
            </a:r>
          </a:p>
          <a:p>
            <a:r>
              <a:rPr lang="en-US" baseline="0" dirty="0"/>
              <a:t>Consortium of hotels and rental car business</a:t>
            </a:r>
          </a:p>
          <a:p>
            <a:r>
              <a:rPr lang="en-US" baseline="0" dirty="0"/>
              <a:t>CA - tracking parents with child-support payments</a:t>
            </a:r>
          </a:p>
          <a:p>
            <a:r>
              <a:rPr lang="en-US" baseline="0" dirty="0"/>
              <a:t>IRS (4Billion) - tax modernization plan</a:t>
            </a:r>
          </a:p>
          <a:p>
            <a:r>
              <a:rPr lang="en-US" baseline="0" dirty="0"/>
              <a:t>FBI - evidence </a:t>
            </a:r>
            <a:r>
              <a:rPr lang="en-US" baseline="0" dirty="0" err="1"/>
              <a:t>mgmt</a:t>
            </a:r>
            <a:r>
              <a:rPr lang="en-US" baseline="0" dirty="0"/>
              <a:t> </a:t>
            </a:r>
          </a:p>
          <a:p>
            <a:endParaRPr lang="en-US" baseline="0" dirty="0"/>
          </a:p>
          <a:p>
            <a:r>
              <a:rPr lang="en-US" baseline="0" dirty="0"/>
              <a:t>5-15% of IT projects out of $1Trillion per year abandoned - 50 to 150Billion </a:t>
            </a:r>
            <a:r>
              <a:rPr lang="en-US" baseline="0" dirty="0" err="1"/>
              <a:t>dolloars</a:t>
            </a:r>
            <a:r>
              <a:rPr lang="en-US" baseline="0" dirty="0"/>
              <a:t>/year</a:t>
            </a:r>
            <a:endParaRPr lang="en-US" dirty="0"/>
          </a:p>
        </p:txBody>
      </p:sp>
    </p:spTree>
    <p:extLst>
      <p:ext uri="{BB962C8B-B14F-4D97-AF65-F5344CB8AC3E}">
        <p14:creationId xmlns:p14="http://schemas.microsoft.com/office/powerpoint/2010/main" val="590770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P425</a:t>
            </a:r>
          </a:p>
          <a:p>
            <a:r>
              <a:rPr lang="en-US" dirty="0"/>
              <a:t>A </a:t>
            </a:r>
            <a:r>
              <a:rPr lang="en-US" dirty="0" err="1"/>
              <a:t>sw-ctrled</a:t>
            </a:r>
            <a:r>
              <a:rPr lang="en-US" baseline="0" dirty="0"/>
              <a:t> radiation therapy machine used to treat </a:t>
            </a:r>
            <a:r>
              <a:rPr lang="en-US" baseline="0" dirty="0" err="1"/>
              <a:t>ppl</a:t>
            </a:r>
            <a:r>
              <a:rPr lang="en-US" baseline="0" dirty="0"/>
              <a:t> w/ cancer.</a:t>
            </a:r>
          </a:p>
          <a:p>
            <a:r>
              <a:rPr lang="en-US" baseline="0" dirty="0"/>
              <a:t>1985 -1987, at 4 medical centers, six patients received massive overdoses of radiation</a:t>
            </a:r>
          </a:p>
          <a:p>
            <a:endParaRPr lang="en-US" baseline="0" dirty="0"/>
          </a:p>
          <a:p>
            <a:endParaRPr lang="en-US" baseline="0"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Fully</a:t>
            </a:r>
            <a:r>
              <a:rPr lang="en-US" baseline="0" dirty="0"/>
              <a:t> computer controlled. Older machines had hw safety interlock mechanisms, independent of the computer, that prevented the beam from firing in unsafe conditions.</a:t>
            </a:r>
          </a:p>
          <a:p>
            <a:r>
              <a:rPr lang="en-US" baseline="0" dirty="0"/>
              <a:t>- Many error messages or obscure </a:t>
            </a:r>
            <a:r>
              <a:rPr lang="en-US" baseline="0" dirty="0" err="1"/>
              <a:t>msgs</a:t>
            </a:r>
            <a:r>
              <a:rPr lang="en-US" baseline="0" dirty="0"/>
              <a:t> (Malfunction 54, H-tilt). Operator’s manual did not have explanation of these </a:t>
            </a:r>
            <a:r>
              <a:rPr lang="en-US" baseline="0" dirty="0" err="1"/>
              <a:t>msgs</a:t>
            </a:r>
            <a:r>
              <a:rPr lang="en-US" baseline="0" dirty="0"/>
              <a:t>.</a:t>
            </a:r>
          </a:p>
          <a:p>
            <a:r>
              <a:rPr lang="en-US" baseline="0" dirty="0"/>
              <a:t>Maintenance manual did not explain them either. </a:t>
            </a:r>
          </a:p>
          <a:p>
            <a:r>
              <a:rPr lang="en-US" baseline="0" dirty="0"/>
              <a:t>- Setup procedure does a polling to see if ready, and can poll hundreds of times to set up for a treatment. A flag variable indicates readiness. Zero means ready. It is stored in a byte, and incremented by 1 each time system is not ready. So, when it wraps up, things still not ready, but it would let the beam to deploy!!!!!!!! &gt;-(</a:t>
            </a:r>
          </a:p>
          <a:p>
            <a:r>
              <a:rPr lang="en-US" baseline="0" dirty="0"/>
              <a:t>- Concurrency control problem. While machine is moving into place </a:t>
            </a:r>
            <a:r>
              <a:rPr lang="en-US" baseline="0" dirty="0" err="1"/>
              <a:t>ctrled</a:t>
            </a:r>
            <a:r>
              <a:rPr lang="en-US" baseline="0" dirty="0"/>
              <a:t> by computer, operator may edit the input, </a:t>
            </a:r>
            <a:r>
              <a:rPr lang="en-US" baseline="0" dirty="0" err="1"/>
              <a:t>sw</a:t>
            </a:r>
            <a:r>
              <a:rPr lang="en-US" baseline="0" dirty="0"/>
              <a:t> did not have any consistency check. Cause incorrect settings that are not safe.</a:t>
            </a:r>
          </a:p>
          <a:p>
            <a:endParaRPr lang="en-US" baseline="0" dirty="0"/>
          </a:p>
          <a:p>
            <a:endParaRPr lang="en-US" baseline="0" dirty="0"/>
          </a:p>
          <a:p>
            <a:endParaRPr lang="en-US" baseline="0"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t>There are special aspects to making ethical decisions in a professional context, in situations where</a:t>
            </a:r>
          </a:p>
          <a:p>
            <a:pPr lvl="1">
              <a:lnSpc>
                <a:spcPct val="90000"/>
              </a:lnSpc>
            </a:pPr>
            <a:r>
              <a:rPr lang="en-US" dirty="0">
                <a:solidFill>
                  <a:srgbClr val="0070C0"/>
                </a:solidFill>
              </a:rPr>
              <a:t>You must make critical decisions</a:t>
            </a:r>
          </a:p>
          <a:p>
            <a:pPr lvl="1">
              <a:lnSpc>
                <a:spcPct val="90000"/>
              </a:lnSpc>
            </a:pPr>
            <a:r>
              <a:rPr lang="en-US" dirty="0">
                <a:solidFill>
                  <a:srgbClr val="0070C0"/>
                </a:solidFill>
              </a:rPr>
              <a:t>Significant consequences for you and other could result</a:t>
            </a:r>
          </a:p>
          <a:p>
            <a:pPr>
              <a:lnSpc>
                <a:spcPct val="90000"/>
              </a:lnSpc>
            </a:pPr>
            <a:r>
              <a:rPr lang="en-US" dirty="0"/>
              <a:t>Recognizing ethical issues, some ethical issues are controversial</a:t>
            </a:r>
          </a:p>
          <a:p>
            <a:endParaRPr lang="en-US" dirty="0"/>
          </a:p>
          <a:p>
            <a:r>
              <a:rPr lang="en-US" dirty="0"/>
              <a:t>2</a:t>
            </a:r>
            <a:r>
              <a:rPr lang="en-US" baseline="30000" dirty="0"/>
              <a:t>nd</a:t>
            </a:r>
            <a:r>
              <a:rPr lang="en-US" dirty="0"/>
              <a:t>: People make decisions based on the information they collect. Lies deliberately sabotage this activity. Treating people as means to ends, not ends in themselves.</a:t>
            </a:r>
          </a:p>
          <a:p>
            <a:r>
              <a:rPr lang="en-US" dirty="0"/>
              <a:t>- How much risk to privacy, security, safety is acceptable in a system? </a:t>
            </a:r>
          </a:p>
          <a:p>
            <a:r>
              <a:rPr lang="en-US" dirty="0"/>
              <a:t>- What uses of another company’s IP are acceptable?</a:t>
            </a:r>
          </a:p>
          <a:p>
            <a:r>
              <a:rPr lang="en-US" dirty="0"/>
              <a:t>- write a database of information obtained from government records, to generate lists of convicted shoplifters or marketing lists of new home buyers, divorced parents with young children. </a:t>
            </a:r>
          </a:p>
          <a:p>
            <a:r>
              <a:rPr lang="en-US" dirty="0"/>
              <a:t>- Distribute software to convert files from formats with built-in copy protection to formats that can be copied more easily.</a:t>
            </a:r>
          </a:p>
          <a:p>
            <a:r>
              <a:rPr lang="en-US" dirty="0"/>
              <a:t>- How much money and effort to allocate to training employees to use a new system. </a:t>
            </a:r>
          </a:p>
          <a:p>
            <a:endParaRPr lang="en-US" dirty="0"/>
          </a:p>
        </p:txBody>
      </p:sp>
    </p:spTree>
    <p:extLst>
      <p:ext uri="{BB962C8B-B14F-4D97-AF65-F5344CB8AC3E}">
        <p14:creationId xmlns:p14="http://schemas.microsoft.com/office/powerpoint/2010/main" val="2275191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99404" fontAlgn="base">
              <a:spcBef>
                <a:spcPct val="30000"/>
              </a:spcBef>
              <a:spcAft>
                <a:spcPct val="0"/>
              </a:spcAft>
              <a:defRPr/>
            </a:pPr>
            <a:r>
              <a:rPr lang="en-US" dirty="0"/>
              <a:t>Most people affected by the devices, systems, and services of professionals do not understand how they work and cannot easily judge their quality and safety. A professional advertises his or her expertise and thus has an obligation to provide it.</a:t>
            </a:r>
          </a:p>
          <a:p>
            <a:endParaRPr lang="en-US" dirty="0"/>
          </a:p>
          <a:p>
            <a:pPr marL="0" lvl="1" defTabSz="899404" fontAlgn="base">
              <a:spcBef>
                <a:spcPct val="30000"/>
              </a:spcBef>
              <a:spcAft>
                <a:spcPct val="0"/>
              </a:spcAft>
              <a:defRPr/>
            </a:pPr>
            <a:r>
              <a:rPr lang="en-US" dirty="0"/>
              <a:t>A</a:t>
            </a:r>
            <a:r>
              <a:rPr lang="en-US" baseline="0" dirty="0"/>
              <a:t> professional has s</a:t>
            </a:r>
            <a:r>
              <a:rPr lang="en-US" dirty="0"/>
              <a:t>pecial responsibilities not just to customers, but to those</a:t>
            </a:r>
            <a:r>
              <a:rPr lang="en-US" baseline="0" dirty="0"/>
              <a:t> indirectly affected. These responsibilities include thinking about potential risks to privacy and security of data, safety, reliability, and ease of use.</a:t>
            </a:r>
          </a:p>
          <a:p>
            <a:pPr marL="0" lvl="1" defTabSz="899404" fontAlgn="base">
              <a:spcBef>
                <a:spcPct val="30000"/>
              </a:spcBef>
              <a:spcAft>
                <a:spcPct val="0"/>
              </a:spcAft>
              <a:defRPr/>
            </a:pPr>
            <a:endParaRPr lang="en-US" baseline="0" dirty="0"/>
          </a:p>
          <a:p>
            <a:pPr marL="0" lvl="1" defTabSz="899404" fontAlgn="base">
              <a:spcBef>
                <a:spcPct val="30000"/>
              </a:spcBef>
              <a:spcAft>
                <a:spcPct val="0"/>
              </a:spcAft>
              <a:defRPr/>
            </a:pPr>
            <a:r>
              <a:rPr lang="en-US" dirty="0"/>
              <a:t>Because of the complexity of computer software, professionals have an ethical responsibility not simply to avoid intentional evil, but to exercise a high degree of care and follow good professional practices to reduce the likelihood of problems. They must maintain an expected level of competence and be up to date on current knowledge, technology, and standards of the profession. </a:t>
            </a:r>
          </a:p>
          <a:p>
            <a:pPr marL="0" lvl="1" defTabSz="899404" fontAlgn="base">
              <a:spcBef>
                <a:spcPct val="30000"/>
              </a:spcBef>
              <a:spcAft>
                <a:spcPct val="0"/>
              </a:spcAft>
              <a:defRPr/>
            </a:pPr>
            <a:endParaRPr lang="en-US" dirty="0"/>
          </a:p>
          <a:p>
            <a:endParaRPr lang="en-US" dirty="0"/>
          </a:p>
          <a:p>
            <a:endParaRPr lang="en-US" dirty="0"/>
          </a:p>
        </p:txBody>
      </p:sp>
    </p:spTree>
    <p:extLst>
      <p:ext uri="{BB962C8B-B14F-4D97-AF65-F5344CB8AC3E}">
        <p14:creationId xmlns:p14="http://schemas.microsoft.com/office/powerpoint/2010/main" val="2882528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a:t>
            </a:r>
            <a:r>
              <a:rPr lang="en-US" baseline="0" dirty="0"/>
              <a:t> organizations for the range of professions included in the general term “computer professional.” The main ones are the ACM and the IEEE Computer Society. They developed the Software Engineering Code of Ethics and Professional Practice (adopted jointly by the ACM and IEEE CS) and the ACM Code of Ethics and Professional Conduct. </a:t>
            </a:r>
          </a:p>
          <a:p>
            <a:endParaRPr lang="en-US" baseline="0" dirty="0"/>
          </a:p>
          <a:p>
            <a:r>
              <a:rPr lang="en-US" baseline="0" dirty="0"/>
              <a:t>The codes emphasize the basic ethical values of honesty and fairness. They cover many aspects of professional behavior, including the responsibility to respect confidentiality, maintain professional competence, be aware of relevant laws, and honor contracts and agreements. They stress the responsibility to respect and protect privacy, to avoid harm to others, and to respect property rights.</a:t>
            </a:r>
          </a:p>
          <a:p>
            <a:endParaRPr lang="en-US" dirty="0"/>
          </a:p>
          <a:p>
            <a:endParaRPr lang="en-US" dirty="0"/>
          </a:p>
        </p:txBody>
      </p:sp>
    </p:spTree>
    <p:extLst>
      <p:ext uri="{BB962C8B-B14F-4D97-AF65-F5344CB8AC3E}">
        <p14:creationId xmlns:p14="http://schemas.microsoft.com/office/powerpoint/2010/main" val="4092806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712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71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231"/>
            <a:r>
              <a:rPr lang="en-US" b="1" dirty="0"/>
              <a:t>Negative rights and positive rights often conflict</a:t>
            </a:r>
            <a:r>
              <a:rPr lang="en-US" b="0" dirty="0"/>
              <a:t>. </a:t>
            </a:r>
          </a:p>
          <a:p>
            <a:pPr defTabSz="899231"/>
            <a:r>
              <a:rPr lang="en-US" b="0" dirty="0"/>
              <a:t>Some</a:t>
            </a:r>
            <a:r>
              <a:rPr lang="en-US" b="0" baseline="0" dirty="0"/>
              <a:t> think l</a:t>
            </a:r>
            <a:r>
              <a:rPr lang="en-US" b="0" dirty="0"/>
              <a:t>iberties</a:t>
            </a:r>
            <a:r>
              <a:rPr lang="en-US" b="0" baseline="0" dirty="0"/>
              <a:t> are worthless by themselves, society must device social and legal mechanisms to ensure </a:t>
            </a:r>
            <a:r>
              <a:rPr lang="en-US" b="0" baseline="0" dirty="0" err="1"/>
              <a:t>ppl</a:t>
            </a:r>
            <a:r>
              <a:rPr lang="en-US" b="0" baseline="0" dirty="0"/>
              <a:t> have their claim rights, even if that diminishes the liberties of some. </a:t>
            </a:r>
            <a:r>
              <a:rPr lang="en-US" b="0" u="sng" baseline="0" dirty="0">
                <a:solidFill>
                  <a:srgbClr val="7030A0"/>
                </a:solidFill>
              </a:rPr>
              <a:t>Protecting claim rights is essential</a:t>
            </a:r>
            <a:r>
              <a:rPr lang="en-US" b="0" baseline="0" dirty="0"/>
              <a:t>.</a:t>
            </a:r>
          </a:p>
          <a:p>
            <a:pPr defTabSz="899231"/>
            <a:endParaRPr lang="en-US" b="0" baseline="0" dirty="0"/>
          </a:p>
          <a:p>
            <a:pPr defTabSz="899231"/>
            <a:r>
              <a:rPr lang="en-US" b="0" baseline="0" dirty="0"/>
              <a:t>Some think there can be no (or very few) positive rights, because it is impossible to enforce claim rights without violating the liberties of others. </a:t>
            </a:r>
            <a:r>
              <a:rPr lang="en-US" b="0" u="sng" baseline="0" dirty="0"/>
              <a:t>Protecting liberties is essential</a:t>
            </a:r>
            <a:r>
              <a:rPr lang="en-US" b="0" baseline="0" dirty="0"/>
              <a:t>.</a:t>
            </a:r>
            <a:endParaRPr lang="en-US" b="1" dirty="0"/>
          </a:p>
          <a:p>
            <a:pPr defTabSz="899231"/>
            <a:endParaRPr lang="en-US" b="1" dirty="0"/>
          </a:p>
          <a:p>
            <a:pPr defTabSz="899231"/>
            <a:r>
              <a:rPr lang="en-US" b="1" dirty="0"/>
              <a:t>The</a:t>
            </a:r>
            <a:r>
              <a:rPr lang="en-US" b="1" baseline="0" dirty="0"/>
              <a:t> disagreement on w</a:t>
            </a:r>
            <a:r>
              <a:rPr lang="en-US" b="1" dirty="0"/>
              <a:t>hich is more important is not what we solve.</a:t>
            </a:r>
          </a:p>
          <a:p>
            <a:endParaRPr lang="en-US" dirty="0"/>
          </a:p>
        </p:txBody>
      </p:sp>
    </p:spTree>
    <p:extLst>
      <p:ext uri="{BB962C8B-B14F-4D97-AF65-F5344CB8AC3E}">
        <p14:creationId xmlns:p14="http://schemas.microsoft.com/office/powerpoint/2010/main" val="899252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9823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698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Negative rights:</a:t>
            </a:r>
            <a:r>
              <a:rPr lang="en-US" baseline="0" dirty="0"/>
              <a:t> </a:t>
            </a:r>
            <a:r>
              <a:rPr lang="en-US" dirty="0"/>
              <a:t>Right</a:t>
            </a:r>
            <a:r>
              <a:rPr lang="en-US" baseline="0" dirty="0"/>
              <a:t> to </a:t>
            </a:r>
            <a:r>
              <a:rPr lang="en-US" u="sng" baseline="0" dirty="0"/>
              <a:t>life</a:t>
            </a:r>
            <a:r>
              <a:rPr lang="en-US" baseline="0" dirty="0"/>
              <a:t>, liberty, and the pursuit of happiness (Declaration of Independence)</a:t>
            </a:r>
          </a:p>
          <a:p>
            <a:r>
              <a:rPr lang="en-US" u="sng" baseline="0" dirty="0"/>
              <a:t>Freedom of speech and religion </a:t>
            </a:r>
            <a:r>
              <a:rPr lang="en-US" baseline="0" dirty="0"/>
              <a:t>(First Amendment of the U.S. Constitution): the government may not interfere with you, jail/kill you because of what you say, or what your religion beliefs are</a:t>
            </a:r>
          </a:p>
          <a:p>
            <a:r>
              <a:rPr lang="en-US" baseline="0" dirty="0"/>
              <a:t>The right to </a:t>
            </a:r>
            <a:r>
              <a:rPr lang="en-US" u="sng" baseline="0" dirty="0"/>
              <a:t>work,</a:t>
            </a:r>
            <a:r>
              <a:rPr lang="en-US" baseline="0" dirty="0"/>
              <a:t> to </a:t>
            </a:r>
            <a:r>
              <a:rPr lang="en-US" u="sng" baseline="0" dirty="0"/>
              <a:t>access the Internet</a:t>
            </a:r>
          </a:p>
          <a:p>
            <a:endParaRPr lang="en-US" baseline="0" dirty="0"/>
          </a:p>
          <a:p>
            <a:r>
              <a:rPr lang="en-US" b="1" baseline="0" dirty="0"/>
              <a:t>Claim rights (positive rights): </a:t>
            </a:r>
          </a:p>
          <a:p>
            <a:r>
              <a:rPr lang="en-US" baseline="0" dirty="0"/>
              <a:t>To </a:t>
            </a:r>
            <a:r>
              <a:rPr lang="en-US" u="sng" baseline="0" dirty="0"/>
              <a:t>life</a:t>
            </a:r>
            <a:r>
              <a:rPr lang="en-US" baseline="0" dirty="0"/>
              <a:t>: sb. are obligated to pay for food/medical care for those who can’t pay for them</a:t>
            </a:r>
          </a:p>
          <a:p>
            <a:r>
              <a:rPr lang="en-US" baseline="0" dirty="0"/>
              <a:t>To </a:t>
            </a:r>
            <a:r>
              <a:rPr lang="en-US" u="sng" baseline="0" dirty="0"/>
              <a:t>freedom of speech</a:t>
            </a:r>
            <a:r>
              <a:rPr lang="en-US" baseline="0" dirty="0"/>
              <a:t>: owners of shopping malls, radio stations, online </a:t>
            </a:r>
            <a:r>
              <a:rPr lang="en-US" baseline="0" dirty="0" err="1"/>
              <a:t>svcs</a:t>
            </a:r>
            <a:r>
              <a:rPr lang="en-US" baseline="0" dirty="0"/>
              <a:t> may be required to provide space and time for content they do not wish to include</a:t>
            </a:r>
          </a:p>
          <a:p>
            <a:r>
              <a:rPr lang="en-US" baseline="0" dirty="0"/>
              <a:t>To a </a:t>
            </a:r>
            <a:r>
              <a:rPr lang="en-US" u="sng" baseline="0" dirty="0"/>
              <a:t>job</a:t>
            </a:r>
            <a:r>
              <a:rPr lang="en-US" baseline="0" dirty="0"/>
              <a:t>: </a:t>
            </a:r>
            <a:r>
              <a:rPr lang="en-US" baseline="0" dirty="0" err="1"/>
              <a:t>sb</a:t>
            </a:r>
            <a:r>
              <a:rPr lang="en-US" baseline="0" dirty="0"/>
              <a:t> must hire u regardless of whether they choose to; it is right and obligatory for government to set up job programs for </a:t>
            </a:r>
            <a:r>
              <a:rPr lang="en-US" baseline="0" dirty="0" err="1"/>
              <a:t>ppl</a:t>
            </a:r>
            <a:r>
              <a:rPr lang="en-US" baseline="0" dirty="0"/>
              <a:t> out of job</a:t>
            </a:r>
          </a:p>
          <a:p>
            <a:r>
              <a:rPr lang="en-US" baseline="0" dirty="0"/>
              <a:t>To </a:t>
            </a:r>
            <a:r>
              <a:rPr lang="en-US" u="sng" baseline="0" dirty="0"/>
              <a:t>access Internet</a:t>
            </a:r>
            <a:r>
              <a:rPr lang="en-US" baseline="0" dirty="0"/>
              <a:t>: taxes on our phone bills to provide subsidized access for poor people</a:t>
            </a:r>
          </a:p>
          <a:p>
            <a:pPr defTabSz="899231"/>
            <a:endParaRPr lang="en-US" b="1" dirty="0"/>
          </a:p>
          <a:p>
            <a:endParaRPr lang="en-US" b="1" dirty="0"/>
          </a:p>
        </p:txBody>
      </p:sp>
    </p:spTree>
    <p:extLst>
      <p:ext uri="{BB962C8B-B14F-4D97-AF65-F5344CB8AC3E}">
        <p14:creationId xmlns:p14="http://schemas.microsoft.com/office/powerpoint/2010/main" val="188392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FF9C4F-4E43-4CCF-8DEA-BD5C716B52DB}" type="slidenum">
              <a:rPr lang="en-US" smtClean="0"/>
              <a:pPr/>
              <a:t>7</a:t>
            </a:fld>
            <a:endParaRPr lang="en-US"/>
          </a:p>
        </p:txBody>
      </p:sp>
    </p:spTree>
    <p:extLst>
      <p:ext uri="{BB962C8B-B14F-4D97-AF65-F5344CB8AC3E}">
        <p14:creationId xmlns:p14="http://schemas.microsoft.com/office/powerpoint/2010/main" val="422823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Phreaking</a:t>
            </a:r>
            <a:r>
              <a:rPr lang="en-US" dirty="0"/>
              <a:t>: manipulating the phone</a:t>
            </a:r>
            <a:r>
              <a:rPr lang="en-US" baseline="0" dirty="0"/>
              <a:t> system</a:t>
            </a:r>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8</a:t>
            </a:fld>
            <a:endParaRPr lang="en-US"/>
          </a:p>
        </p:txBody>
      </p:sp>
    </p:spTree>
    <p:extLst>
      <p:ext uri="{BB962C8B-B14F-4D97-AF65-F5344CB8AC3E}">
        <p14:creationId xmlns:p14="http://schemas.microsoft.com/office/powerpoint/2010/main" val="101638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“harmless hacking” harmless?</a:t>
            </a:r>
          </a:p>
          <a:p>
            <a:r>
              <a:rPr lang="en-US" dirty="0"/>
              <a:t>Responding to </a:t>
            </a:r>
            <a:r>
              <a:rPr lang="en-US" dirty="0" err="1"/>
              <a:t>nonmalicious</a:t>
            </a:r>
            <a:r>
              <a:rPr lang="en-US" dirty="0"/>
              <a:t> or prank hacking uses resources.</a:t>
            </a:r>
          </a:p>
          <a:p>
            <a:r>
              <a:rPr lang="en-US" dirty="0"/>
              <a:t>Hackers could accidentally do significant damage.</a:t>
            </a:r>
          </a:p>
          <a:p>
            <a:r>
              <a:rPr lang="en-US" dirty="0"/>
              <a:t>Almost all hacking is a form of trespass.</a:t>
            </a:r>
          </a:p>
          <a:p>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9</a:t>
            </a:fld>
            <a:endParaRPr lang="en-US"/>
          </a:p>
        </p:txBody>
      </p:sp>
    </p:spTree>
    <p:extLst>
      <p:ext uri="{BB962C8B-B14F-4D97-AF65-F5344CB8AC3E}">
        <p14:creationId xmlns:p14="http://schemas.microsoft.com/office/powerpoint/2010/main" val="964317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629" indent="-168629">
              <a:buFontTx/>
              <a:buChar char="-"/>
            </a:pPr>
            <a:r>
              <a:rPr lang="en-US" dirty="0"/>
              <a:t>There are many state laws regarding hacking. At</a:t>
            </a:r>
            <a:r>
              <a:rPr lang="en-US" baseline="0" dirty="0"/>
              <a:t> federal level, there is CFAA, cover areas over which the fed </a:t>
            </a:r>
            <a:r>
              <a:rPr lang="en-US" baseline="0" dirty="0" err="1"/>
              <a:t>gov.</a:t>
            </a:r>
            <a:r>
              <a:rPr lang="en-US" baseline="0" dirty="0"/>
              <a:t> has jurisdiction</a:t>
            </a:r>
          </a:p>
          <a:p>
            <a:pPr marL="168629" indent="-168629">
              <a:buFontTx/>
              <a:buChar char="-"/>
            </a:pPr>
            <a:r>
              <a:rPr lang="en-US" baseline="0" dirty="0"/>
              <a:t>P265: covering altering, damaging, destroying info, interference w/ authorized use, </a:t>
            </a:r>
            <a:r>
              <a:rPr lang="en-US" baseline="0" dirty="0" err="1"/>
              <a:t>DoS</a:t>
            </a:r>
            <a:r>
              <a:rPr lang="en-US" baseline="0" dirty="0"/>
              <a:t>, viruses/malware, unauthorized access, damage caused while access w/o authorization. Fraud, disclose passwords to </a:t>
            </a:r>
            <a:r>
              <a:rPr lang="en-US" baseline="0" dirty="0" err="1"/>
              <a:t>unauthor</a:t>
            </a:r>
            <a:r>
              <a:rPr lang="en-US" baseline="0" dirty="0"/>
              <a:t>. </a:t>
            </a:r>
            <a:r>
              <a:rPr lang="en-US" baseline="0" dirty="0" err="1"/>
              <a:t>Ppl</a:t>
            </a:r>
            <a:r>
              <a:rPr lang="en-US" baseline="0" dirty="0"/>
              <a:t>, impair </a:t>
            </a:r>
            <a:r>
              <a:rPr lang="en-US" baseline="0" dirty="0" err="1"/>
              <a:t>gov</a:t>
            </a:r>
            <a:r>
              <a:rPr lang="en-US" baseline="0" dirty="0"/>
              <a:t> operations, public utilities</a:t>
            </a:r>
            <a:endParaRPr lang="en-US" dirty="0"/>
          </a:p>
          <a:p>
            <a:r>
              <a:rPr lang="en-US" dirty="0"/>
              <a:t>- Patriot</a:t>
            </a:r>
            <a:r>
              <a:rPr lang="en-US" baseline="0" dirty="0"/>
              <a:t> act raised max. penalty in CFAA for first offense from 5 </a:t>
            </a:r>
            <a:r>
              <a:rPr lang="en-US" baseline="0" dirty="0" err="1"/>
              <a:t>yrs</a:t>
            </a:r>
            <a:r>
              <a:rPr lang="en-US" baseline="0" dirty="0"/>
              <a:t> to 10 yrs.</a:t>
            </a:r>
          </a:p>
          <a:p>
            <a:r>
              <a:rPr lang="en-US" baseline="0" dirty="0"/>
              <a:t>  Allow government to monitor online activity of suspect w/o court order.</a:t>
            </a:r>
          </a:p>
          <a:p>
            <a:endParaRPr lang="en-US" dirty="0"/>
          </a:p>
        </p:txBody>
      </p:sp>
      <p:sp>
        <p:nvSpPr>
          <p:cNvPr id="4" name="Slide Number Placeholder 3"/>
          <p:cNvSpPr>
            <a:spLocks noGrp="1"/>
          </p:cNvSpPr>
          <p:nvPr>
            <p:ph type="sldNum" sz="quarter" idx="10"/>
          </p:nvPr>
        </p:nvSpPr>
        <p:spPr/>
        <p:txBody>
          <a:bodyPr/>
          <a:lstStyle/>
          <a:p>
            <a:fld id="{14FF9C4F-4E43-4CCF-8DEA-BD5C716B52DB}" type="slidenum">
              <a:rPr lang="en-US" smtClean="0"/>
              <a:pPr/>
              <a:t>10</a:t>
            </a:fld>
            <a:endParaRPr lang="en-US"/>
          </a:p>
        </p:txBody>
      </p:sp>
    </p:spTree>
    <p:extLst>
      <p:ext uri="{BB962C8B-B14F-4D97-AF65-F5344CB8AC3E}">
        <p14:creationId xmlns:p14="http://schemas.microsoft.com/office/powerpoint/2010/main" val="13665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5A2926-657B-2E4F-A2D4-87EC6F60922A}"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A2926-657B-2E4F-A2D4-87EC6F60922A}"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A2926-657B-2E4F-A2D4-87EC6F60922A}"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A2926-657B-2E4F-A2D4-87EC6F60922A}"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A2926-657B-2E4F-A2D4-87EC6F60922A}" type="datetimeFigureOut">
              <a:rPr lang="en-US" smtClean="0"/>
              <a:t>5/4/18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5A2926-657B-2E4F-A2D4-87EC6F60922A}"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5A2926-657B-2E4F-A2D4-87EC6F60922A}" type="datetimeFigureOut">
              <a:rPr lang="en-US" smtClean="0"/>
              <a:t>5/4/18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5A2926-657B-2E4F-A2D4-87EC6F60922A}" type="datetimeFigureOut">
              <a:rPr lang="en-US" smtClean="0"/>
              <a:t>5/4/18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A2926-657B-2E4F-A2D4-87EC6F60922A}" type="datetimeFigureOut">
              <a:rPr lang="en-US" smtClean="0"/>
              <a:t>5/4/18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A2926-657B-2E4F-A2D4-87EC6F60922A}"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A2926-657B-2E4F-A2D4-87EC6F60922A}" type="datetimeFigureOut">
              <a:rPr lang="en-US" smtClean="0"/>
              <a:t>5/4/18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A03CC-33D2-5C4F-9A02-8B513C617B7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A2926-657B-2E4F-A2D4-87EC6F60922A}" type="datetimeFigureOut">
              <a:rPr lang="en-US" smtClean="0"/>
              <a:t>5/4/18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A03CC-33D2-5C4F-9A02-8B513C617B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dirty="0" smtClean="0"/>
              <a:t>CSE 312 Final </a:t>
            </a:r>
            <a:r>
              <a:rPr lang="en-US" dirty="0"/>
              <a:t>review </a:t>
            </a:r>
          </a:p>
        </p:txBody>
      </p:sp>
      <p:sp>
        <p:nvSpPr>
          <p:cNvPr id="3" name="Subtitle 2"/>
          <p:cNvSpPr>
            <a:spLocks noGrp="1"/>
          </p:cNvSpPr>
          <p:nvPr>
            <p:ph type="subTitle" idx="1"/>
          </p:nvPr>
        </p:nvSpPr>
        <p:spPr>
          <a:xfrm>
            <a:off x="381000" y="1828800"/>
            <a:ext cx="8382000" cy="4648200"/>
          </a:xfrm>
        </p:spPr>
        <p:txBody>
          <a:bodyPr>
            <a:normAutofit/>
          </a:bodyPr>
          <a:lstStyle/>
          <a:p>
            <a:r>
              <a:rPr lang="en-US" dirty="0"/>
              <a:t>Ethics (</a:t>
            </a:r>
            <a:r>
              <a:rPr lang="en-US" dirty="0" err="1"/>
              <a:t>ch.</a:t>
            </a:r>
            <a:r>
              <a:rPr lang="en-US" dirty="0"/>
              <a:t> 1), </a:t>
            </a:r>
          </a:p>
          <a:p>
            <a:r>
              <a:rPr lang="en-US" dirty="0" smtClean="0"/>
              <a:t>Crime </a:t>
            </a:r>
            <a:r>
              <a:rPr lang="en-US" dirty="0" smtClean="0"/>
              <a:t>and Security(</a:t>
            </a:r>
            <a:r>
              <a:rPr lang="en-US" dirty="0" err="1" smtClean="0"/>
              <a:t>ch</a:t>
            </a:r>
            <a:r>
              <a:rPr lang="en-US" dirty="0" err="1"/>
              <a:t>.</a:t>
            </a:r>
            <a:r>
              <a:rPr lang="en-US" dirty="0"/>
              <a:t> 5),</a:t>
            </a:r>
          </a:p>
          <a:p>
            <a:r>
              <a:rPr lang="en-US" dirty="0"/>
              <a:t>Work (</a:t>
            </a:r>
            <a:r>
              <a:rPr lang="en-US" dirty="0" err="1"/>
              <a:t>ch.</a:t>
            </a:r>
            <a:r>
              <a:rPr lang="en-US" dirty="0"/>
              <a:t> 6),</a:t>
            </a:r>
          </a:p>
          <a:p>
            <a:r>
              <a:rPr lang="en-US" dirty="0"/>
              <a:t>Evaluating and Controlling Technology (</a:t>
            </a:r>
            <a:r>
              <a:rPr lang="en-US" dirty="0" err="1"/>
              <a:t>ch.</a:t>
            </a:r>
            <a:r>
              <a:rPr lang="en-US" dirty="0"/>
              <a:t> 7),</a:t>
            </a:r>
          </a:p>
          <a:p>
            <a:r>
              <a:rPr lang="en-US" dirty="0"/>
              <a:t>	Errors, Failures, and Risks (</a:t>
            </a:r>
            <a:r>
              <a:rPr lang="en-US" dirty="0" err="1"/>
              <a:t>ch.</a:t>
            </a:r>
            <a:r>
              <a:rPr lang="en-US" dirty="0"/>
              <a:t> 8),</a:t>
            </a:r>
          </a:p>
          <a:p>
            <a:r>
              <a:rPr lang="en-US" dirty="0"/>
              <a:t>Professional Ethics and Responsibilities (</a:t>
            </a:r>
            <a:r>
              <a:rPr lang="en-US" dirty="0" err="1"/>
              <a:t>ch.</a:t>
            </a:r>
            <a:r>
              <a:rPr lang="en-US" dirty="0"/>
              <a:t> 9)</a:t>
            </a:r>
          </a:p>
          <a:p>
            <a:endParaRPr lang="en-US" dirty="0"/>
          </a:p>
          <a:p>
            <a:endParaRPr lang="en-US" dirty="0"/>
          </a:p>
        </p:txBody>
      </p:sp>
      <p:sp>
        <p:nvSpPr>
          <p:cNvPr id="5"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dirty="0"/>
              <a:t>The Law re. Hacking</a:t>
            </a:r>
          </a:p>
        </p:txBody>
      </p:sp>
      <p:sp>
        <p:nvSpPr>
          <p:cNvPr id="43013" name="Rectangle 5"/>
          <p:cNvSpPr>
            <a:spLocks noGrp="1" noChangeArrowheads="1"/>
          </p:cNvSpPr>
          <p:nvPr>
            <p:ph idx="1"/>
          </p:nvPr>
        </p:nvSpPr>
        <p:spPr>
          <a:xfrm>
            <a:off x="152400" y="1295400"/>
            <a:ext cx="8763000" cy="4610100"/>
          </a:xfrm>
        </p:spPr>
        <p:txBody>
          <a:bodyPr/>
          <a:lstStyle/>
          <a:p>
            <a:r>
              <a:rPr lang="en-US" sz="2800" dirty="0">
                <a:solidFill>
                  <a:srgbClr val="000000"/>
                </a:solidFill>
              </a:rPr>
              <a:t>1984 Congress passed the Computer Fraud and Abuse Act (CFAA)</a:t>
            </a:r>
          </a:p>
          <a:p>
            <a:pPr lvl="1">
              <a:spcBef>
                <a:spcPts val="1200"/>
              </a:spcBef>
            </a:pPr>
            <a:r>
              <a:rPr lang="en-US" sz="2400" dirty="0">
                <a:solidFill>
                  <a:srgbClr val="000000"/>
                </a:solidFill>
              </a:rPr>
              <a:t>Covers government computers, financial and medical systems, activities that involve computers in more than one state, computers connected to the Internet</a:t>
            </a:r>
          </a:p>
          <a:p>
            <a:pPr lvl="1">
              <a:spcBef>
                <a:spcPts val="1200"/>
              </a:spcBef>
            </a:pPr>
            <a:r>
              <a:rPr lang="en-US" sz="2400" dirty="0">
                <a:solidFill>
                  <a:srgbClr val="000000"/>
                </a:solidFill>
              </a:rPr>
              <a:t>Outlaws hacking activities: </a:t>
            </a:r>
            <a:r>
              <a:rPr lang="en-US" sz="2400" dirty="0" err="1">
                <a:solidFill>
                  <a:srgbClr val="000000"/>
                </a:solidFill>
              </a:rPr>
              <a:t>DoS</a:t>
            </a:r>
            <a:r>
              <a:rPr lang="en-US" sz="2400" dirty="0">
                <a:solidFill>
                  <a:srgbClr val="000000"/>
                </a:solidFill>
              </a:rPr>
              <a:t>, malware, unauthorized access, fraud, impairing </a:t>
            </a:r>
            <a:r>
              <a:rPr lang="en-US" sz="2400" dirty="0" err="1">
                <a:solidFill>
                  <a:srgbClr val="000000"/>
                </a:solidFill>
              </a:rPr>
              <a:t>gov</a:t>
            </a:r>
            <a:r>
              <a:rPr lang="en-US" sz="2400" dirty="0">
                <a:solidFill>
                  <a:srgbClr val="000000"/>
                </a:solidFill>
              </a:rPr>
              <a:t> operations, public utilities</a:t>
            </a:r>
          </a:p>
          <a:p>
            <a:pPr lvl="1">
              <a:spcBef>
                <a:spcPts val="1200"/>
              </a:spcBef>
            </a:pPr>
            <a:r>
              <a:rPr lang="en-US" sz="2400" dirty="0">
                <a:solidFill>
                  <a:srgbClr val="000000"/>
                </a:solidFill>
              </a:rPr>
              <a:t>The USA Patriot Act expanded the definition of loss to include the cost of responding to an attack, assessing damage and restoring systems</a:t>
            </a:r>
          </a:p>
          <a:p>
            <a:pPr>
              <a:lnSpc>
                <a:spcPct val="90000"/>
              </a:lnSpc>
            </a:pPr>
            <a:endParaRPr lang="en-US" sz="2400" dirty="0">
              <a:solidFill>
                <a:srgbClr val="000000"/>
              </a:solidFill>
            </a:endParaRP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90349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p:txBody>
          <a:bodyPr/>
          <a:lstStyle/>
          <a:p>
            <a:r>
              <a:rPr lang="en-US" dirty="0">
                <a:solidFill>
                  <a:srgbClr val="000000"/>
                </a:solidFill>
              </a:rPr>
              <a:t>Stealing Identities</a:t>
            </a:r>
          </a:p>
        </p:txBody>
      </p:sp>
      <p:sp>
        <p:nvSpPr>
          <p:cNvPr id="30729" name="Rectangle 9"/>
          <p:cNvSpPr>
            <a:spLocks noGrp="1" noChangeArrowheads="1"/>
          </p:cNvSpPr>
          <p:nvPr>
            <p:ph idx="1"/>
          </p:nvPr>
        </p:nvSpPr>
        <p:spPr/>
        <p:txBody>
          <a:bodyPr/>
          <a:lstStyle/>
          <a:p>
            <a:r>
              <a:rPr lang="en-US" sz="2400" b="1" dirty="0">
                <a:solidFill>
                  <a:srgbClr val="000000"/>
                </a:solidFill>
              </a:rPr>
              <a:t>Identity Theft</a:t>
            </a:r>
            <a:r>
              <a:rPr lang="en-US" sz="2400" dirty="0">
                <a:solidFill>
                  <a:srgbClr val="000000"/>
                </a:solidFill>
              </a:rPr>
              <a:t> – various crimes in which a criminal or large group uses the identity of an unknowing, innocent person</a:t>
            </a:r>
          </a:p>
          <a:p>
            <a:pPr lvl="1">
              <a:spcBef>
                <a:spcPts val="1200"/>
              </a:spcBef>
            </a:pPr>
            <a:r>
              <a:rPr lang="en-US" sz="2400" dirty="0">
                <a:solidFill>
                  <a:srgbClr val="000000"/>
                </a:solidFill>
              </a:rPr>
              <a:t>Use credit/debit card numbers, personal information, and social security numbers</a:t>
            </a:r>
          </a:p>
          <a:p>
            <a:pPr lvl="1">
              <a:spcBef>
                <a:spcPts val="1200"/>
              </a:spcBef>
            </a:pPr>
            <a:r>
              <a:rPr lang="en-US" sz="2400" dirty="0">
                <a:solidFill>
                  <a:srgbClr val="000000"/>
                </a:solidFill>
              </a:rPr>
              <a:t>18-29 year-olds are the most common victims because they use the web most and are unaware of risks</a:t>
            </a:r>
          </a:p>
          <a:p>
            <a:pPr lvl="1">
              <a:spcBef>
                <a:spcPts val="1200"/>
              </a:spcBef>
            </a:pPr>
            <a:r>
              <a:rPr lang="en-US" sz="2400" dirty="0">
                <a:solidFill>
                  <a:srgbClr val="000000"/>
                </a:solidFill>
              </a:rPr>
              <a:t>E-commerce has made it easier to steal card numbers and use without having the physical card</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50248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r>
              <a:rPr lang="en-US" dirty="0"/>
              <a:t>Theft Techniques</a:t>
            </a:r>
          </a:p>
        </p:txBody>
      </p:sp>
      <p:sp>
        <p:nvSpPr>
          <p:cNvPr id="48133" name="Rectangle 5"/>
          <p:cNvSpPr>
            <a:spLocks noGrp="1" noChangeArrowheads="1"/>
          </p:cNvSpPr>
          <p:nvPr>
            <p:ph idx="1"/>
          </p:nvPr>
        </p:nvSpPr>
        <p:spPr/>
        <p:txBody>
          <a:bodyPr>
            <a:normAutofit lnSpcReduction="10000"/>
          </a:bodyPr>
          <a:lstStyle/>
          <a:p>
            <a:r>
              <a:rPr lang="en-US" sz="2800" dirty="0">
                <a:solidFill>
                  <a:srgbClr val="000000"/>
                </a:solidFill>
              </a:rPr>
              <a:t>Techniques used to steal personal and financial information</a:t>
            </a:r>
          </a:p>
          <a:p>
            <a:pPr lvl="1">
              <a:spcBef>
                <a:spcPts val="1200"/>
              </a:spcBef>
            </a:pPr>
            <a:r>
              <a:rPr lang="en-US" sz="2400" dirty="0">
                <a:solidFill>
                  <a:srgbClr val="000000"/>
                </a:solidFill>
              </a:rPr>
              <a:t>Phishing - e-mail fishing for personal and financial information disguised as legitimate business e-mail</a:t>
            </a:r>
          </a:p>
          <a:p>
            <a:pPr lvl="2">
              <a:spcBef>
                <a:spcPts val="1200"/>
              </a:spcBef>
            </a:pPr>
            <a:r>
              <a:rPr lang="en-US" sz="2000" dirty="0" err="1">
                <a:solidFill>
                  <a:srgbClr val="000000"/>
                </a:solidFill>
              </a:rPr>
              <a:t>Smishing</a:t>
            </a:r>
            <a:r>
              <a:rPr lang="en-US" sz="2000" dirty="0">
                <a:solidFill>
                  <a:srgbClr val="000000"/>
                </a:solidFill>
              </a:rPr>
              <a:t> – text messaging.  </a:t>
            </a:r>
            <a:r>
              <a:rPr lang="en-US" sz="2000" dirty="0" err="1">
                <a:solidFill>
                  <a:srgbClr val="000000"/>
                </a:solidFill>
              </a:rPr>
              <a:t>Vishing</a:t>
            </a:r>
            <a:r>
              <a:rPr lang="en-US" sz="2000" dirty="0">
                <a:solidFill>
                  <a:srgbClr val="000000"/>
                </a:solidFill>
              </a:rPr>
              <a:t> – voice phishing</a:t>
            </a:r>
          </a:p>
          <a:p>
            <a:pPr lvl="1">
              <a:spcBef>
                <a:spcPts val="1200"/>
              </a:spcBef>
            </a:pPr>
            <a:r>
              <a:rPr lang="en-US" sz="2400" dirty="0">
                <a:solidFill>
                  <a:srgbClr val="000000"/>
                </a:solidFill>
              </a:rPr>
              <a:t>Pharming - planting false URLs in Domain Name Servers, lead to false Web sites that fish for personal and financial information  </a:t>
            </a:r>
          </a:p>
          <a:p>
            <a:pPr lvl="1">
              <a:spcBef>
                <a:spcPts val="1200"/>
              </a:spcBef>
            </a:pPr>
            <a:r>
              <a:rPr lang="en-US" sz="2400" dirty="0">
                <a:solidFill>
                  <a:srgbClr val="000000"/>
                </a:solidFill>
              </a:rPr>
              <a:t>Online resumes and job hunting sites may reveal SSNs, work history, birth dates and other information that can be used in identity theft</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333030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dirty="0"/>
              <a:t>Responses to Identity Theft</a:t>
            </a:r>
          </a:p>
        </p:txBody>
      </p:sp>
      <p:sp>
        <p:nvSpPr>
          <p:cNvPr id="50181" name="Rectangle 5"/>
          <p:cNvSpPr>
            <a:spLocks noGrp="1" noChangeArrowheads="1"/>
          </p:cNvSpPr>
          <p:nvPr>
            <p:ph idx="1"/>
          </p:nvPr>
        </p:nvSpPr>
        <p:spPr/>
        <p:txBody>
          <a:bodyPr/>
          <a:lstStyle/>
          <a:p>
            <a:pPr>
              <a:spcBef>
                <a:spcPts val="1200"/>
              </a:spcBef>
            </a:pPr>
            <a:r>
              <a:rPr lang="en-US" sz="2400" dirty="0">
                <a:solidFill>
                  <a:srgbClr val="000000"/>
                </a:solidFill>
              </a:rPr>
              <a:t>Authentication of e-mail and Web sites</a:t>
            </a:r>
          </a:p>
          <a:p>
            <a:pPr>
              <a:spcBef>
                <a:spcPts val="1200"/>
              </a:spcBef>
            </a:pPr>
            <a:r>
              <a:rPr lang="en-US" sz="2400" dirty="0">
                <a:solidFill>
                  <a:srgbClr val="000000"/>
                </a:solidFill>
              </a:rPr>
              <a:t>Use of encryption to securely store data, so it is useless if stolen</a:t>
            </a:r>
          </a:p>
          <a:p>
            <a:pPr>
              <a:spcBef>
                <a:spcPts val="1200"/>
              </a:spcBef>
            </a:pPr>
            <a:r>
              <a:rPr lang="en-US" sz="2400" dirty="0">
                <a:solidFill>
                  <a:srgbClr val="000000"/>
                </a:solidFill>
              </a:rPr>
              <a:t>Authenticating customers to prevent use of stolen numbers, may trade convenience for security</a:t>
            </a:r>
          </a:p>
          <a:p>
            <a:pPr>
              <a:spcBef>
                <a:spcPts val="1200"/>
              </a:spcBef>
            </a:pPr>
            <a:r>
              <a:rPr lang="en-US" sz="2400" dirty="0">
                <a:solidFill>
                  <a:srgbClr val="000000"/>
                </a:solidFill>
              </a:rPr>
              <a:t>In the event information is stolen, a fraud alert can flag your credit report; some businesses will cover the cost of a credit report if your information has been stolen</a:t>
            </a:r>
          </a:p>
          <a:p>
            <a:pPr>
              <a:spcBef>
                <a:spcPts val="1200"/>
              </a:spcBef>
            </a:pPr>
            <a:r>
              <a:rPr lang="en-US" sz="2400" dirty="0">
                <a:solidFill>
                  <a:srgbClr val="000000"/>
                </a:solidFill>
              </a:rPr>
              <a:t>Biometrics: biological characteristics unique to an individual – “what you are”</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18474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en-US" dirty="0"/>
              <a:t>Protection Techniques</a:t>
            </a:r>
          </a:p>
        </p:txBody>
      </p:sp>
      <p:sp>
        <p:nvSpPr>
          <p:cNvPr id="49157" name="Rectangle 5"/>
          <p:cNvSpPr>
            <a:spLocks noGrp="1" noChangeArrowheads="1"/>
          </p:cNvSpPr>
          <p:nvPr>
            <p:ph idx="1"/>
          </p:nvPr>
        </p:nvSpPr>
        <p:spPr/>
        <p:txBody>
          <a:bodyPr/>
          <a:lstStyle/>
          <a:p>
            <a:r>
              <a:rPr lang="en-US" sz="2800" dirty="0">
                <a:solidFill>
                  <a:srgbClr val="000000"/>
                </a:solidFill>
              </a:rPr>
              <a:t>Preventing use of stolen numbers</a:t>
            </a:r>
          </a:p>
          <a:p>
            <a:pPr lvl="1">
              <a:spcBef>
                <a:spcPts val="1200"/>
              </a:spcBef>
            </a:pPr>
            <a:r>
              <a:rPr lang="en-US" sz="2400" dirty="0">
                <a:solidFill>
                  <a:srgbClr val="000000"/>
                </a:solidFill>
              </a:rPr>
              <a:t>Activation for new credit cards</a:t>
            </a:r>
          </a:p>
          <a:p>
            <a:pPr lvl="1">
              <a:spcBef>
                <a:spcPts val="1200"/>
              </a:spcBef>
            </a:pPr>
            <a:r>
              <a:rPr lang="en-US" sz="2400" dirty="0">
                <a:solidFill>
                  <a:srgbClr val="000000"/>
                </a:solidFill>
              </a:rPr>
              <a:t>Retailers do not print the full card number and expiration date on receipts</a:t>
            </a:r>
          </a:p>
          <a:p>
            <a:pPr lvl="1">
              <a:spcBef>
                <a:spcPts val="1200"/>
              </a:spcBef>
            </a:pPr>
            <a:r>
              <a:rPr lang="en-US" sz="2400" dirty="0">
                <a:solidFill>
                  <a:srgbClr val="000000"/>
                </a:solidFill>
              </a:rPr>
              <a:t>Software detects unusual spending activities and will prompt retailers to ask for identifying information</a:t>
            </a:r>
          </a:p>
          <a:p>
            <a:pPr lvl="1">
              <a:spcBef>
                <a:spcPts val="1200"/>
              </a:spcBef>
            </a:pPr>
            <a:r>
              <a:rPr lang="en-US" sz="2400" dirty="0">
                <a:solidFill>
                  <a:srgbClr val="000000"/>
                </a:solidFill>
              </a:rPr>
              <a:t>Services, like PayPal, act as third party allowing a customer to make a purchase without revealing their credit card information to a stranger</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299074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4000" dirty="0"/>
              <a:t>Libel law: threat to free speech</a:t>
            </a:r>
          </a:p>
        </p:txBody>
      </p:sp>
      <p:sp>
        <p:nvSpPr>
          <p:cNvPr id="59395" name="Rectangle 3"/>
          <p:cNvSpPr>
            <a:spLocks noGrp="1" noChangeArrowheads="1"/>
          </p:cNvSpPr>
          <p:nvPr>
            <p:ph idx="1"/>
          </p:nvPr>
        </p:nvSpPr>
        <p:spPr/>
        <p:txBody>
          <a:bodyPr/>
          <a:lstStyle/>
          <a:p>
            <a:pPr>
              <a:spcBef>
                <a:spcPts val="1200"/>
              </a:spcBef>
            </a:pPr>
            <a:r>
              <a:rPr lang="en-US" sz="2400" dirty="0">
                <a:solidFill>
                  <a:srgbClr val="000000"/>
                </a:solidFill>
              </a:rPr>
              <a:t>Libel tourism: Traveling to places with strict libel laws in order to sue</a:t>
            </a:r>
          </a:p>
          <a:p>
            <a:pPr lvl="1">
              <a:spcBef>
                <a:spcPts val="1200"/>
              </a:spcBef>
            </a:pPr>
            <a:r>
              <a:rPr lang="en-US" sz="2000" dirty="0">
                <a:solidFill>
                  <a:srgbClr val="000000"/>
                </a:solidFill>
              </a:rPr>
              <a:t>SPEECH Act of 2010 makes foreign libel judgments unenforceable in the U.S. if they would violate the First Amendment. Foreign governments can still seize assets</a:t>
            </a:r>
          </a:p>
          <a:p>
            <a:pPr>
              <a:spcBef>
                <a:spcPts val="1200"/>
              </a:spcBef>
            </a:pPr>
            <a:r>
              <a:rPr lang="en-US" sz="2400" dirty="0">
                <a:solidFill>
                  <a:srgbClr val="000000"/>
                </a:solidFill>
              </a:rPr>
              <a:t>Where a trial is held is important not just for differences in the law, but also the costs associated with travel between the countries; cases can take some time to trial and may require numerous trips</a:t>
            </a:r>
          </a:p>
          <a:p>
            <a:pPr>
              <a:spcBef>
                <a:spcPts val="1200"/>
              </a:spcBef>
            </a:pPr>
            <a:r>
              <a:rPr lang="en-US" sz="2400" dirty="0">
                <a:solidFill>
                  <a:srgbClr val="000000"/>
                </a:solidFill>
              </a:rPr>
              <a:t>Freedom of speech suffers if businesses follow laws of the most restrictive countries</a:t>
            </a:r>
          </a:p>
          <a:p>
            <a:pPr>
              <a:lnSpc>
                <a:spcPct val="80000"/>
              </a:lnSpc>
              <a:spcBef>
                <a:spcPts val="1200"/>
              </a:spcBef>
              <a:buFontTx/>
              <a:buNone/>
            </a:pPr>
            <a:endParaRPr lang="en-US" sz="2800" dirty="0">
              <a:solidFill>
                <a:srgbClr val="000000"/>
              </a:solidFill>
            </a:endParaRP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78284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r>
              <a:rPr lang="en-US" dirty="0"/>
              <a:t>Cybercrime Treaty</a:t>
            </a:r>
          </a:p>
        </p:txBody>
      </p:sp>
      <p:sp>
        <p:nvSpPr>
          <p:cNvPr id="55301" name="Rectangle 5"/>
          <p:cNvSpPr>
            <a:spLocks noGrp="1" noChangeArrowheads="1"/>
          </p:cNvSpPr>
          <p:nvPr>
            <p:ph idx="1"/>
          </p:nvPr>
        </p:nvSpPr>
        <p:spPr/>
        <p:txBody>
          <a:bodyPr/>
          <a:lstStyle/>
          <a:p>
            <a:pPr>
              <a:spcBef>
                <a:spcPts val="1200"/>
              </a:spcBef>
            </a:pPr>
            <a:r>
              <a:rPr lang="en-US" sz="2800" dirty="0"/>
              <a:t>International agreement foster international cooperation among law enforcement agencies of different countries in fighting copyright violations, pornography, fraud, hacking and other online crime</a:t>
            </a:r>
          </a:p>
          <a:p>
            <a:pPr>
              <a:spcBef>
                <a:spcPts val="1200"/>
              </a:spcBef>
            </a:pPr>
            <a:r>
              <a:rPr lang="en-US" sz="2800" dirty="0"/>
              <a:t>Treaty sets common standards or ways to resolve international cases</a:t>
            </a:r>
          </a:p>
          <a:p>
            <a:pPr>
              <a:spcBef>
                <a:spcPts val="1200"/>
              </a:spcBef>
            </a:pPr>
            <a:r>
              <a:rPr lang="en-US" sz="2800" dirty="0"/>
              <a:t>It requires countries to outlaw some formally legal activities</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45062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4000" dirty="0"/>
              <a:t>“Responsibility to prevent access”</a:t>
            </a:r>
          </a:p>
        </p:txBody>
      </p:sp>
      <p:sp>
        <p:nvSpPr>
          <p:cNvPr id="57347" name="Rectangle 3"/>
          <p:cNvSpPr>
            <a:spLocks noGrp="1" noChangeArrowheads="1"/>
          </p:cNvSpPr>
          <p:nvPr>
            <p:ph idx="1"/>
          </p:nvPr>
        </p:nvSpPr>
        <p:spPr/>
        <p:txBody>
          <a:bodyPr/>
          <a:lstStyle/>
          <a:p>
            <a:r>
              <a:rPr lang="en-US" dirty="0">
                <a:solidFill>
                  <a:srgbClr val="000000"/>
                </a:solidFill>
              </a:rPr>
              <a:t>So far governments are assuming a “Responsibility to prevent access” principle:</a:t>
            </a:r>
          </a:p>
          <a:p>
            <a:pPr marL="400050" lvl="1" indent="0">
              <a:buNone/>
            </a:pPr>
            <a:r>
              <a:rPr lang="en-US" dirty="0">
                <a:solidFill>
                  <a:srgbClr val="000000"/>
                </a:solidFill>
              </a:rPr>
              <a:t>It is the responsibility of providers of services and information to make sure their material is not accessible in countries where it is illegal. They may be sued or jailed in those countries if they do not prevent access</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557951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4000" dirty="0"/>
              <a:t>Alternative Principles</a:t>
            </a:r>
          </a:p>
        </p:txBody>
      </p:sp>
      <p:sp>
        <p:nvSpPr>
          <p:cNvPr id="57347" name="Rectangle 3"/>
          <p:cNvSpPr>
            <a:spLocks noGrp="1" noChangeArrowheads="1"/>
          </p:cNvSpPr>
          <p:nvPr>
            <p:ph idx="1"/>
          </p:nvPr>
        </p:nvSpPr>
        <p:spPr/>
        <p:txBody>
          <a:bodyPr/>
          <a:lstStyle/>
          <a:p>
            <a:r>
              <a:rPr lang="en-US" dirty="0">
                <a:solidFill>
                  <a:srgbClr val="000000"/>
                </a:solidFill>
              </a:rPr>
              <a:t>So far governments are assuming a “Authority-to-prevent entry”:</a:t>
            </a:r>
          </a:p>
          <a:p>
            <a:pPr marL="400050" lvl="1" indent="0">
              <a:buNone/>
            </a:pPr>
            <a:r>
              <a:rPr lang="en-US" dirty="0">
                <a:solidFill>
                  <a:srgbClr val="000000"/>
                </a:solidFill>
              </a:rPr>
              <a:t>Government of Country A can act within Country A to try to block the entrance of material that is illegal there, but may not apply its laws to the people who create and publish the material, or provide a service, in Country B if it is legal there.</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201417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sz="4000"/>
              <a:t>The Impact on Employment</a:t>
            </a:r>
          </a:p>
        </p:txBody>
      </p:sp>
      <p:sp>
        <p:nvSpPr>
          <p:cNvPr id="43013" name="Rectangle 5"/>
          <p:cNvSpPr>
            <a:spLocks noGrp="1" noChangeArrowheads="1"/>
          </p:cNvSpPr>
          <p:nvPr>
            <p:ph idx="1"/>
          </p:nvPr>
        </p:nvSpPr>
        <p:spPr>
          <a:xfrm>
            <a:off x="304800" y="1295400"/>
            <a:ext cx="8610600" cy="4610100"/>
          </a:xfrm>
        </p:spPr>
        <p:txBody>
          <a:bodyPr/>
          <a:lstStyle/>
          <a:p>
            <a:pPr>
              <a:lnSpc>
                <a:spcPct val="80000"/>
              </a:lnSpc>
              <a:buFontTx/>
              <a:buNone/>
            </a:pPr>
            <a:r>
              <a:rPr lang="en-US" sz="2800" dirty="0"/>
              <a:t>Job destruction and creation:</a:t>
            </a:r>
          </a:p>
          <a:p>
            <a:pPr>
              <a:lnSpc>
                <a:spcPct val="80000"/>
              </a:lnSpc>
            </a:pPr>
            <a:r>
              <a:rPr lang="en-US" sz="2800" dirty="0"/>
              <a:t>A successful technology eliminates or reduces some jobs but creates others</a:t>
            </a:r>
          </a:p>
          <a:p>
            <a:pPr lvl="1">
              <a:lnSpc>
                <a:spcPct val="80000"/>
              </a:lnSpc>
            </a:pPr>
            <a:r>
              <a:rPr lang="en-US" sz="2400" dirty="0"/>
              <a:t>Reduced the need for telephone operators, electric meter readers, mid-level managers</a:t>
            </a:r>
          </a:p>
          <a:p>
            <a:pPr>
              <a:lnSpc>
                <a:spcPct val="80000"/>
              </a:lnSpc>
            </a:pPr>
            <a:r>
              <a:rPr lang="en-US" sz="2800" dirty="0"/>
              <a:t>New industries arise</a:t>
            </a:r>
          </a:p>
          <a:p>
            <a:pPr lvl="1">
              <a:lnSpc>
                <a:spcPct val="80000"/>
              </a:lnSpc>
            </a:pPr>
            <a:r>
              <a:rPr lang="en-US" sz="2400" dirty="0"/>
              <a:t>Chip industry, Internet, Cellular communications, clouds, smartphone software</a:t>
            </a:r>
          </a:p>
          <a:p>
            <a:pPr>
              <a:lnSpc>
                <a:spcPct val="80000"/>
              </a:lnSpc>
            </a:pPr>
            <a:r>
              <a:rPr lang="en-US" sz="2800" dirty="0"/>
              <a:t>Lower prices increase demand and create jobs</a:t>
            </a:r>
          </a:p>
          <a:p>
            <a:pPr lvl="1">
              <a:lnSpc>
                <a:spcPct val="80000"/>
              </a:lnSpc>
            </a:pPr>
            <a:r>
              <a:rPr lang="en-US" sz="2400" dirty="0"/>
              <a:t>Music industry changed from serving the wealthy to serving the masses, employing more than just musicians </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lstStyle/>
          <a:p>
            <a:r>
              <a:rPr lang="en-US" dirty="0"/>
              <a:t>Ethical Views (1)</a:t>
            </a:r>
          </a:p>
        </p:txBody>
      </p:sp>
      <p:sp>
        <p:nvSpPr>
          <p:cNvPr id="52229" name="Rectangle 5"/>
          <p:cNvSpPr>
            <a:spLocks noGrp="1" noChangeArrowheads="1"/>
          </p:cNvSpPr>
          <p:nvPr>
            <p:ph idx="1"/>
          </p:nvPr>
        </p:nvSpPr>
        <p:spPr>
          <a:xfrm>
            <a:off x="304800" y="1066800"/>
            <a:ext cx="8686800" cy="4838700"/>
          </a:xfrm>
        </p:spPr>
        <p:txBody>
          <a:bodyPr>
            <a:normAutofit fontScale="92500" lnSpcReduction="10000"/>
          </a:bodyPr>
          <a:lstStyle/>
          <a:p>
            <a:pPr marL="0" indent="0">
              <a:buNone/>
            </a:pPr>
            <a:r>
              <a:rPr lang="en-US" dirty="0"/>
              <a:t>Deontological (</a:t>
            </a:r>
            <a:r>
              <a:rPr lang="en-US" dirty="0" err="1"/>
              <a:t>nonconsequentialist</a:t>
            </a:r>
            <a:r>
              <a:rPr lang="en-US" dirty="0"/>
              <a:t>) theories</a:t>
            </a:r>
          </a:p>
          <a:p>
            <a:r>
              <a:rPr lang="en-US" sz="2800" dirty="0"/>
              <a:t>View acts as good or bad based on the intrinsic aspect of the action. Emphasize duty, absolute rules (e.g., do not lie)</a:t>
            </a:r>
          </a:p>
          <a:p>
            <a:r>
              <a:rPr lang="en-US" sz="2800" dirty="0"/>
              <a:t>Three Immanuel Kant’s ideas about </a:t>
            </a:r>
            <a:r>
              <a:rPr lang="en-US" sz="2800"/>
              <a:t>ethics: </a:t>
            </a:r>
            <a:endParaRPr lang="en-US" sz="2800" dirty="0"/>
          </a:p>
          <a:p>
            <a:pPr lvl="1"/>
            <a:r>
              <a:rPr lang="en-US" dirty="0"/>
              <a:t>Principle of universality: we should follow rules of behavior that we can universally apply to everyone</a:t>
            </a:r>
          </a:p>
          <a:p>
            <a:pPr lvl="1"/>
            <a:r>
              <a:rPr lang="en-US" dirty="0"/>
              <a:t>Logic and reason determines rules of ethical behavior. One should use reason, rationality, and judgment, not emotions, when making ethical decisions</a:t>
            </a:r>
          </a:p>
          <a:p>
            <a:pPr lvl="1"/>
            <a:r>
              <a:rPr lang="en-US" dirty="0"/>
              <a:t>Never treat people as merely means to ends, but rather as ends in themselves</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2117219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r>
              <a:rPr lang="en-US" dirty="0"/>
              <a:t>A Global Workforce</a:t>
            </a:r>
          </a:p>
        </p:txBody>
      </p:sp>
      <p:sp>
        <p:nvSpPr>
          <p:cNvPr id="48133" name="Rectangle 5"/>
          <p:cNvSpPr>
            <a:spLocks noGrp="1" noChangeArrowheads="1"/>
          </p:cNvSpPr>
          <p:nvPr>
            <p:ph idx="1"/>
          </p:nvPr>
        </p:nvSpPr>
        <p:spPr>
          <a:xfrm>
            <a:off x="457200" y="1295400"/>
            <a:ext cx="8382000" cy="4610100"/>
          </a:xfrm>
        </p:spPr>
        <p:txBody>
          <a:bodyPr/>
          <a:lstStyle/>
          <a:p>
            <a:pPr>
              <a:lnSpc>
                <a:spcPct val="80000"/>
              </a:lnSpc>
            </a:pPr>
            <a:r>
              <a:rPr lang="en-US" sz="2400" dirty="0">
                <a:solidFill>
                  <a:srgbClr val="FF0000"/>
                </a:solidFill>
              </a:rPr>
              <a:t>Outsourcing </a:t>
            </a:r>
            <a:r>
              <a:rPr lang="en-US" sz="2400" dirty="0"/>
              <a:t>- a company pays another company to build parts for its products or services instead of performing those tasks itself</a:t>
            </a:r>
          </a:p>
          <a:p>
            <a:pPr>
              <a:lnSpc>
                <a:spcPct val="80000"/>
              </a:lnSpc>
            </a:pPr>
            <a:r>
              <a:rPr lang="en-US" sz="2400" dirty="0" err="1">
                <a:solidFill>
                  <a:srgbClr val="FF0000"/>
                </a:solidFill>
              </a:rPr>
              <a:t>Offshoring</a:t>
            </a:r>
            <a:r>
              <a:rPr lang="en-US" sz="2400" dirty="0"/>
              <a:t> - the practice of moving business processes or services to another country, especially overseas, to reduce costs </a:t>
            </a:r>
          </a:p>
          <a:p>
            <a:pPr>
              <a:lnSpc>
                <a:spcPct val="80000"/>
              </a:lnSpc>
            </a:pPr>
            <a:r>
              <a:rPr lang="en-US" sz="2400" dirty="0" err="1">
                <a:solidFill>
                  <a:srgbClr val="FF0000"/>
                </a:solidFill>
              </a:rPr>
              <a:t>Inshoring</a:t>
            </a:r>
            <a:r>
              <a:rPr lang="en-US" sz="2400" dirty="0">
                <a:solidFill>
                  <a:srgbClr val="FF0000"/>
                </a:solidFill>
              </a:rPr>
              <a:t> </a:t>
            </a:r>
            <a:r>
              <a:rPr lang="en-US" sz="2400" dirty="0"/>
              <a:t>- when another company employs thousands of people in the U.S. Almost 5% of U.S. workers work for foreign companies</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r>
              <a:rPr lang="en-US" dirty="0"/>
              <a:t>Telecommuting Issues</a:t>
            </a:r>
          </a:p>
        </p:txBody>
      </p:sp>
      <p:sp>
        <p:nvSpPr>
          <p:cNvPr id="6" name="Text Placeholder 5"/>
          <p:cNvSpPr>
            <a:spLocks noGrp="1"/>
          </p:cNvSpPr>
          <p:nvPr>
            <p:ph type="body" idx="1"/>
          </p:nvPr>
        </p:nvSpPr>
        <p:spPr>
          <a:xfrm>
            <a:off x="533400" y="1371600"/>
            <a:ext cx="4040188" cy="498475"/>
          </a:xfrm>
        </p:spPr>
        <p:txBody>
          <a:bodyPr>
            <a:normAutofit lnSpcReduction="10000"/>
          </a:bodyPr>
          <a:lstStyle/>
          <a:p>
            <a:pPr algn="ctr"/>
            <a:r>
              <a:rPr lang="en-US" sz="2800" dirty="0">
                <a:solidFill>
                  <a:srgbClr val="FF0000"/>
                </a:solidFill>
              </a:rPr>
              <a:t>Benefits</a:t>
            </a:r>
          </a:p>
        </p:txBody>
      </p:sp>
      <p:sp>
        <p:nvSpPr>
          <p:cNvPr id="7" name="Content Placeholder 6"/>
          <p:cNvSpPr>
            <a:spLocks noGrp="1"/>
          </p:cNvSpPr>
          <p:nvPr>
            <p:ph sz="half" idx="2"/>
          </p:nvPr>
        </p:nvSpPr>
        <p:spPr>
          <a:xfrm>
            <a:off x="457200" y="1905000"/>
            <a:ext cx="4040188" cy="4221163"/>
          </a:xfrm>
        </p:spPr>
        <p:txBody>
          <a:bodyPr>
            <a:normAutofit fontScale="92500"/>
          </a:bodyPr>
          <a:lstStyle/>
          <a:p>
            <a:pPr>
              <a:lnSpc>
                <a:spcPct val="80000"/>
              </a:lnSpc>
            </a:pPr>
            <a:r>
              <a:rPr lang="en-US" dirty="0"/>
              <a:t>Reduces employer overhead</a:t>
            </a:r>
          </a:p>
          <a:p>
            <a:pPr>
              <a:lnSpc>
                <a:spcPct val="80000"/>
              </a:lnSpc>
            </a:pPr>
            <a:r>
              <a:rPr lang="en-US" dirty="0"/>
              <a:t>Reduces need for large offices</a:t>
            </a:r>
          </a:p>
          <a:p>
            <a:pPr>
              <a:lnSpc>
                <a:spcPct val="80000"/>
              </a:lnSpc>
            </a:pPr>
            <a:r>
              <a:rPr lang="en-US" dirty="0"/>
              <a:t>Employees are more productive, satisfied, and loyal</a:t>
            </a:r>
          </a:p>
          <a:p>
            <a:pPr>
              <a:lnSpc>
                <a:spcPct val="80000"/>
              </a:lnSpc>
            </a:pPr>
            <a:r>
              <a:rPr lang="en-US" dirty="0"/>
              <a:t>Reduces traffic congestion, pollution, gasoline use, and stress</a:t>
            </a:r>
          </a:p>
          <a:p>
            <a:pPr>
              <a:lnSpc>
                <a:spcPct val="80000"/>
              </a:lnSpc>
            </a:pPr>
            <a:r>
              <a:rPr lang="en-US" dirty="0"/>
              <a:t>Reduces time and expenses for commuting and money spent on work clothes</a:t>
            </a:r>
          </a:p>
          <a:p>
            <a:pPr>
              <a:lnSpc>
                <a:spcPct val="80000"/>
              </a:lnSpc>
            </a:pPr>
            <a:r>
              <a:rPr lang="en-US" dirty="0"/>
              <a:t>Allows work to continue after blizzards, hurricanes</a:t>
            </a:r>
          </a:p>
          <a:p>
            <a:endParaRPr lang="en-US" dirty="0"/>
          </a:p>
        </p:txBody>
      </p:sp>
      <p:sp>
        <p:nvSpPr>
          <p:cNvPr id="8" name="Text Placeholder 7"/>
          <p:cNvSpPr>
            <a:spLocks noGrp="1"/>
          </p:cNvSpPr>
          <p:nvPr>
            <p:ph type="body" sz="quarter" idx="3"/>
          </p:nvPr>
        </p:nvSpPr>
        <p:spPr>
          <a:xfrm>
            <a:off x="4572000" y="1371600"/>
            <a:ext cx="4041775" cy="498475"/>
          </a:xfrm>
        </p:spPr>
        <p:txBody>
          <a:bodyPr>
            <a:normAutofit lnSpcReduction="10000"/>
          </a:bodyPr>
          <a:lstStyle/>
          <a:p>
            <a:pPr algn="ctr"/>
            <a:r>
              <a:rPr lang="en-US" sz="2800" dirty="0">
                <a:solidFill>
                  <a:srgbClr val="FF0000"/>
                </a:solidFill>
              </a:rPr>
              <a:t>Problems</a:t>
            </a:r>
          </a:p>
        </p:txBody>
      </p:sp>
      <p:sp>
        <p:nvSpPr>
          <p:cNvPr id="9" name="Content Placeholder 8"/>
          <p:cNvSpPr>
            <a:spLocks noGrp="1"/>
          </p:cNvSpPr>
          <p:nvPr>
            <p:ph sz="quarter" idx="4"/>
          </p:nvPr>
        </p:nvSpPr>
        <p:spPr>
          <a:xfrm>
            <a:off x="4645025" y="1828800"/>
            <a:ext cx="4041775" cy="4297363"/>
          </a:xfrm>
        </p:spPr>
        <p:txBody>
          <a:bodyPr>
            <a:normAutofit lnSpcReduction="10000"/>
          </a:bodyPr>
          <a:lstStyle/>
          <a:p>
            <a:pPr>
              <a:lnSpc>
                <a:spcPct val="90000"/>
              </a:lnSpc>
            </a:pPr>
            <a:r>
              <a:rPr lang="en-US" dirty="0"/>
              <a:t>Employers see resentment from those who have to work at the office</a:t>
            </a:r>
          </a:p>
          <a:p>
            <a:pPr>
              <a:lnSpc>
                <a:spcPct val="90000"/>
              </a:lnSpc>
            </a:pPr>
            <a:r>
              <a:rPr lang="en-US" dirty="0"/>
              <a:t>For some telecommuting employees, corporation loyalty weakens</a:t>
            </a:r>
          </a:p>
          <a:p>
            <a:pPr>
              <a:lnSpc>
                <a:spcPct val="90000"/>
              </a:lnSpc>
            </a:pPr>
            <a:r>
              <a:rPr lang="en-US" dirty="0"/>
              <a:t>Odd work hours</a:t>
            </a:r>
          </a:p>
          <a:p>
            <a:pPr>
              <a:lnSpc>
                <a:spcPct val="90000"/>
              </a:lnSpc>
            </a:pPr>
            <a:r>
              <a:rPr lang="en-US" dirty="0"/>
              <a:t>Cost for office space has shifted to the employee</a:t>
            </a:r>
          </a:p>
          <a:p>
            <a:pPr>
              <a:lnSpc>
                <a:spcPct val="90000"/>
              </a:lnSpc>
            </a:pPr>
            <a:r>
              <a:rPr lang="en-US" dirty="0"/>
              <a:t>Security risks when work and personal activities reside on the same computer</a:t>
            </a:r>
          </a:p>
          <a:p>
            <a:endParaRPr lang="en-US" dirty="0"/>
          </a:p>
        </p:txBody>
      </p:sp>
      <p:sp>
        <p:nvSpPr>
          <p:cNvPr id="10"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294422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r>
              <a:rPr lang="en-US" dirty="0"/>
              <a:t>Data Entry, Phone Work, Retail</a:t>
            </a:r>
          </a:p>
        </p:txBody>
      </p:sp>
      <p:sp>
        <p:nvSpPr>
          <p:cNvPr id="55301" name="Rectangle 5"/>
          <p:cNvSpPr>
            <a:spLocks noGrp="1" noChangeArrowheads="1"/>
          </p:cNvSpPr>
          <p:nvPr>
            <p:ph idx="1"/>
          </p:nvPr>
        </p:nvSpPr>
        <p:spPr/>
        <p:txBody>
          <a:bodyPr>
            <a:normAutofit lnSpcReduction="10000"/>
          </a:bodyPr>
          <a:lstStyle/>
          <a:p>
            <a:pPr>
              <a:lnSpc>
                <a:spcPct val="80000"/>
              </a:lnSpc>
            </a:pPr>
            <a:r>
              <a:rPr lang="en-US" sz="2800" dirty="0"/>
              <a:t>Data entry</a:t>
            </a:r>
          </a:p>
          <a:p>
            <a:pPr lvl="1">
              <a:lnSpc>
                <a:spcPct val="80000"/>
              </a:lnSpc>
            </a:pPr>
            <a:r>
              <a:rPr lang="en-US" dirty="0"/>
              <a:t>Key stroke quotas</a:t>
            </a:r>
          </a:p>
          <a:p>
            <a:pPr lvl="1">
              <a:lnSpc>
                <a:spcPct val="80000"/>
              </a:lnSpc>
            </a:pPr>
            <a:r>
              <a:rPr lang="en-US" dirty="0"/>
              <a:t>Public performance records to encourage competition</a:t>
            </a:r>
          </a:p>
          <a:p>
            <a:pPr lvl="1">
              <a:lnSpc>
                <a:spcPct val="80000"/>
              </a:lnSpc>
            </a:pPr>
            <a:r>
              <a:rPr lang="en-US" dirty="0"/>
              <a:t>Beep when workers pause</a:t>
            </a:r>
          </a:p>
          <a:p>
            <a:pPr>
              <a:lnSpc>
                <a:spcPct val="80000"/>
              </a:lnSpc>
            </a:pPr>
            <a:r>
              <a:rPr lang="en-US" sz="2800" dirty="0"/>
              <a:t>Phone work</a:t>
            </a:r>
          </a:p>
          <a:p>
            <a:pPr lvl="1">
              <a:lnSpc>
                <a:spcPct val="80000"/>
              </a:lnSpc>
            </a:pPr>
            <a:r>
              <a:rPr lang="en-US" dirty="0"/>
              <a:t>Number and duration of calls</a:t>
            </a:r>
          </a:p>
          <a:p>
            <a:pPr lvl="1">
              <a:lnSpc>
                <a:spcPct val="80000"/>
              </a:lnSpc>
            </a:pPr>
            <a:r>
              <a:rPr lang="en-US" dirty="0"/>
              <a:t>Idle time between calls</a:t>
            </a:r>
          </a:p>
          <a:p>
            <a:pPr lvl="1">
              <a:lnSpc>
                <a:spcPct val="80000"/>
              </a:lnSpc>
            </a:pPr>
            <a:r>
              <a:rPr lang="en-US" dirty="0"/>
              <a:t>Randomly listen in on calls</a:t>
            </a:r>
          </a:p>
          <a:p>
            <a:pPr>
              <a:lnSpc>
                <a:spcPct val="80000"/>
              </a:lnSpc>
            </a:pPr>
            <a:r>
              <a:rPr lang="en-US" sz="2800" dirty="0"/>
              <a:t>Retail</a:t>
            </a:r>
          </a:p>
          <a:p>
            <a:pPr lvl="1">
              <a:lnSpc>
                <a:spcPct val="80000"/>
              </a:lnSpc>
            </a:pPr>
            <a:r>
              <a:rPr lang="en-US" dirty="0"/>
              <a:t>Surveillance to reduce theft by employees</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Grp="1" noChangeArrowheads="1"/>
          </p:cNvSpPr>
          <p:nvPr>
            <p:ph type="title"/>
          </p:nvPr>
        </p:nvSpPr>
        <p:spPr/>
        <p:txBody>
          <a:bodyPr/>
          <a:lstStyle/>
          <a:p>
            <a:r>
              <a:rPr lang="en-US" dirty="0"/>
              <a:t>Location Monitoring</a:t>
            </a:r>
          </a:p>
        </p:txBody>
      </p:sp>
      <p:sp>
        <p:nvSpPr>
          <p:cNvPr id="56327" name="Rectangle 7"/>
          <p:cNvSpPr>
            <a:spLocks noGrp="1" noChangeArrowheads="1"/>
          </p:cNvSpPr>
          <p:nvPr>
            <p:ph idx="1"/>
          </p:nvPr>
        </p:nvSpPr>
        <p:spPr/>
        <p:txBody>
          <a:bodyPr/>
          <a:lstStyle/>
          <a:p>
            <a:pPr>
              <a:lnSpc>
                <a:spcPct val="80000"/>
              </a:lnSpc>
            </a:pPr>
            <a:r>
              <a:rPr lang="en-US" sz="2800" dirty="0"/>
              <a:t>Cards and badges used as electronic keys increase security but track employee movements</a:t>
            </a:r>
          </a:p>
          <a:p>
            <a:pPr>
              <a:lnSpc>
                <a:spcPct val="80000"/>
              </a:lnSpc>
            </a:pPr>
            <a:r>
              <a:rPr lang="en-US" sz="2800" dirty="0"/>
              <a:t>GPS tracks an employee's location</a:t>
            </a:r>
          </a:p>
          <a:p>
            <a:pPr lvl="1">
              <a:lnSpc>
                <a:spcPct val="80000"/>
              </a:lnSpc>
            </a:pPr>
            <a:r>
              <a:rPr lang="en-US" dirty="0"/>
              <a:t>Used in some hospitals to track nurse locations for emergency purposes, but also shows where they are at lunch or when they use the bathroom</a:t>
            </a:r>
          </a:p>
          <a:p>
            <a:pPr lvl="1">
              <a:lnSpc>
                <a:spcPct val="80000"/>
              </a:lnSpc>
            </a:pPr>
            <a:r>
              <a:rPr lang="en-US" dirty="0"/>
              <a:t>Used to track long-haul trucks to reduce theft and optimize delivery schedules, but also detects driving speeds and duration of rest breaks</a:t>
            </a:r>
          </a:p>
          <a:p>
            <a:pPr>
              <a:lnSpc>
                <a:spcPct val="80000"/>
              </a:lnSpc>
            </a:pPr>
            <a:r>
              <a:rPr lang="en-US" sz="2800" dirty="0"/>
              <a:t>Employees often complain of loss of privacy</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E-Mail, Blogging, and Web Use</a:t>
            </a:r>
          </a:p>
        </p:txBody>
      </p:sp>
      <p:sp>
        <p:nvSpPr>
          <p:cNvPr id="60419" name="Rectangle 3"/>
          <p:cNvSpPr>
            <a:spLocks noGrp="1" noChangeArrowheads="1"/>
          </p:cNvSpPr>
          <p:nvPr>
            <p:ph idx="1"/>
          </p:nvPr>
        </p:nvSpPr>
        <p:spPr>
          <a:xfrm>
            <a:off x="457200" y="1219200"/>
            <a:ext cx="8178800" cy="4686300"/>
          </a:xfrm>
        </p:spPr>
        <p:txBody>
          <a:bodyPr/>
          <a:lstStyle/>
          <a:p>
            <a:pPr>
              <a:lnSpc>
                <a:spcPct val="90000"/>
              </a:lnSpc>
            </a:pPr>
            <a:r>
              <a:rPr lang="en-US" sz="2800" dirty="0"/>
              <a:t>Some companies block specific sites (e.g. adult content, sports sites, job search sites, social-network sites)</a:t>
            </a:r>
          </a:p>
          <a:p>
            <a:pPr>
              <a:lnSpc>
                <a:spcPct val="90000"/>
              </a:lnSpc>
            </a:pPr>
            <a:r>
              <a:rPr lang="en-US" sz="2800" dirty="0"/>
              <a:t>Employees spend time on non-work activities on the Web</a:t>
            </a:r>
          </a:p>
          <a:p>
            <a:pPr>
              <a:lnSpc>
                <a:spcPct val="90000"/>
              </a:lnSpc>
            </a:pPr>
            <a:r>
              <a:rPr lang="en-US" sz="2800" dirty="0"/>
              <a:t>Concerns over security threats such as viruses and other malicious software</a:t>
            </a:r>
          </a:p>
          <a:p>
            <a:pPr>
              <a:lnSpc>
                <a:spcPct val="90000"/>
              </a:lnSpc>
            </a:pPr>
            <a:r>
              <a:rPr lang="en-US" sz="2800" dirty="0"/>
              <a:t>Concerns about inappropriate activities by employees (e.g., harassment, unprofessional comment)</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24</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6"/>
          <p:cNvSpPr>
            <a:spLocks noGrp="1" noChangeArrowheads="1"/>
          </p:cNvSpPr>
          <p:nvPr>
            <p:ph type="title"/>
          </p:nvPr>
        </p:nvSpPr>
        <p:spPr/>
        <p:txBody>
          <a:bodyPr/>
          <a:lstStyle/>
          <a:p>
            <a:r>
              <a:rPr lang="en-US" dirty="0"/>
              <a:t>Evaluating Information</a:t>
            </a:r>
          </a:p>
        </p:txBody>
      </p:sp>
      <p:sp>
        <p:nvSpPr>
          <p:cNvPr id="39943" name="Rectangle 7"/>
          <p:cNvSpPr>
            <a:spLocks noGrp="1" noChangeArrowheads="1"/>
          </p:cNvSpPr>
          <p:nvPr>
            <p:ph idx="1"/>
          </p:nvPr>
        </p:nvSpPr>
        <p:spPr/>
        <p:txBody>
          <a:bodyPr/>
          <a:lstStyle/>
          <a:p>
            <a:pPr>
              <a:lnSpc>
                <a:spcPct val="90000"/>
              </a:lnSpc>
            </a:pPr>
            <a:r>
              <a:rPr lang="en-US" dirty="0"/>
              <a:t>Expert information or ‘wisdom of the crowd’?</a:t>
            </a:r>
          </a:p>
          <a:p>
            <a:pPr lvl="1">
              <a:lnSpc>
                <a:spcPct val="90000"/>
              </a:lnSpc>
            </a:pPr>
            <a:r>
              <a:rPr lang="en-US" sz="2400" dirty="0"/>
              <a:t>Daunting amount of information on the web, much incorrect</a:t>
            </a:r>
          </a:p>
          <a:p>
            <a:pPr lvl="1">
              <a:lnSpc>
                <a:spcPct val="90000"/>
              </a:lnSpc>
            </a:pPr>
            <a:r>
              <a:rPr lang="en-US" sz="2400" dirty="0"/>
              <a:t>Search engines are replacing librarians, but Web sites are ranked by popularity, not by expert evaluation</a:t>
            </a:r>
          </a:p>
          <a:p>
            <a:pPr lvl="1">
              <a:lnSpc>
                <a:spcPct val="90000"/>
              </a:lnSpc>
            </a:pPr>
            <a:r>
              <a:rPr lang="en-US" sz="2400" dirty="0"/>
              <a:t>Search engines give prominent display to party who pay them</a:t>
            </a:r>
          </a:p>
          <a:p>
            <a:pPr lvl="1">
              <a:lnSpc>
                <a:spcPct val="90000"/>
              </a:lnSpc>
            </a:pPr>
            <a:r>
              <a:rPr lang="en-US" sz="2400" dirty="0"/>
              <a:t>Wisdom of the crowd - ratings of website by public, democratic journalism for news</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pPr>
              <a:lnSpc>
                <a:spcPct val="80000"/>
              </a:lnSpc>
            </a:pPr>
            <a:r>
              <a:rPr lang="en-US" dirty="0">
                <a:solidFill>
                  <a:schemeClr val="tx1"/>
                </a:solidFill>
              </a:rPr>
              <a:t>Narrowing the Information Stream</a:t>
            </a:r>
          </a:p>
        </p:txBody>
      </p:sp>
      <p:sp>
        <p:nvSpPr>
          <p:cNvPr id="46085" name="Rectangle 5"/>
          <p:cNvSpPr>
            <a:spLocks noGrp="1" noChangeArrowheads="1"/>
          </p:cNvSpPr>
          <p:nvPr>
            <p:ph idx="1"/>
          </p:nvPr>
        </p:nvSpPr>
        <p:spPr>
          <a:xfrm>
            <a:off x="457200" y="1295400"/>
            <a:ext cx="8153400" cy="4953000"/>
          </a:xfrm>
        </p:spPr>
        <p:txBody>
          <a:bodyPr>
            <a:normAutofit lnSpcReduction="10000"/>
          </a:bodyPr>
          <a:lstStyle/>
          <a:p>
            <a:pPr>
              <a:spcBef>
                <a:spcPts val="1200"/>
              </a:spcBef>
            </a:pPr>
            <a:r>
              <a:rPr lang="en-US" sz="2800" dirty="0">
                <a:solidFill>
                  <a:srgbClr val="000000"/>
                </a:solidFill>
              </a:rPr>
              <a:t>The Web narrows information streams</a:t>
            </a:r>
          </a:p>
          <a:p>
            <a:pPr>
              <a:spcBef>
                <a:spcPts val="1200"/>
              </a:spcBef>
            </a:pPr>
            <a:r>
              <a:rPr lang="en-US" sz="2800" dirty="0">
                <a:solidFill>
                  <a:srgbClr val="000000"/>
                </a:solidFill>
              </a:rPr>
              <a:t>Some critics see the web as significantly encouraging narrowness and political extremes by making it easy for people to avoid seeing alternative opinions</a:t>
            </a:r>
          </a:p>
          <a:p>
            <a:pPr>
              <a:spcBef>
                <a:spcPts val="1200"/>
              </a:spcBef>
            </a:pPr>
            <a:r>
              <a:rPr lang="en-US" sz="2800" dirty="0">
                <a:solidFill>
                  <a:srgbClr val="000000"/>
                </a:solidFill>
              </a:rPr>
              <a:t>Searching online “puts researchers in touch with prevailing opinions, but this may accelerate consensus” and miss less popular but very relevant work</a:t>
            </a:r>
          </a:p>
          <a:p>
            <a:pPr>
              <a:spcBef>
                <a:spcPts val="1200"/>
              </a:spcBef>
            </a:pPr>
            <a:r>
              <a:rPr lang="en-US" sz="2800" dirty="0">
                <a:solidFill>
                  <a:srgbClr val="000000"/>
                </a:solidFill>
              </a:rPr>
              <a:t>People are seeing filtered information</a:t>
            </a:r>
          </a:p>
          <a:p>
            <a:pPr lvl="1">
              <a:spcBef>
                <a:spcPts val="1200"/>
              </a:spcBef>
            </a:pPr>
            <a:r>
              <a:rPr lang="en-US" sz="2400" dirty="0">
                <a:solidFill>
                  <a:srgbClr val="000000"/>
                </a:solidFill>
              </a:rPr>
              <a:t>Search engines, social media services personalize results based on location, past searches, profiles, etc.</a:t>
            </a:r>
          </a:p>
          <a:p>
            <a:endParaRPr lang="en-US" sz="2800" dirty="0">
              <a:solidFill>
                <a:srgbClr val="000000"/>
              </a:solidFill>
            </a:endParaRPr>
          </a:p>
          <a:p>
            <a:pPr lvl="1"/>
            <a:endParaRPr lang="en-US" sz="2400" dirty="0">
              <a:solidFill>
                <a:srgbClr val="000000"/>
              </a:solidFill>
            </a:endParaRP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26</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dirty="0"/>
              <a:t>Why Models May be Inaccurate</a:t>
            </a:r>
          </a:p>
        </p:txBody>
      </p:sp>
      <p:sp>
        <p:nvSpPr>
          <p:cNvPr id="52227" name="Rectangle 3"/>
          <p:cNvSpPr>
            <a:spLocks noGrp="1" noChangeArrowheads="1"/>
          </p:cNvSpPr>
          <p:nvPr>
            <p:ph idx="1"/>
          </p:nvPr>
        </p:nvSpPr>
        <p:spPr/>
        <p:txBody>
          <a:bodyPr>
            <a:normAutofit lnSpcReduction="10000"/>
          </a:bodyPr>
          <a:lstStyle/>
          <a:p>
            <a:pPr>
              <a:lnSpc>
                <a:spcPct val="90000"/>
              </a:lnSpc>
            </a:pPr>
            <a:r>
              <a:rPr lang="en-US" sz="2800" dirty="0"/>
              <a:t>Why models may not be accurate</a:t>
            </a:r>
          </a:p>
          <a:p>
            <a:pPr lvl="1">
              <a:lnSpc>
                <a:spcPct val="90000"/>
              </a:lnSpc>
            </a:pPr>
            <a:r>
              <a:rPr lang="en-US" sz="2400" dirty="0"/>
              <a:t>We might not have complete knowledge of the system we are modeling</a:t>
            </a:r>
          </a:p>
          <a:p>
            <a:pPr lvl="1">
              <a:lnSpc>
                <a:spcPct val="90000"/>
              </a:lnSpc>
            </a:pPr>
            <a:r>
              <a:rPr lang="en-US" sz="2400" dirty="0"/>
              <a:t>The data describing current conditions or characteristics may be incomplete or inaccurate</a:t>
            </a:r>
          </a:p>
          <a:p>
            <a:pPr lvl="1">
              <a:lnSpc>
                <a:spcPct val="90000"/>
              </a:lnSpc>
            </a:pPr>
            <a:r>
              <a:rPr lang="en-US" sz="2400" dirty="0"/>
              <a:t>Computing power inadequate for the complexity of the model</a:t>
            </a:r>
          </a:p>
          <a:p>
            <a:pPr lvl="1">
              <a:lnSpc>
                <a:spcPct val="90000"/>
              </a:lnSpc>
            </a:pPr>
            <a:r>
              <a:rPr lang="en-US" sz="2400" dirty="0"/>
              <a:t>It is difficult, if not impossible, to numerically quantify variables that represent human values and choices</a:t>
            </a:r>
          </a:p>
          <a:p>
            <a:pPr>
              <a:lnSpc>
                <a:spcPct val="90000"/>
              </a:lnSpc>
            </a:pPr>
            <a:r>
              <a:rPr lang="en-US" sz="2800" dirty="0"/>
              <a:t>Ethical responsibility of professionals/modelers to honestly and accurately describe the results, assumptions, and limitations of their models</a:t>
            </a:r>
          </a:p>
          <a:p>
            <a:endParaRPr lang="en-US" dirty="0"/>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265318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06400" y="228600"/>
            <a:ext cx="8509000" cy="762000"/>
          </a:xfrm>
        </p:spPr>
        <p:txBody>
          <a:bodyPr/>
          <a:lstStyle/>
          <a:p>
            <a:r>
              <a:rPr lang="en-US" sz="4000" dirty="0">
                <a:solidFill>
                  <a:srgbClr val="000000"/>
                </a:solidFill>
              </a:rPr>
              <a:t>Neo-Luddite Views of Technology</a:t>
            </a:r>
          </a:p>
        </p:txBody>
      </p:sp>
      <p:sp>
        <p:nvSpPr>
          <p:cNvPr id="54275" name="Rectangle 3"/>
          <p:cNvSpPr>
            <a:spLocks noGrp="1" noChangeArrowheads="1"/>
          </p:cNvSpPr>
          <p:nvPr>
            <p:ph idx="1"/>
          </p:nvPr>
        </p:nvSpPr>
        <p:spPr/>
        <p:txBody>
          <a:bodyPr/>
          <a:lstStyle/>
          <a:p>
            <a:pPr>
              <a:spcBef>
                <a:spcPts val="1200"/>
              </a:spcBef>
            </a:pPr>
            <a:r>
              <a:rPr lang="en-US" sz="2800" dirty="0"/>
              <a:t>Computers eliminate jobs to reduce cost of production</a:t>
            </a:r>
          </a:p>
          <a:p>
            <a:pPr>
              <a:spcBef>
                <a:spcPts val="1200"/>
              </a:spcBef>
            </a:pPr>
            <a:r>
              <a:rPr lang="en-US" sz="2800" dirty="0"/>
              <a:t>Computers manufacture needs; technology causes production of things we do not need</a:t>
            </a:r>
          </a:p>
          <a:p>
            <a:pPr>
              <a:spcBef>
                <a:spcPts val="1200"/>
              </a:spcBef>
            </a:pPr>
            <a:r>
              <a:rPr lang="en-US" sz="2800" dirty="0"/>
              <a:t>Computers cause social inequity</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28</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06400" y="228600"/>
            <a:ext cx="8509000" cy="762000"/>
          </a:xfrm>
        </p:spPr>
        <p:txBody>
          <a:bodyPr/>
          <a:lstStyle/>
          <a:p>
            <a:r>
              <a:rPr lang="en-US" sz="4000" dirty="0">
                <a:solidFill>
                  <a:srgbClr val="000000"/>
                </a:solidFill>
              </a:rPr>
              <a:t>Neo-Luddite Views of Technology</a:t>
            </a:r>
          </a:p>
        </p:txBody>
      </p:sp>
      <p:sp>
        <p:nvSpPr>
          <p:cNvPr id="54275" name="Rectangle 3"/>
          <p:cNvSpPr>
            <a:spLocks noGrp="1" noChangeArrowheads="1"/>
          </p:cNvSpPr>
          <p:nvPr>
            <p:ph idx="1"/>
          </p:nvPr>
        </p:nvSpPr>
        <p:spPr/>
        <p:txBody>
          <a:bodyPr/>
          <a:lstStyle/>
          <a:p>
            <a:pPr>
              <a:spcBef>
                <a:spcPts val="1200"/>
              </a:spcBef>
            </a:pPr>
            <a:r>
              <a:rPr lang="en-US" sz="2800" dirty="0"/>
              <a:t>Weaken communities, thwart development of social skills</a:t>
            </a:r>
          </a:p>
          <a:p>
            <a:pPr>
              <a:spcBef>
                <a:spcPts val="1200"/>
              </a:spcBef>
            </a:pPr>
            <a:r>
              <a:rPr lang="en-US" sz="2800" dirty="0"/>
              <a:t>Computers separate humans from nature and destroy the environment</a:t>
            </a:r>
          </a:p>
          <a:p>
            <a:pPr>
              <a:spcBef>
                <a:spcPts val="1200"/>
              </a:spcBef>
            </a:pPr>
            <a:r>
              <a:rPr lang="en-US" sz="2800" dirty="0"/>
              <a:t>Benefit big business and big government the most</a:t>
            </a:r>
          </a:p>
          <a:p>
            <a:pPr>
              <a:spcBef>
                <a:spcPts val="1200"/>
              </a:spcBef>
            </a:pPr>
            <a:r>
              <a:rPr lang="en-US" sz="2800"/>
              <a:t>Do little or nothing to solve real problems</a:t>
            </a:r>
            <a:endParaRPr lang="en-US" sz="2800" dirty="0"/>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29</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lstStyle/>
          <a:p>
            <a:r>
              <a:rPr lang="en-US" dirty="0"/>
              <a:t>Ethical Views (2)</a:t>
            </a:r>
          </a:p>
        </p:txBody>
      </p:sp>
      <p:sp>
        <p:nvSpPr>
          <p:cNvPr id="52229" name="Rectangle 5"/>
          <p:cNvSpPr>
            <a:spLocks noGrp="1" noChangeArrowheads="1"/>
          </p:cNvSpPr>
          <p:nvPr>
            <p:ph idx="1"/>
          </p:nvPr>
        </p:nvSpPr>
        <p:spPr>
          <a:xfrm>
            <a:off x="304800" y="1143000"/>
            <a:ext cx="8534400" cy="4762500"/>
          </a:xfrm>
        </p:spPr>
        <p:txBody>
          <a:bodyPr>
            <a:normAutofit lnSpcReduction="10000"/>
          </a:bodyPr>
          <a:lstStyle/>
          <a:p>
            <a:pPr marL="0" indent="0">
              <a:buNone/>
            </a:pPr>
            <a:r>
              <a:rPr lang="en-US" dirty="0"/>
              <a:t>Utilitarianism (a consequentialist theory) </a:t>
            </a:r>
          </a:p>
          <a:p>
            <a:r>
              <a:rPr lang="en-US" sz="2800" dirty="0"/>
              <a:t>Consider consequences, aim to increase happiness, or net aggregate utility; </a:t>
            </a:r>
          </a:p>
          <a:p>
            <a:pPr lvl="1"/>
            <a:r>
              <a:rPr lang="en-US" dirty="0"/>
              <a:t>Utility: what satisfies a person’s needs and values</a:t>
            </a:r>
          </a:p>
          <a:p>
            <a:pPr lvl="1"/>
            <a:r>
              <a:rPr lang="en-US" dirty="0"/>
              <a:t>Aggregate utility: consider all affected people </a:t>
            </a:r>
          </a:p>
          <a:p>
            <a:r>
              <a:rPr lang="en-US" sz="2800" dirty="0"/>
              <a:t>an act is right if it increases aggregate utility</a:t>
            </a:r>
          </a:p>
          <a:p>
            <a:pPr>
              <a:spcBef>
                <a:spcPts val="1200"/>
              </a:spcBef>
            </a:pPr>
            <a:r>
              <a:rPr lang="en-US" sz="2800" dirty="0"/>
              <a:t>Distinguish act utilitarianism and rule utilitarianism</a:t>
            </a:r>
          </a:p>
          <a:p>
            <a:pPr lvl="1"/>
            <a:r>
              <a:rPr lang="en-US" dirty="0"/>
              <a:t>Act: Consider utility of each act</a:t>
            </a:r>
          </a:p>
          <a:p>
            <a:pPr lvl="1"/>
            <a:r>
              <a:rPr lang="en-US" dirty="0"/>
              <a:t>Rule: Consider utility of general ethic rules instead, not individual act</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64368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normAutofit fontScale="90000"/>
          </a:bodyPr>
          <a:lstStyle/>
          <a:p>
            <a:r>
              <a:rPr lang="en-US" sz="4000" dirty="0"/>
              <a:t>Failures and Errors in Computer Systems</a:t>
            </a:r>
          </a:p>
        </p:txBody>
      </p:sp>
      <p:sp>
        <p:nvSpPr>
          <p:cNvPr id="41989" name="Rectangle 5"/>
          <p:cNvSpPr>
            <a:spLocks noGrp="1" noChangeArrowheads="1"/>
          </p:cNvSpPr>
          <p:nvPr>
            <p:ph idx="1"/>
          </p:nvPr>
        </p:nvSpPr>
        <p:spPr/>
        <p:txBody>
          <a:bodyPr>
            <a:normAutofit fontScale="92500"/>
          </a:bodyPr>
          <a:lstStyle/>
          <a:p>
            <a:r>
              <a:rPr lang="en-US" sz="2800" dirty="0"/>
              <a:t>Most computer applications are so complex it is virtually impossible to produce programs with no errors</a:t>
            </a:r>
          </a:p>
          <a:p>
            <a:r>
              <a:rPr lang="en-US" sz="2800" dirty="0"/>
              <a:t>The cause of failure is often more than one factor</a:t>
            </a:r>
          </a:p>
          <a:p>
            <a:pPr lvl="1"/>
            <a:r>
              <a:rPr lang="en-US" sz="2400" dirty="0"/>
              <a:t>Faulty design, sloppy implementation, careless users, poor user interface, insufficient user training…</a:t>
            </a:r>
          </a:p>
          <a:p>
            <a:r>
              <a:rPr lang="en-US" sz="2800" dirty="0"/>
              <a:t>Design and testing of mission critical systems is much more complex than typical computer-based systems</a:t>
            </a:r>
          </a:p>
          <a:p>
            <a:r>
              <a:rPr lang="en-US" sz="2800" dirty="0"/>
              <a:t>Computer professionals must study failures to learn how to avoid them, and to understand the impacts of poor work</a:t>
            </a:r>
          </a:p>
          <a:p>
            <a:pPr>
              <a:lnSpc>
                <a:spcPct val="90000"/>
              </a:lnSpc>
            </a:pPr>
            <a:endParaRPr lang="en-US" sz="2800" dirty="0"/>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30</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r>
              <a:rPr lang="en-US" sz="4000" dirty="0"/>
              <a:t>System Failures</a:t>
            </a:r>
          </a:p>
        </p:txBody>
      </p:sp>
      <p:sp>
        <p:nvSpPr>
          <p:cNvPr id="47109" name="Rectangle 5"/>
          <p:cNvSpPr>
            <a:spLocks noGrp="1" noChangeArrowheads="1"/>
          </p:cNvSpPr>
          <p:nvPr>
            <p:ph idx="1"/>
          </p:nvPr>
        </p:nvSpPr>
        <p:spPr>
          <a:xfrm>
            <a:off x="381000" y="1295400"/>
            <a:ext cx="8534400" cy="4610100"/>
          </a:xfrm>
        </p:spPr>
        <p:txBody>
          <a:bodyPr>
            <a:normAutofit fontScale="92500"/>
          </a:bodyPr>
          <a:lstStyle/>
          <a:p>
            <a:r>
              <a:rPr lang="en-US" sz="2800" dirty="0"/>
              <a:t>AT&amp;T, Galaxy IV satellite, Amtrak</a:t>
            </a:r>
          </a:p>
          <a:p>
            <a:r>
              <a:rPr lang="en-US" sz="2800" dirty="0"/>
              <a:t>Businesses have gone bankrupt after spending huge amounts on computer systems that failed</a:t>
            </a:r>
          </a:p>
          <a:p>
            <a:r>
              <a:rPr lang="en-US" sz="2800" dirty="0"/>
              <a:t>Voting systems in presidential elections</a:t>
            </a:r>
          </a:p>
          <a:p>
            <a:r>
              <a:rPr lang="en-US" sz="2800" dirty="0"/>
              <a:t>Stalled airports: Denver, Hong Kong, Malaysia</a:t>
            </a:r>
          </a:p>
          <a:p>
            <a:r>
              <a:rPr lang="en-US" sz="2800" dirty="0"/>
              <a:t>Abandoned systems</a:t>
            </a:r>
          </a:p>
          <a:p>
            <a:pPr lvl="1"/>
            <a:r>
              <a:rPr lang="en-US" sz="2400" dirty="0"/>
              <a:t>Systems discarded after wasting millions even billions of dollars</a:t>
            </a:r>
          </a:p>
          <a:p>
            <a:r>
              <a:rPr lang="en-US" sz="2800" dirty="0"/>
              <a:t>Legacy systems</a:t>
            </a:r>
          </a:p>
          <a:p>
            <a:pPr lvl="1"/>
            <a:r>
              <a:rPr lang="en-US" sz="2400" dirty="0"/>
              <a:t>Reliable but inflexible, expensive to replace, little documentation</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31</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pPr>
              <a:lnSpc>
                <a:spcPct val="80000"/>
              </a:lnSpc>
            </a:pPr>
            <a:r>
              <a:rPr lang="en-US" dirty="0"/>
              <a:t>Denver Airport</a:t>
            </a:r>
          </a:p>
        </p:txBody>
      </p:sp>
      <p:sp>
        <p:nvSpPr>
          <p:cNvPr id="59397" name="Rectangle 5"/>
          <p:cNvSpPr>
            <a:spLocks noGrp="1" noChangeArrowheads="1"/>
          </p:cNvSpPr>
          <p:nvPr>
            <p:ph idx="1"/>
          </p:nvPr>
        </p:nvSpPr>
        <p:spPr>
          <a:xfrm>
            <a:off x="609600" y="1295400"/>
            <a:ext cx="8001000" cy="4343400"/>
          </a:xfrm>
        </p:spPr>
        <p:txBody>
          <a:bodyPr>
            <a:normAutofit lnSpcReduction="10000"/>
          </a:bodyPr>
          <a:lstStyle/>
          <a:p>
            <a:pPr>
              <a:lnSpc>
                <a:spcPct val="90000"/>
              </a:lnSpc>
            </a:pPr>
            <a:r>
              <a:rPr lang="en-US" sz="2800" dirty="0"/>
              <a:t>Baggage handling system costs ~ $200 million, caused most of the delay</a:t>
            </a:r>
          </a:p>
          <a:p>
            <a:pPr>
              <a:lnSpc>
                <a:spcPct val="90000"/>
              </a:lnSpc>
            </a:pPr>
            <a:r>
              <a:rPr lang="en-US" sz="2800" dirty="0"/>
              <a:t>Baggage system failed due to real world problems, problems in other systems and software errors</a:t>
            </a:r>
          </a:p>
          <a:p>
            <a:pPr lvl="1">
              <a:lnSpc>
                <a:spcPct val="90000"/>
              </a:lnSpc>
            </a:pPr>
            <a:r>
              <a:rPr lang="en-US" sz="2400" dirty="0"/>
              <a:t>Carts crashed into each other at track intersections, mistaken route. Scanner got dirty or knocked out of alignment, faulty latches, power surges</a:t>
            </a:r>
            <a:endParaRPr lang="en-US" sz="2800" dirty="0"/>
          </a:p>
          <a:p>
            <a:pPr>
              <a:lnSpc>
                <a:spcPct val="90000"/>
              </a:lnSpc>
            </a:pPr>
            <a:r>
              <a:rPr lang="en-US" sz="2800" dirty="0"/>
              <a:t>Main causes:</a:t>
            </a:r>
          </a:p>
          <a:p>
            <a:pPr lvl="1">
              <a:lnSpc>
                <a:spcPct val="90000"/>
              </a:lnSpc>
            </a:pPr>
            <a:r>
              <a:rPr lang="en-US" sz="2400" dirty="0"/>
              <a:t>Time allowed for development was insufficient</a:t>
            </a:r>
          </a:p>
          <a:p>
            <a:pPr lvl="1">
              <a:lnSpc>
                <a:spcPct val="90000"/>
              </a:lnSpc>
            </a:pPr>
            <a:r>
              <a:rPr lang="en-US" sz="2400" dirty="0"/>
              <a:t>Denver made significant changes in specifications after the project began</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32</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90589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xfrm>
            <a:off x="381000" y="457200"/>
            <a:ext cx="8356600" cy="990600"/>
          </a:xfrm>
        </p:spPr>
        <p:txBody>
          <a:bodyPr>
            <a:normAutofit fontScale="90000"/>
          </a:bodyPr>
          <a:lstStyle/>
          <a:p>
            <a:pPr>
              <a:lnSpc>
                <a:spcPct val="80000"/>
              </a:lnSpc>
            </a:pPr>
            <a:r>
              <a:rPr lang="en-US" dirty="0"/>
              <a:t>High-level, management-related causes of computer-system failures</a:t>
            </a:r>
          </a:p>
        </p:txBody>
      </p:sp>
      <p:sp>
        <p:nvSpPr>
          <p:cNvPr id="59397" name="Rectangle 5"/>
          <p:cNvSpPr>
            <a:spLocks noGrp="1" noChangeArrowheads="1"/>
          </p:cNvSpPr>
          <p:nvPr>
            <p:ph idx="1"/>
          </p:nvPr>
        </p:nvSpPr>
        <p:spPr>
          <a:xfrm>
            <a:off x="685800" y="2057400"/>
            <a:ext cx="8001000" cy="3962400"/>
          </a:xfrm>
        </p:spPr>
        <p:txBody>
          <a:bodyPr/>
          <a:lstStyle/>
          <a:p>
            <a:pPr>
              <a:spcBef>
                <a:spcPts val="600"/>
              </a:spcBef>
            </a:pPr>
            <a:r>
              <a:rPr lang="en-US" sz="2400" dirty="0">
                <a:solidFill>
                  <a:srgbClr val="000000"/>
                </a:solidFill>
              </a:rPr>
              <a:t>Lack of clear, well thought out goals and specifications</a:t>
            </a:r>
          </a:p>
          <a:p>
            <a:pPr>
              <a:spcBef>
                <a:spcPts val="600"/>
              </a:spcBef>
            </a:pPr>
            <a:r>
              <a:rPr lang="en-US" sz="2400" dirty="0">
                <a:solidFill>
                  <a:srgbClr val="000000"/>
                </a:solidFill>
              </a:rPr>
              <a:t>Poor management decisions and poor communication among customers, designers, programmers, etc.</a:t>
            </a:r>
          </a:p>
          <a:p>
            <a:pPr>
              <a:spcBef>
                <a:spcPts val="600"/>
              </a:spcBef>
            </a:pPr>
            <a:r>
              <a:rPr lang="en-US" sz="2400" dirty="0">
                <a:solidFill>
                  <a:srgbClr val="000000"/>
                </a:solidFill>
              </a:rPr>
              <a:t>Institutional and political pressures that encourage unrealistically low bids, low budget requests, and underestimates of time requirements</a:t>
            </a:r>
          </a:p>
          <a:p>
            <a:pPr>
              <a:spcBef>
                <a:spcPts val="600"/>
              </a:spcBef>
            </a:pPr>
            <a:r>
              <a:rPr lang="en-US" sz="2400" dirty="0">
                <a:solidFill>
                  <a:srgbClr val="000000"/>
                </a:solidFill>
              </a:rPr>
              <a:t>Use of very new technology, with unknown reliability and problems</a:t>
            </a:r>
          </a:p>
          <a:p>
            <a:pPr>
              <a:spcBef>
                <a:spcPts val="600"/>
              </a:spcBef>
            </a:pPr>
            <a:r>
              <a:rPr lang="en-US" sz="2400" dirty="0">
                <a:solidFill>
                  <a:srgbClr val="000000"/>
                </a:solidFill>
              </a:rPr>
              <a:t>Refusal to recognize or admit a project is in trouble</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33</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dirty="0">
                <a:solidFill>
                  <a:srgbClr val="000000"/>
                </a:solidFill>
              </a:rPr>
              <a:t>Case Study: The Therac-25</a:t>
            </a:r>
          </a:p>
        </p:txBody>
      </p:sp>
      <p:sp>
        <p:nvSpPr>
          <p:cNvPr id="43013" name="Rectangle 5"/>
          <p:cNvSpPr>
            <a:spLocks noGrp="1" noChangeArrowheads="1"/>
          </p:cNvSpPr>
          <p:nvPr>
            <p:ph idx="1"/>
          </p:nvPr>
        </p:nvSpPr>
        <p:spPr>
          <a:xfrm>
            <a:off x="457200" y="1447800"/>
            <a:ext cx="8229600" cy="4678363"/>
          </a:xfrm>
        </p:spPr>
        <p:txBody>
          <a:bodyPr>
            <a:normAutofit lnSpcReduction="10000"/>
          </a:bodyPr>
          <a:lstStyle/>
          <a:p>
            <a:pPr>
              <a:lnSpc>
                <a:spcPct val="90000"/>
              </a:lnSpc>
              <a:buFontTx/>
              <a:buNone/>
            </a:pPr>
            <a:r>
              <a:rPr lang="en-US" sz="2800" dirty="0"/>
              <a:t>Therac-25 Radiation Overdoses:</a:t>
            </a:r>
          </a:p>
          <a:p>
            <a:pPr>
              <a:lnSpc>
                <a:spcPct val="90000"/>
              </a:lnSpc>
            </a:pPr>
            <a:r>
              <a:rPr lang="en-US" sz="2800" dirty="0"/>
              <a:t>Therac-25: a software controlled radiation therapy machine used to treat cancer patients</a:t>
            </a:r>
          </a:p>
          <a:p>
            <a:pPr>
              <a:lnSpc>
                <a:spcPct val="90000"/>
              </a:lnSpc>
            </a:pPr>
            <a:r>
              <a:rPr lang="en-US" sz="2800" dirty="0"/>
              <a:t>1985-1987, 4 medical centers</a:t>
            </a:r>
          </a:p>
          <a:p>
            <a:pPr>
              <a:lnSpc>
                <a:spcPct val="90000"/>
              </a:lnSpc>
            </a:pPr>
            <a:r>
              <a:rPr lang="en-US" sz="2800" dirty="0"/>
              <a:t>Massive overdoses of radiation were given; the machine said no dose had been administered at all</a:t>
            </a:r>
          </a:p>
          <a:p>
            <a:pPr>
              <a:lnSpc>
                <a:spcPct val="90000"/>
              </a:lnSpc>
            </a:pPr>
            <a:r>
              <a:rPr lang="en-US" sz="2800" dirty="0"/>
              <a:t>Caused severe and painful injuries and the death of three patients</a:t>
            </a:r>
          </a:p>
          <a:p>
            <a:pPr>
              <a:lnSpc>
                <a:spcPct val="90000"/>
              </a:lnSpc>
            </a:pPr>
            <a:r>
              <a:rPr lang="en-US" sz="2800" dirty="0"/>
              <a:t>Important to study to avoid repeating errors</a:t>
            </a:r>
          </a:p>
          <a:p>
            <a:pPr>
              <a:lnSpc>
                <a:spcPct val="90000"/>
              </a:lnSpc>
            </a:pPr>
            <a:r>
              <a:rPr lang="en-US" sz="2800" dirty="0"/>
              <a:t>Manufacturer, computer programmer, and hospitals/clinics all have some responsibility</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34</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6"/>
          <p:cNvSpPr>
            <a:spLocks noGrp="1" noChangeArrowheads="1"/>
          </p:cNvSpPr>
          <p:nvPr>
            <p:ph type="title"/>
          </p:nvPr>
        </p:nvSpPr>
        <p:spPr/>
        <p:txBody>
          <a:bodyPr/>
          <a:lstStyle/>
          <a:p>
            <a:r>
              <a:rPr lang="en-US" sz="4000"/>
              <a:t>Case Study: The Therac-25 (cont.)</a:t>
            </a:r>
          </a:p>
        </p:txBody>
      </p:sp>
      <p:sp>
        <p:nvSpPr>
          <p:cNvPr id="50183" name="Rectangle 7"/>
          <p:cNvSpPr>
            <a:spLocks noGrp="1" noChangeArrowheads="1"/>
          </p:cNvSpPr>
          <p:nvPr>
            <p:ph idx="1"/>
          </p:nvPr>
        </p:nvSpPr>
        <p:spPr/>
        <p:txBody>
          <a:bodyPr/>
          <a:lstStyle/>
          <a:p>
            <a:pPr>
              <a:lnSpc>
                <a:spcPct val="80000"/>
              </a:lnSpc>
              <a:buFontTx/>
              <a:buNone/>
            </a:pPr>
            <a:r>
              <a:rPr lang="en-US" sz="2800" dirty="0"/>
              <a:t>Software and Design problems:</a:t>
            </a:r>
          </a:p>
          <a:p>
            <a:pPr>
              <a:lnSpc>
                <a:spcPct val="80000"/>
              </a:lnSpc>
            </a:pPr>
            <a:r>
              <a:rPr lang="en-US" sz="2800" dirty="0"/>
              <a:t>Re-used software from older systems, unaware of bugs in previous software</a:t>
            </a:r>
          </a:p>
          <a:p>
            <a:pPr>
              <a:lnSpc>
                <a:spcPct val="80000"/>
              </a:lnSpc>
            </a:pPr>
            <a:r>
              <a:rPr lang="en-US" sz="2800" dirty="0"/>
              <a:t>Weaknesses in design of operator interface</a:t>
            </a:r>
          </a:p>
          <a:p>
            <a:pPr lvl="1">
              <a:lnSpc>
                <a:spcPct val="80000"/>
              </a:lnSpc>
            </a:pPr>
            <a:r>
              <a:rPr lang="en-US" sz="2400" dirty="0"/>
              <a:t>Obscure error messages with no documentation on them</a:t>
            </a:r>
          </a:p>
          <a:p>
            <a:pPr>
              <a:lnSpc>
                <a:spcPct val="80000"/>
              </a:lnSpc>
            </a:pPr>
            <a:r>
              <a:rPr lang="en-US" sz="2800" dirty="0"/>
              <a:t>Inadequate test plan</a:t>
            </a:r>
          </a:p>
          <a:p>
            <a:pPr>
              <a:lnSpc>
                <a:spcPct val="80000"/>
              </a:lnSpc>
            </a:pPr>
            <a:r>
              <a:rPr lang="en-US" sz="2800" dirty="0"/>
              <a:t>Bugs in software</a:t>
            </a:r>
          </a:p>
          <a:p>
            <a:pPr lvl="1">
              <a:lnSpc>
                <a:spcPct val="80000"/>
              </a:lnSpc>
            </a:pPr>
            <a:r>
              <a:rPr lang="en-US" sz="2800" dirty="0"/>
              <a:t>Allowed beam to deploy when table not in proper position</a:t>
            </a:r>
          </a:p>
          <a:p>
            <a:pPr lvl="1">
              <a:lnSpc>
                <a:spcPct val="80000"/>
              </a:lnSpc>
            </a:pPr>
            <a:r>
              <a:rPr lang="en-US" sz="2800" dirty="0"/>
              <a:t>Ignored changes and corrections operators made at console</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35</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dirty="0"/>
              <a:t>What is "Professional Ethics"?</a:t>
            </a:r>
          </a:p>
        </p:txBody>
      </p:sp>
      <p:sp>
        <p:nvSpPr>
          <p:cNvPr id="41989" name="Rectangle 5"/>
          <p:cNvSpPr>
            <a:spLocks noGrp="1" noChangeArrowheads="1"/>
          </p:cNvSpPr>
          <p:nvPr>
            <p:ph idx="1"/>
          </p:nvPr>
        </p:nvSpPr>
        <p:spPr/>
        <p:txBody>
          <a:bodyPr>
            <a:normAutofit lnSpcReduction="10000"/>
          </a:bodyPr>
          <a:lstStyle/>
          <a:p>
            <a:pPr>
              <a:lnSpc>
                <a:spcPct val="90000"/>
              </a:lnSpc>
            </a:pPr>
            <a:r>
              <a:rPr lang="en-US" sz="2800" dirty="0"/>
              <a:t>Professional ethics includes relationships with and responsibilities toward customers, clients, coworkers, employees, employers, others who use one’s products and services, and others whom they affect</a:t>
            </a:r>
          </a:p>
          <a:p>
            <a:pPr>
              <a:lnSpc>
                <a:spcPct val="90000"/>
              </a:lnSpc>
            </a:pPr>
            <a:r>
              <a:rPr lang="en-US" sz="2800" dirty="0"/>
              <a:t>A professional has a responsibility to act ethically</a:t>
            </a:r>
          </a:p>
          <a:p>
            <a:pPr>
              <a:lnSpc>
                <a:spcPct val="90000"/>
              </a:lnSpc>
            </a:pPr>
            <a:r>
              <a:rPr lang="en-US" sz="2800" dirty="0"/>
              <a:t>Many professions have a code of ethics that professionals are expected to abide by</a:t>
            </a:r>
          </a:p>
          <a:p>
            <a:pPr lvl="1">
              <a:lnSpc>
                <a:spcPct val="90000"/>
              </a:lnSpc>
            </a:pPr>
            <a:r>
              <a:rPr lang="en-US" sz="2400" dirty="0"/>
              <a:t>Medical doctors, Lawyers and judges, Accountants</a:t>
            </a:r>
          </a:p>
          <a:p>
            <a:pPr>
              <a:lnSpc>
                <a:spcPct val="90000"/>
              </a:lnSpc>
            </a:pPr>
            <a:r>
              <a:rPr lang="en-US" sz="2800" dirty="0"/>
              <a:t>Honesty is one of the most fundamental ethical values; however, many ethical problems are more subtle than the choice of being honest or dishonest</a:t>
            </a:r>
          </a:p>
          <a:p>
            <a:pPr>
              <a:lnSpc>
                <a:spcPct val="90000"/>
              </a:lnSpc>
            </a:pPr>
            <a:endParaRPr lang="en-US" dirty="0"/>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36</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dirty="0">
                <a:solidFill>
                  <a:srgbClr val="000000"/>
                </a:solidFill>
              </a:rPr>
              <a:t>Why Professional Ethics?</a:t>
            </a:r>
          </a:p>
        </p:txBody>
      </p:sp>
      <p:sp>
        <p:nvSpPr>
          <p:cNvPr id="41989" name="Rectangle 5"/>
          <p:cNvSpPr>
            <a:spLocks noGrp="1" noChangeArrowheads="1"/>
          </p:cNvSpPr>
          <p:nvPr>
            <p:ph idx="1"/>
          </p:nvPr>
        </p:nvSpPr>
        <p:spPr/>
        <p:txBody>
          <a:bodyPr>
            <a:normAutofit lnSpcReduction="10000"/>
          </a:bodyPr>
          <a:lstStyle/>
          <a:p>
            <a:pPr>
              <a:lnSpc>
                <a:spcPct val="90000"/>
              </a:lnSpc>
            </a:pPr>
            <a:r>
              <a:rPr lang="en-US" sz="2800" dirty="0">
                <a:solidFill>
                  <a:srgbClr val="000000"/>
                </a:solidFill>
              </a:rPr>
              <a:t>Because of some special aspects</a:t>
            </a:r>
          </a:p>
          <a:p>
            <a:pPr lvl="1">
              <a:lnSpc>
                <a:spcPct val="90000"/>
              </a:lnSpc>
              <a:spcBef>
                <a:spcPts val="600"/>
              </a:spcBef>
            </a:pPr>
            <a:r>
              <a:rPr lang="en-US" sz="2400" dirty="0">
                <a:solidFill>
                  <a:srgbClr val="000000"/>
                </a:solidFill>
              </a:rPr>
              <a:t>Professional is an expert in a field that most customers know little about</a:t>
            </a:r>
          </a:p>
          <a:p>
            <a:pPr marL="1200150" lvl="2" indent="-342900">
              <a:lnSpc>
                <a:spcPct val="90000"/>
              </a:lnSpc>
              <a:spcBef>
                <a:spcPts val="600"/>
              </a:spcBef>
            </a:pPr>
            <a:r>
              <a:rPr lang="en-US" dirty="0">
                <a:solidFill>
                  <a:srgbClr val="000000"/>
                </a:solidFill>
              </a:rPr>
              <a:t>Customers have little ability to protect themselves, they rely on the knowledge, expertise, and honesty of the professional</a:t>
            </a:r>
          </a:p>
          <a:p>
            <a:pPr marL="1200150" lvl="2" indent="-342900">
              <a:lnSpc>
                <a:spcPct val="90000"/>
              </a:lnSpc>
              <a:spcBef>
                <a:spcPts val="600"/>
              </a:spcBef>
            </a:pPr>
            <a:r>
              <a:rPr lang="en-US" dirty="0">
                <a:solidFill>
                  <a:srgbClr val="000000"/>
                </a:solidFill>
              </a:rPr>
              <a:t>This is regardless of whether they are the direct or indirect customers of the product</a:t>
            </a:r>
            <a:endParaRPr lang="en-US" sz="2400" dirty="0">
              <a:solidFill>
                <a:srgbClr val="000000"/>
              </a:solidFill>
            </a:endParaRPr>
          </a:p>
          <a:p>
            <a:pPr lvl="1">
              <a:lnSpc>
                <a:spcPct val="90000"/>
              </a:lnSpc>
              <a:spcBef>
                <a:spcPts val="600"/>
              </a:spcBef>
            </a:pPr>
            <a:r>
              <a:rPr lang="en-US" sz="2400" dirty="0">
                <a:solidFill>
                  <a:srgbClr val="000000"/>
                </a:solidFill>
              </a:rPr>
              <a:t>Products of many professionals (e.g., Highway bridges, investment advice, surgery protocols, computer systems) profoundly affect large number of people</a:t>
            </a:r>
          </a:p>
          <a:p>
            <a:pPr lvl="1">
              <a:lnSpc>
                <a:spcPct val="90000"/>
              </a:lnSpc>
              <a:spcBef>
                <a:spcPts val="600"/>
              </a:spcBef>
            </a:pPr>
            <a:r>
              <a:rPr lang="en-US" sz="2400" dirty="0">
                <a:solidFill>
                  <a:srgbClr val="000000"/>
                </a:solidFill>
              </a:rPr>
              <a:t>Professionals must maintain up to date skills and knowledge</a:t>
            </a:r>
          </a:p>
          <a:p>
            <a:pPr marL="457200" lvl="1" indent="0">
              <a:lnSpc>
                <a:spcPct val="90000"/>
              </a:lnSpc>
              <a:buNone/>
            </a:pPr>
            <a:endParaRPr lang="en-US" sz="2400" dirty="0">
              <a:solidFill>
                <a:srgbClr val="000000"/>
              </a:solidFill>
            </a:endParaRP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37</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3976432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Codes of Ethics</a:t>
            </a:r>
          </a:p>
        </p:txBody>
      </p:sp>
      <p:sp>
        <p:nvSpPr>
          <p:cNvPr id="3" name="Content Placeholder 2"/>
          <p:cNvSpPr>
            <a:spLocks noGrp="1"/>
          </p:cNvSpPr>
          <p:nvPr>
            <p:ph idx="1"/>
          </p:nvPr>
        </p:nvSpPr>
        <p:spPr>
          <a:xfrm>
            <a:off x="457200" y="1295400"/>
            <a:ext cx="8229600" cy="4648200"/>
          </a:xfrm>
        </p:spPr>
        <p:txBody>
          <a:bodyPr/>
          <a:lstStyle/>
          <a:p>
            <a:pPr>
              <a:spcBef>
                <a:spcPts val="1200"/>
              </a:spcBef>
            </a:pPr>
            <a:r>
              <a:rPr lang="en-US" dirty="0">
                <a:solidFill>
                  <a:srgbClr val="000000"/>
                </a:solidFill>
              </a:rPr>
              <a:t>Codes of two main computer professional orgs</a:t>
            </a:r>
          </a:p>
          <a:p>
            <a:pPr lvl="1"/>
            <a:r>
              <a:rPr lang="en-US" sz="2400" dirty="0">
                <a:solidFill>
                  <a:srgbClr val="000000"/>
                </a:solidFill>
              </a:rPr>
              <a:t>ACM code of ethics and professional conduct </a:t>
            </a:r>
          </a:p>
          <a:p>
            <a:pPr marL="857250" lvl="2" indent="0">
              <a:buNone/>
            </a:pPr>
            <a:r>
              <a:rPr lang="en-US" sz="2000" dirty="0">
                <a:solidFill>
                  <a:srgbClr val="000000"/>
                </a:solidFill>
              </a:rPr>
              <a:t>ACM: Association of Computer Machinery </a:t>
            </a:r>
          </a:p>
          <a:p>
            <a:pPr lvl="1"/>
            <a:r>
              <a:rPr lang="en-US" sz="2400" dirty="0">
                <a:solidFill>
                  <a:srgbClr val="000000"/>
                </a:solidFill>
              </a:rPr>
              <a:t>Software engineering (SE) code of ethics and professional practice </a:t>
            </a:r>
          </a:p>
          <a:p>
            <a:pPr marL="914400" lvl="2" indent="0">
              <a:buNone/>
            </a:pPr>
            <a:r>
              <a:rPr lang="en-US" sz="2000" dirty="0">
                <a:solidFill>
                  <a:srgbClr val="000000"/>
                </a:solidFill>
              </a:rPr>
              <a:t>IEEE-CS: Inst. for Electrical &amp; Electronics Engineers, Computer Society</a:t>
            </a:r>
          </a:p>
          <a:p>
            <a:pPr>
              <a:buNone/>
            </a:pPr>
            <a:endParaRPr lang="en-US" sz="2800" dirty="0">
              <a:solidFill>
                <a:srgbClr val="000000"/>
              </a:solidFill>
            </a:endParaRP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38</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16758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The SE Code (8 Principles)</a:t>
            </a:r>
          </a:p>
        </p:txBody>
      </p:sp>
      <p:sp>
        <p:nvSpPr>
          <p:cNvPr id="3" name="Content Placeholder 2"/>
          <p:cNvSpPr>
            <a:spLocks noGrp="1"/>
          </p:cNvSpPr>
          <p:nvPr>
            <p:ph idx="1"/>
          </p:nvPr>
        </p:nvSpPr>
        <p:spPr>
          <a:xfrm>
            <a:off x="457200" y="1295400"/>
            <a:ext cx="8382000" cy="4610100"/>
          </a:xfrm>
        </p:spPr>
        <p:txBody>
          <a:bodyPr/>
          <a:lstStyle/>
          <a:p>
            <a:pPr marL="514350" indent="-514350">
              <a:buFont typeface="+mj-lt"/>
              <a:buAutoNum type="arabicPeriod"/>
            </a:pPr>
            <a:r>
              <a:rPr lang="en-US" sz="2800" dirty="0">
                <a:solidFill>
                  <a:srgbClr val="000000"/>
                </a:solidFill>
              </a:rPr>
              <a:t>Public: shall act consistently with the public interest</a:t>
            </a:r>
          </a:p>
          <a:p>
            <a:pPr marL="514350" indent="-514350">
              <a:buFont typeface="+mj-lt"/>
              <a:buAutoNum type="arabicPeriod"/>
            </a:pPr>
            <a:r>
              <a:rPr lang="en-US" sz="2800" dirty="0">
                <a:solidFill>
                  <a:srgbClr val="000000"/>
                </a:solidFill>
              </a:rPr>
              <a:t>Client and employer: act in the best interest</a:t>
            </a:r>
          </a:p>
          <a:p>
            <a:pPr marL="514350" indent="-514350">
              <a:buFont typeface="+mj-lt"/>
              <a:buAutoNum type="arabicPeriod"/>
            </a:pPr>
            <a:r>
              <a:rPr lang="en-US" sz="2800" dirty="0">
                <a:solidFill>
                  <a:srgbClr val="000000"/>
                </a:solidFill>
              </a:rPr>
              <a:t>Product: ensure to meet the highest standards possible</a:t>
            </a:r>
          </a:p>
          <a:p>
            <a:pPr marL="514350" indent="-514350">
              <a:buFont typeface="+mj-lt"/>
              <a:buAutoNum type="arabicPeriod"/>
            </a:pPr>
            <a:r>
              <a:rPr lang="en-US" sz="2800" dirty="0">
                <a:solidFill>
                  <a:srgbClr val="000000"/>
                </a:solidFill>
              </a:rPr>
              <a:t>Judgment: maintain integrity and independence</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39</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58916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lstStyle/>
          <a:p>
            <a:r>
              <a:rPr lang="en-US" dirty="0"/>
              <a:t>Ethical Views (3)</a:t>
            </a:r>
          </a:p>
        </p:txBody>
      </p:sp>
      <p:sp>
        <p:nvSpPr>
          <p:cNvPr id="52229" name="Rectangle 5"/>
          <p:cNvSpPr>
            <a:spLocks noGrp="1" noChangeArrowheads="1"/>
          </p:cNvSpPr>
          <p:nvPr>
            <p:ph idx="1"/>
          </p:nvPr>
        </p:nvSpPr>
        <p:spPr>
          <a:xfrm>
            <a:off x="304800" y="1143000"/>
            <a:ext cx="8686800" cy="5105400"/>
          </a:xfrm>
        </p:spPr>
        <p:txBody>
          <a:bodyPr/>
          <a:lstStyle/>
          <a:p>
            <a:pPr marL="0" indent="0">
              <a:buNone/>
            </a:pPr>
            <a:r>
              <a:rPr lang="en-US" dirty="0"/>
              <a:t>Natural rights</a:t>
            </a:r>
          </a:p>
          <a:p>
            <a:pPr marL="342900" lvl="1" indent="-342900">
              <a:buNone/>
            </a:pPr>
            <a:r>
              <a:rPr lang="en-US" dirty="0"/>
              <a:t>	Try l</a:t>
            </a:r>
            <a:r>
              <a:rPr lang="en-US" sz="2800" dirty="0"/>
              <a:t>et people make their own decisions, </a:t>
            </a:r>
            <a:r>
              <a:rPr lang="en-US" dirty="0"/>
              <a:t>act freely according to their own judgment </a:t>
            </a:r>
            <a:endParaRPr lang="en-US" sz="2800" dirty="0"/>
          </a:p>
          <a:p>
            <a:r>
              <a:rPr lang="en-US" sz="2800" dirty="0"/>
              <a:t>Ethical behaviors respect fundamental/natural rights including rights to life, liberty, and property</a:t>
            </a:r>
          </a:p>
          <a:p>
            <a:r>
              <a:rPr lang="en-US" sz="2800" dirty="0"/>
              <a:t>Acts are likely ethical if they involve voluntary interactions and freely made exchanges, where the parties are not coerced or deceived</a:t>
            </a:r>
          </a:p>
          <a:p>
            <a:pPr lvl="1"/>
            <a:r>
              <a:rPr lang="en-US" dirty="0"/>
              <a:t>Emphasize the process by which people interact, not the result of the interaction</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2098293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The SE Code (8 Principles)</a:t>
            </a:r>
          </a:p>
        </p:txBody>
      </p:sp>
      <p:sp>
        <p:nvSpPr>
          <p:cNvPr id="3" name="Content Placeholder 2"/>
          <p:cNvSpPr>
            <a:spLocks noGrp="1"/>
          </p:cNvSpPr>
          <p:nvPr>
            <p:ph idx="1"/>
          </p:nvPr>
        </p:nvSpPr>
        <p:spPr>
          <a:xfrm>
            <a:off x="457200" y="1295400"/>
            <a:ext cx="8382000" cy="4610100"/>
          </a:xfrm>
        </p:spPr>
        <p:txBody>
          <a:bodyPr/>
          <a:lstStyle/>
          <a:p>
            <a:pPr marL="514350" indent="-514350">
              <a:buFont typeface="+mj-lt"/>
              <a:buAutoNum type="arabicPeriod" startAt="5"/>
            </a:pPr>
            <a:r>
              <a:rPr lang="en-US" sz="2800" dirty="0">
                <a:solidFill>
                  <a:srgbClr val="000000"/>
                </a:solidFill>
              </a:rPr>
              <a:t>Management: ethical in management of software development and maintenance</a:t>
            </a:r>
          </a:p>
          <a:p>
            <a:pPr marL="514350" indent="-514350">
              <a:buFont typeface="+mj-lt"/>
              <a:buAutoNum type="arabicPeriod" startAt="5"/>
            </a:pPr>
            <a:r>
              <a:rPr lang="en-US" sz="2800" dirty="0">
                <a:solidFill>
                  <a:srgbClr val="000000"/>
                </a:solidFill>
              </a:rPr>
              <a:t>Profession: advance the integrity and reputation</a:t>
            </a:r>
          </a:p>
          <a:p>
            <a:pPr marL="514350" indent="-514350">
              <a:buFont typeface="+mj-lt"/>
              <a:buAutoNum type="arabicPeriod" startAt="5"/>
            </a:pPr>
            <a:r>
              <a:rPr lang="en-US" sz="2800" dirty="0">
                <a:solidFill>
                  <a:srgbClr val="000000"/>
                </a:solidFill>
              </a:rPr>
              <a:t>Colleagues: be fair to and supportive of their colleagues</a:t>
            </a:r>
          </a:p>
          <a:p>
            <a:pPr marL="514350" indent="-514350">
              <a:buFont typeface="+mj-lt"/>
              <a:buAutoNum type="arabicPeriod" startAt="5"/>
            </a:pPr>
            <a:r>
              <a:rPr lang="en-US" sz="2800" dirty="0">
                <a:solidFill>
                  <a:srgbClr val="000000"/>
                </a:solidFill>
              </a:rPr>
              <a:t>Self: participate in lifelong learning in their profession</a:t>
            </a:r>
          </a:p>
          <a:p>
            <a:pPr marL="457200" lvl="1" indent="0">
              <a:buNone/>
            </a:pPr>
            <a:endParaRPr lang="en-US" sz="2000" dirty="0">
              <a:solidFill>
                <a:srgbClr val="000000"/>
              </a:solidFill>
            </a:endParaRPr>
          </a:p>
          <a:p>
            <a:pPr marL="457200" lvl="1" indent="0">
              <a:buNone/>
            </a:pPr>
            <a:r>
              <a:rPr lang="en-US" dirty="0">
                <a:solidFill>
                  <a:srgbClr val="000000"/>
                </a:solidFill>
              </a:rPr>
              <a:t>Total: 80 clauses</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40</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589166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The ACM Code </a:t>
            </a:r>
            <a:r>
              <a:rPr lang="en-US" dirty="0"/>
              <a:t>(24 Imperatives)</a:t>
            </a:r>
          </a:p>
        </p:txBody>
      </p:sp>
      <p:sp>
        <p:nvSpPr>
          <p:cNvPr id="3" name="Content Placeholder 2"/>
          <p:cNvSpPr>
            <a:spLocks noGrp="1"/>
          </p:cNvSpPr>
          <p:nvPr>
            <p:ph idx="1"/>
          </p:nvPr>
        </p:nvSpPr>
        <p:spPr/>
        <p:txBody>
          <a:bodyPr/>
          <a:lstStyle/>
          <a:p>
            <a:r>
              <a:rPr lang="en-US" sz="2800" dirty="0">
                <a:solidFill>
                  <a:srgbClr val="000000"/>
                </a:solidFill>
              </a:rPr>
              <a:t>General moral imperatives: as an ACM member, I will</a:t>
            </a:r>
          </a:p>
          <a:p>
            <a:pPr lvl="1"/>
            <a:r>
              <a:rPr lang="en-US" sz="2400" dirty="0">
                <a:solidFill>
                  <a:srgbClr val="000000"/>
                </a:solidFill>
              </a:rPr>
              <a:t>Contribute to society and human well-being</a:t>
            </a:r>
          </a:p>
          <a:p>
            <a:pPr lvl="1"/>
            <a:r>
              <a:rPr lang="en-US" sz="2400" dirty="0">
                <a:solidFill>
                  <a:srgbClr val="000000"/>
                </a:solidFill>
              </a:rPr>
              <a:t>Avoid harm to others</a:t>
            </a:r>
          </a:p>
          <a:p>
            <a:pPr lvl="1"/>
            <a:r>
              <a:rPr lang="en-US" sz="2400" dirty="0">
                <a:solidFill>
                  <a:srgbClr val="000000"/>
                </a:solidFill>
              </a:rPr>
              <a:t>Be honest and trustworthy</a:t>
            </a:r>
          </a:p>
          <a:p>
            <a:pPr lvl="1"/>
            <a:r>
              <a:rPr lang="en-US" sz="2400" dirty="0">
                <a:solidFill>
                  <a:srgbClr val="000000"/>
                </a:solidFill>
              </a:rPr>
              <a:t>Be fair and take action not to discriminate</a:t>
            </a:r>
          </a:p>
          <a:p>
            <a:pPr lvl="1"/>
            <a:r>
              <a:rPr lang="en-US" sz="2400" dirty="0">
                <a:solidFill>
                  <a:srgbClr val="000000"/>
                </a:solidFill>
              </a:rPr>
              <a:t>Honor property rights including copyrights, patents</a:t>
            </a:r>
          </a:p>
          <a:p>
            <a:pPr lvl="1"/>
            <a:r>
              <a:rPr lang="en-US" sz="2400" dirty="0">
                <a:solidFill>
                  <a:srgbClr val="000000"/>
                </a:solidFill>
              </a:rPr>
              <a:t>Give proper credit for IP (must not take credit for other’s idea or work)</a:t>
            </a:r>
          </a:p>
          <a:p>
            <a:pPr lvl="1"/>
            <a:r>
              <a:rPr lang="en-US" sz="2400" dirty="0">
                <a:solidFill>
                  <a:srgbClr val="000000"/>
                </a:solidFill>
              </a:rPr>
              <a:t>Respect the privacy of others</a:t>
            </a:r>
          </a:p>
          <a:p>
            <a:pPr lvl="1"/>
            <a:r>
              <a:rPr lang="en-US" sz="2400" dirty="0">
                <a:solidFill>
                  <a:srgbClr val="000000"/>
                </a:solidFill>
              </a:rPr>
              <a:t>Honor confidentiality</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41</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978374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ACM Code (cont’d)</a:t>
            </a:r>
          </a:p>
        </p:txBody>
      </p:sp>
      <p:sp>
        <p:nvSpPr>
          <p:cNvPr id="3" name="Content Placeholder 2"/>
          <p:cNvSpPr>
            <a:spLocks noGrp="1"/>
          </p:cNvSpPr>
          <p:nvPr>
            <p:ph idx="1"/>
          </p:nvPr>
        </p:nvSpPr>
        <p:spPr>
          <a:xfrm>
            <a:off x="457200" y="1295400"/>
            <a:ext cx="8382000" cy="4610100"/>
          </a:xfrm>
        </p:spPr>
        <p:txBody>
          <a:bodyPr>
            <a:normAutofit fontScale="92500"/>
          </a:bodyPr>
          <a:lstStyle/>
          <a:p>
            <a:r>
              <a:rPr lang="en-US" sz="2800" dirty="0">
                <a:solidFill>
                  <a:srgbClr val="000000"/>
                </a:solidFill>
              </a:rPr>
              <a:t>More specific </a:t>
            </a:r>
            <a:r>
              <a:rPr lang="en-US" sz="2800">
                <a:solidFill>
                  <a:srgbClr val="000000"/>
                </a:solidFill>
              </a:rPr>
              <a:t>professional responsibilities </a:t>
            </a:r>
            <a:endParaRPr lang="en-US" sz="2800" dirty="0">
              <a:solidFill>
                <a:srgbClr val="000000"/>
              </a:solidFill>
            </a:endParaRPr>
          </a:p>
          <a:p>
            <a:pPr lvl="1"/>
            <a:r>
              <a:rPr lang="en-US" sz="2400" dirty="0">
                <a:solidFill>
                  <a:srgbClr val="000000"/>
                </a:solidFill>
              </a:rPr>
              <a:t>Acquire and maintain professional competence,</a:t>
            </a:r>
          </a:p>
          <a:p>
            <a:pPr lvl="1"/>
            <a:r>
              <a:rPr lang="en-US" sz="2400" dirty="0">
                <a:solidFill>
                  <a:srgbClr val="000000"/>
                </a:solidFill>
              </a:rPr>
              <a:t>Know and respect existing laws,</a:t>
            </a:r>
          </a:p>
          <a:p>
            <a:pPr lvl="1"/>
            <a:r>
              <a:rPr lang="en-US" sz="2400" dirty="0">
                <a:solidFill>
                  <a:srgbClr val="000000"/>
                </a:solidFill>
              </a:rPr>
              <a:t>Honor contracts, agreements, and assigned responsibilities, …</a:t>
            </a:r>
          </a:p>
          <a:p>
            <a:r>
              <a:rPr lang="en-US" sz="2800" dirty="0">
                <a:solidFill>
                  <a:srgbClr val="000000"/>
                </a:solidFill>
              </a:rPr>
              <a:t>Organizational leadership imperatives</a:t>
            </a:r>
          </a:p>
          <a:p>
            <a:pPr lvl="1"/>
            <a:r>
              <a:rPr lang="en-US" sz="2400" dirty="0">
                <a:solidFill>
                  <a:srgbClr val="000000"/>
                </a:solidFill>
              </a:rPr>
              <a:t>Articulate social responsibilities, encourage their full acceptance </a:t>
            </a:r>
          </a:p>
          <a:p>
            <a:pPr lvl="1"/>
            <a:r>
              <a:rPr lang="en-US" sz="2400" dirty="0">
                <a:solidFill>
                  <a:srgbClr val="000000"/>
                </a:solidFill>
              </a:rPr>
              <a:t>Manage to design &amp; build systems that enhance quality of life, …</a:t>
            </a:r>
          </a:p>
          <a:p>
            <a:r>
              <a:rPr lang="en-US" sz="2800" dirty="0">
                <a:solidFill>
                  <a:srgbClr val="000000"/>
                </a:solidFill>
              </a:rPr>
              <a:t>Compliance with the code</a:t>
            </a:r>
          </a:p>
          <a:p>
            <a:pPr lvl="1"/>
            <a:r>
              <a:rPr lang="en-US" sz="2400" dirty="0">
                <a:solidFill>
                  <a:srgbClr val="000000"/>
                </a:solidFill>
              </a:rPr>
              <a:t>Uphold and promote the principles of this code, …</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42</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sz="quarter" idx="1"/>
          </p:nvPr>
        </p:nvSpPr>
        <p:spPr>
          <a:xfrm>
            <a:off x="914400" y="1066800"/>
            <a:ext cx="7772400" cy="4779962"/>
          </a:xfrm>
        </p:spPr>
        <p:txBody>
          <a:bodyPr>
            <a:normAutofit fontScale="92500" lnSpcReduction="10000"/>
          </a:bodyPr>
          <a:lstStyle/>
          <a:p>
            <a:pPr marL="0" indent="0">
              <a:spcBef>
                <a:spcPts val="0"/>
              </a:spcBef>
              <a:buNone/>
            </a:pPr>
            <a:r>
              <a:rPr lang="en-US" altLang="en-US" sz="3600" dirty="0"/>
              <a:t>Conclusion for this course</a:t>
            </a:r>
          </a:p>
          <a:p>
            <a:pPr>
              <a:spcBef>
                <a:spcPts val="0"/>
              </a:spcBef>
            </a:pPr>
            <a:r>
              <a:rPr lang="en-US" altLang="en-US" sz="3900" dirty="0"/>
              <a:t>That is all!</a:t>
            </a:r>
          </a:p>
          <a:p>
            <a:pPr lvl="1">
              <a:spcBef>
                <a:spcPts val="0"/>
              </a:spcBef>
            </a:pPr>
            <a:r>
              <a:rPr lang="en-US" sz="3600" dirty="0"/>
              <a:t>I hope that this course has sparked a lot of ideas</a:t>
            </a:r>
          </a:p>
          <a:p>
            <a:pPr lvl="1">
              <a:spcBef>
                <a:spcPts val="0"/>
              </a:spcBef>
            </a:pPr>
            <a:r>
              <a:rPr lang="en-US" sz="3600" dirty="0"/>
              <a:t>I hope also that the discussion of risks and failures encourages you to exercise the highest degree of professional and personal responsibility</a:t>
            </a:r>
            <a:endParaRPr lang="en-US" altLang="en-US" sz="3600" dirty="0"/>
          </a:p>
          <a:p>
            <a:r>
              <a:rPr lang="en-US" altLang="en-US" sz="4400" dirty="0">
                <a:solidFill>
                  <a:srgbClr val="FF0000"/>
                </a:solidFill>
              </a:rPr>
              <a:t>Thank you!</a:t>
            </a:r>
            <a:endParaRPr lang="en-US" altLang="en-US" sz="2800" dirty="0">
              <a:solidFill>
                <a:srgbClr val="FF0000"/>
              </a:solidFill>
            </a:endParaRPr>
          </a:p>
        </p:txBody>
      </p:sp>
      <p:sp>
        <p:nvSpPr>
          <p:cNvPr id="4" name="Slide Number Placeholder 3"/>
          <p:cNvSpPr>
            <a:spLocks noGrp="1"/>
          </p:cNvSpPr>
          <p:nvPr>
            <p:ph type="sldNum" sz="quarter" idx="11"/>
          </p:nvPr>
        </p:nvSpPr>
        <p:spPr/>
        <p:txBody>
          <a:bodyPr/>
          <a:lstStyle/>
          <a:p>
            <a:pPr>
              <a:defRPr/>
            </a:pPr>
            <a:fld id="{17F4FC99-7E24-4E09-B4DA-3F3684813746}" type="slidenum">
              <a:rPr lang="en-US" smtClean="0"/>
              <a:pPr>
                <a:defRPr/>
              </a:pPr>
              <a:t>43</a:t>
            </a:fld>
            <a:endParaRPr lang="en-US"/>
          </a:p>
        </p:txBody>
      </p:sp>
      <p:sp>
        <p:nvSpPr>
          <p:cNvPr id="6" name="Title 1"/>
          <p:cNvSpPr>
            <a:spLocks noGrp="1"/>
          </p:cNvSpPr>
          <p:nvPr>
            <p:ph type="title"/>
          </p:nvPr>
        </p:nvSpPr>
        <p:spPr>
          <a:xfrm>
            <a:off x="304800" y="274638"/>
            <a:ext cx="8382000" cy="735012"/>
          </a:xfrm>
        </p:spPr>
        <p:txBody>
          <a:bodyPr>
            <a:normAutofit fontScale="90000"/>
          </a:bodyPr>
          <a:lstStyle/>
          <a:p>
            <a:r>
              <a:rPr lang="en-US" altLang="en-US" sz="6000" dirty="0"/>
              <a:t>Conclusion</a:t>
            </a:r>
          </a:p>
        </p:txBody>
      </p:sp>
    </p:spTree>
    <p:extLst>
      <p:ext uri="{BB962C8B-B14F-4D97-AF65-F5344CB8AC3E}">
        <p14:creationId xmlns:p14="http://schemas.microsoft.com/office/powerpoint/2010/main" val="239921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r>
              <a:rPr lang="en-US" dirty="0"/>
              <a:t>Negative rights vs. Positive rights</a:t>
            </a:r>
          </a:p>
        </p:txBody>
      </p:sp>
      <p:sp>
        <p:nvSpPr>
          <p:cNvPr id="53253" name="Rectangle 5"/>
          <p:cNvSpPr>
            <a:spLocks noGrp="1" noChangeArrowheads="1"/>
          </p:cNvSpPr>
          <p:nvPr>
            <p:ph idx="1"/>
          </p:nvPr>
        </p:nvSpPr>
        <p:spPr>
          <a:xfrm>
            <a:off x="304800" y="1295400"/>
            <a:ext cx="8534400" cy="4610100"/>
          </a:xfrm>
        </p:spPr>
        <p:txBody>
          <a:bodyPr>
            <a:normAutofit lnSpcReduction="10000"/>
          </a:bodyPr>
          <a:lstStyle/>
          <a:p>
            <a:r>
              <a:rPr lang="en-US" dirty="0"/>
              <a:t>Negative rights (liberties)</a:t>
            </a:r>
          </a:p>
          <a:p>
            <a:pPr lvl="1"/>
            <a:r>
              <a:rPr lang="en-US" dirty="0"/>
              <a:t>The rights to act without interference</a:t>
            </a:r>
          </a:p>
          <a:p>
            <a:r>
              <a:rPr lang="en-US" dirty="0"/>
              <a:t>Positive rights (claim-rights)</a:t>
            </a:r>
          </a:p>
          <a:p>
            <a:pPr lvl="1"/>
            <a:r>
              <a:rPr lang="en-US" dirty="0"/>
              <a:t>An obligation of some people to provide certain things for others, such as work, food, medical care, etc.</a:t>
            </a:r>
          </a:p>
          <a:p>
            <a:pPr>
              <a:spcBef>
                <a:spcPts val="1800"/>
              </a:spcBef>
            </a:pPr>
            <a:r>
              <a:rPr lang="en-US" dirty="0"/>
              <a:t>Negative rights and positive rights often conflict</a:t>
            </a:r>
          </a:p>
          <a:p>
            <a:pPr lvl="1"/>
            <a:r>
              <a:rPr lang="en-US" dirty="0"/>
              <a:t>Some think protecting claim rights is essential, some think protecting liberties is essential</a:t>
            </a:r>
          </a:p>
          <a:p>
            <a:endParaRPr lang="en-US" dirty="0"/>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8438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r>
              <a:rPr lang="en-US" dirty="0"/>
              <a:t>Negative rights vs. Positive rights</a:t>
            </a:r>
          </a:p>
        </p:txBody>
      </p:sp>
      <p:sp>
        <p:nvSpPr>
          <p:cNvPr id="53253" name="Rectangle 5"/>
          <p:cNvSpPr>
            <a:spLocks noGrp="1" noChangeArrowheads="1"/>
          </p:cNvSpPr>
          <p:nvPr>
            <p:ph idx="1"/>
          </p:nvPr>
        </p:nvSpPr>
        <p:spPr>
          <a:xfrm>
            <a:off x="457200" y="1219200"/>
            <a:ext cx="8382000" cy="4610100"/>
          </a:xfrm>
        </p:spPr>
        <p:txBody>
          <a:bodyPr>
            <a:normAutofit fontScale="92500" lnSpcReduction="10000"/>
          </a:bodyPr>
          <a:lstStyle/>
          <a:p>
            <a:r>
              <a:rPr lang="en-US" dirty="0"/>
              <a:t>Negative rights (liberties)</a:t>
            </a:r>
          </a:p>
          <a:p>
            <a:pPr lvl="1"/>
            <a:r>
              <a:rPr lang="en-US" dirty="0"/>
              <a:t>Right to life, liberty, and the pursuit of happiness</a:t>
            </a:r>
          </a:p>
          <a:p>
            <a:pPr lvl="1"/>
            <a:r>
              <a:rPr lang="en-US" dirty="0"/>
              <a:t>Right to freedom of speech and religion </a:t>
            </a:r>
          </a:p>
          <a:p>
            <a:pPr lvl="1"/>
            <a:r>
              <a:rPr lang="en-US" dirty="0"/>
              <a:t>Right to work, own property, access the Internet</a:t>
            </a:r>
          </a:p>
          <a:p>
            <a:r>
              <a:rPr lang="en-US" dirty="0"/>
              <a:t>Positive rights (claim-rights)</a:t>
            </a:r>
          </a:p>
          <a:p>
            <a:pPr lvl="1"/>
            <a:r>
              <a:rPr lang="en-US" dirty="0"/>
              <a:t>To life: someone is obligated to pay for food/medical care</a:t>
            </a:r>
          </a:p>
          <a:p>
            <a:pPr lvl="1"/>
            <a:r>
              <a:rPr lang="en-US" dirty="0"/>
              <a:t>To freedom of speech</a:t>
            </a:r>
          </a:p>
          <a:p>
            <a:pPr lvl="1"/>
            <a:r>
              <a:rPr lang="en-US" dirty="0"/>
              <a:t>To a job: someone must hire you</a:t>
            </a:r>
          </a:p>
          <a:p>
            <a:pPr lvl="1"/>
            <a:r>
              <a:rPr lang="en-US" dirty="0"/>
              <a:t>To access Internet: subsidized access for poor people</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35992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a:t>What is Hacking?</a:t>
            </a:r>
          </a:p>
        </p:txBody>
      </p:sp>
      <p:sp>
        <p:nvSpPr>
          <p:cNvPr id="26629" name="Rectangle 5"/>
          <p:cNvSpPr>
            <a:spLocks noGrp="1" noChangeArrowheads="1"/>
          </p:cNvSpPr>
          <p:nvPr>
            <p:ph idx="1"/>
          </p:nvPr>
        </p:nvSpPr>
        <p:spPr/>
        <p:txBody>
          <a:bodyPr/>
          <a:lstStyle/>
          <a:p>
            <a:pPr>
              <a:spcBef>
                <a:spcPts val="1200"/>
              </a:spcBef>
            </a:pPr>
            <a:r>
              <a:rPr lang="en-US" sz="2800" b="1" dirty="0"/>
              <a:t>Hacking</a:t>
            </a:r>
            <a:r>
              <a:rPr lang="en-US" sz="2800" dirty="0"/>
              <a:t> – currently defined as Intentional, unauthorized access to computer systems</a:t>
            </a:r>
          </a:p>
          <a:p>
            <a:pPr>
              <a:lnSpc>
                <a:spcPct val="80000"/>
              </a:lnSpc>
              <a:spcBef>
                <a:spcPts val="1200"/>
              </a:spcBef>
            </a:pPr>
            <a:r>
              <a:rPr lang="en-US" sz="2800" dirty="0"/>
              <a:t>The term has changed over time</a:t>
            </a:r>
          </a:p>
          <a:p>
            <a:pPr>
              <a:lnSpc>
                <a:spcPct val="80000"/>
              </a:lnSpc>
              <a:spcBef>
                <a:spcPts val="1200"/>
              </a:spcBef>
            </a:pPr>
            <a:r>
              <a:rPr lang="en-US" sz="2800" dirty="0"/>
              <a:t>Phase 1: early 1960s to 1970s </a:t>
            </a:r>
          </a:p>
          <a:p>
            <a:pPr lvl="1">
              <a:spcBef>
                <a:spcPts val="1200"/>
              </a:spcBef>
            </a:pPr>
            <a:r>
              <a:rPr lang="en-US" sz="2400" dirty="0"/>
              <a:t>It was a positive term</a:t>
            </a:r>
          </a:p>
          <a:p>
            <a:pPr lvl="1">
              <a:spcBef>
                <a:spcPts val="1200"/>
              </a:spcBef>
            </a:pPr>
            <a:r>
              <a:rPr lang="en-US" sz="2400" dirty="0"/>
              <a:t>A "hacker" was a creative programmer who wrote elegant or clever code</a:t>
            </a:r>
          </a:p>
          <a:p>
            <a:pPr lvl="1">
              <a:spcBef>
                <a:spcPts val="1200"/>
              </a:spcBef>
            </a:pPr>
            <a:r>
              <a:rPr lang="en-US" sz="2400" dirty="0"/>
              <a:t>A "hack" was an especially clever piece of code</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369524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Hacking (cont.)</a:t>
            </a:r>
          </a:p>
        </p:txBody>
      </p:sp>
      <p:sp>
        <p:nvSpPr>
          <p:cNvPr id="40963" name="Rectangle 3"/>
          <p:cNvSpPr>
            <a:spLocks noGrp="1" noChangeArrowheads="1"/>
          </p:cNvSpPr>
          <p:nvPr>
            <p:ph idx="1"/>
          </p:nvPr>
        </p:nvSpPr>
        <p:spPr/>
        <p:txBody>
          <a:bodyPr/>
          <a:lstStyle/>
          <a:p>
            <a:pPr>
              <a:lnSpc>
                <a:spcPct val="90000"/>
              </a:lnSpc>
            </a:pPr>
            <a:r>
              <a:rPr lang="en-US" sz="2800" dirty="0">
                <a:solidFill>
                  <a:srgbClr val="000000"/>
                </a:solidFill>
              </a:rPr>
              <a:t>Phase 2: 1970s to mid 1990s </a:t>
            </a:r>
          </a:p>
          <a:p>
            <a:pPr lvl="1">
              <a:spcBef>
                <a:spcPts val="1200"/>
              </a:spcBef>
            </a:pPr>
            <a:r>
              <a:rPr lang="en-US" sz="2400" dirty="0">
                <a:solidFill>
                  <a:srgbClr val="000000"/>
                </a:solidFill>
              </a:rPr>
              <a:t>Hacking took on negative connotations</a:t>
            </a:r>
          </a:p>
          <a:p>
            <a:pPr lvl="1">
              <a:spcBef>
                <a:spcPts val="1200"/>
              </a:spcBef>
            </a:pPr>
            <a:r>
              <a:rPr lang="en-US" sz="2400" dirty="0">
                <a:solidFill>
                  <a:srgbClr val="000000"/>
                </a:solidFill>
              </a:rPr>
              <a:t>Breaking into computers for which the hacker does not have authorized access</a:t>
            </a:r>
          </a:p>
          <a:p>
            <a:pPr lvl="1">
              <a:spcBef>
                <a:spcPts val="1200"/>
              </a:spcBef>
            </a:pPr>
            <a:r>
              <a:rPr lang="en-US" sz="2400" dirty="0">
                <a:solidFill>
                  <a:srgbClr val="000000"/>
                </a:solidFill>
              </a:rPr>
              <a:t>Still primarily individuals</a:t>
            </a:r>
          </a:p>
          <a:p>
            <a:pPr lvl="1">
              <a:spcBef>
                <a:spcPts val="1200"/>
              </a:spcBef>
            </a:pPr>
            <a:r>
              <a:rPr lang="en-US" sz="2400" dirty="0">
                <a:solidFill>
                  <a:srgbClr val="000000"/>
                </a:solidFill>
              </a:rPr>
              <a:t>Includes the spreading of computer worms, viruses and ‘phone phreaking’ </a:t>
            </a:r>
          </a:p>
          <a:p>
            <a:pPr lvl="1">
              <a:spcBef>
                <a:spcPts val="1200"/>
              </a:spcBef>
            </a:pPr>
            <a:r>
              <a:rPr lang="en-US" sz="2400" dirty="0">
                <a:solidFill>
                  <a:srgbClr val="000000"/>
                </a:solidFill>
              </a:rPr>
              <a:t>Companies began using hackers to analyze and improve security</a:t>
            </a:r>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359624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Hacking (cont.)</a:t>
            </a:r>
          </a:p>
        </p:txBody>
      </p:sp>
      <p:sp>
        <p:nvSpPr>
          <p:cNvPr id="39939" name="Rectangle 3"/>
          <p:cNvSpPr>
            <a:spLocks noGrp="1" noChangeArrowheads="1"/>
          </p:cNvSpPr>
          <p:nvPr>
            <p:ph idx="1"/>
          </p:nvPr>
        </p:nvSpPr>
        <p:spPr/>
        <p:txBody>
          <a:bodyPr/>
          <a:lstStyle/>
          <a:p>
            <a:r>
              <a:rPr lang="en-US" dirty="0"/>
              <a:t>Phase 3: starting the mid 1990s</a:t>
            </a:r>
          </a:p>
          <a:p>
            <a:pPr lvl="1"/>
            <a:r>
              <a:rPr lang="en-US" sz="2800" dirty="0"/>
              <a:t>The growth of the Web changed hacking; viruses and worms could be spread rapidly</a:t>
            </a:r>
          </a:p>
          <a:p>
            <a:pPr lvl="1"/>
            <a:r>
              <a:rPr lang="en-US" sz="2800" dirty="0"/>
              <a:t>Political hacking (Hacktivism) surfaced</a:t>
            </a:r>
          </a:p>
          <a:p>
            <a:pPr lvl="1"/>
            <a:r>
              <a:rPr lang="en-US" sz="2800" dirty="0"/>
              <a:t>Denial-of-service (</a:t>
            </a:r>
            <a:r>
              <a:rPr lang="en-US" sz="2800" dirty="0" err="1"/>
              <a:t>DoS</a:t>
            </a:r>
            <a:r>
              <a:rPr lang="en-US" sz="2800" dirty="0"/>
              <a:t>) attacks used to shut down Web sites</a:t>
            </a:r>
          </a:p>
          <a:p>
            <a:pPr lvl="1"/>
            <a:r>
              <a:rPr lang="en-US" sz="2800" dirty="0"/>
              <a:t>Large scale theft of personal and financial information</a:t>
            </a:r>
          </a:p>
          <a:p>
            <a:endParaRPr lang="en-US" sz="2800" dirty="0"/>
          </a:p>
        </p:txBody>
      </p:sp>
      <p:sp>
        <p:nvSpPr>
          <p:cNvPr id="4" name="Slide Number Placeholder 4"/>
          <p:cNvSpPr txBox="1">
            <a:spLocks/>
          </p:cNvSpPr>
          <p:nvPr/>
        </p:nvSpPr>
        <p:spPr>
          <a:xfrm>
            <a:off x="146050" y="6210300"/>
            <a:ext cx="457200" cy="457200"/>
          </a:xfrm>
          <a:prstGeom prst="ellipse">
            <a:avLst/>
          </a:prstGeom>
          <a:solidFill>
            <a:srgbClr val="D34817"/>
          </a:solidFill>
        </p:spPr>
        <p:txBody>
          <a:bodyPr wrap="none" lIns="0" tIns="0" rIns="0" bIns="0" anchor="ctr" anchorCtr="1">
            <a:noAutofit/>
          </a:bodyPr>
          <a:lstStyle>
            <a:defPPr>
              <a:defRPr lang="en-US"/>
            </a:defPPr>
            <a:lvl1pPr algn="ctr" rtl="0" eaLnBrk="1" fontAlgn="base" latinLnBrk="0" hangingPunct="1">
              <a:spcBef>
                <a:spcPct val="0"/>
              </a:spcBef>
              <a:spcAft>
                <a:spcPct val="0"/>
              </a:spcAft>
              <a:defRPr kumimoji="0" sz="1400" kern="1200">
                <a:solidFill>
                  <a:srgbClr val="FFFFFF"/>
                </a:solidFill>
                <a:latin typeface="+mj-lt"/>
                <a:ea typeface="+mj-ea"/>
                <a:cs typeface="+mj-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3CA8EA8-66F9-4D0E-AD6B-FEBF196280A8}"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230338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TotalTime>
  <Words>5795</Words>
  <Application>Microsoft Macintosh PowerPoint</Application>
  <PresentationFormat>On-screen Show (4:3)</PresentationFormat>
  <Paragraphs>521</Paragraphs>
  <Slides>43</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Calibri</vt:lpstr>
      <vt:lpstr>Franklin Gothic Book</vt:lpstr>
      <vt:lpstr>Arial</vt:lpstr>
      <vt:lpstr>Office Theme</vt:lpstr>
      <vt:lpstr>CSE 312 Final review </vt:lpstr>
      <vt:lpstr>Ethical Views (1)</vt:lpstr>
      <vt:lpstr>Ethical Views (2)</vt:lpstr>
      <vt:lpstr>Ethical Views (3)</vt:lpstr>
      <vt:lpstr>Negative rights vs. Positive rights</vt:lpstr>
      <vt:lpstr>Negative rights vs. Positive rights</vt:lpstr>
      <vt:lpstr>What is Hacking?</vt:lpstr>
      <vt:lpstr>Hacking (cont.)</vt:lpstr>
      <vt:lpstr>Hacking (cont.)</vt:lpstr>
      <vt:lpstr>The Law re. Hacking</vt:lpstr>
      <vt:lpstr>Stealing Identities</vt:lpstr>
      <vt:lpstr>Theft Techniques</vt:lpstr>
      <vt:lpstr>Responses to Identity Theft</vt:lpstr>
      <vt:lpstr>Protection Techniques</vt:lpstr>
      <vt:lpstr>Libel law: threat to free speech</vt:lpstr>
      <vt:lpstr>Cybercrime Treaty</vt:lpstr>
      <vt:lpstr>“Responsibility to prevent access”</vt:lpstr>
      <vt:lpstr>Alternative Principles</vt:lpstr>
      <vt:lpstr>The Impact on Employment</vt:lpstr>
      <vt:lpstr>A Global Workforce</vt:lpstr>
      <vt:lpstr>Telecommuting Issues</vt:lpstr>
      <vt:lpstr>Data Entry, Phone Work, Retail</vt:lpstr>
      <vt:lpstr>Location Monitoring</vt:lpstr>
      <vt:lpstr>E-Mail, Blogging, and Web Use</vt:lpstr>
      <vt:lpstr>Evaluating Information</vt:lpstr>
      <vt:lpstr>Narrowing the Information Stream</vt:lpstr>
      <vt:lpstr>Why Models May be Inaccurate</vt:lpstr>
      <vt:lpstr>Neo-Luddite Views of Technology</vt:lpstr>
      <vt:lpstr>Neo-Luddite Views of Technology</vt:lpstr>
      <vt:lpstr>Failures and Errors in Computer Systems</vt:lpstr>
      <vt:lpstr>System Failures</vt:lpstr>
      <vt:lpstr>Denver Airport</vt:lpstr>
      <vt:lpstr>High-level, management-related causes of computer-system failures</vt:lpstr>
      <vt:lpstr>Case Study: The Therac-25</vt:lpstr>
      <vt:lpstr>Case Study: The Therac-25 (cont.)</vt:lpstr>
      <vt:lpstr>What is "Professional Ethics"?</vt:lpstr>
      <vt:lpstr>Why Professional Ethics?</vt:lpstr>
      <vt:lpstr>Professional Codes of Ethics</vt:lpstr>
      <vt:lpstr>The SE Code (8 Principles)</vt:lpstr>
      <vt:lpstr>The SE Code (8 Principles)</vt:lpstr>
      <vt:lpstr>The ACM Code (24 Imperatives)</vt:lpstr>
      <vt:lpstr>The ACM Code (cont’d)</vt:lpstr>
      <vt:lpstr>Conclusion</vt:lpstr>
    </vt:vector>
  </TitlesOfParts>
  <Manager/>
  <Company>Stony Brook University</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312 Final exam review</dc:title>
  <dc:subject/>
  <dc:creator/>
  <cp:keywords/>
  <dc:description/>
  <cp:lastModifiedBy>Microsoft Office User</cp:lastModifiedBy>
  <cp:revision>37</cp:revision>
  <dcterms:created xsi:type="dcterms:W3CDTF">2013-11-03T00:41:11Z</dcterms:created>
  <dcterms:modified xsi:type="dcterms:W3CDTF">2018-05-04T12:19:32Z</dcterms:modified>
  <cp:category/>
</cp:coreProperties>
</file>