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handoutMasterIdLst>
    <p:handoutMasterId r:id="rId11"/>
  </p:handoutMasterIdLst>
  <p:sldIdLst>
    <p:sldId id="257" r:id="rId2"/>
    <p:sldId id="261" r:id="rId3"/>
    <p:sldId id="262" r:id="rId4"/>
    <p:sldId id="263" r:id="rId5"/>
    <p:sldId id="264" r:id="rId6"/>
    <p:sldId id="265" r:id="rId7"/>
    <p:sldId id="266" r:id="rId8"/>
    <p:sldId id="267" r:id="rId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autoAdjust="0"/>
  </p:normalViewPr>
  <p:slideViewPr>
    <p:cSldViewPr snapToGrid="0">
      <p:cViewPr varScale="1">
        <p:scale>
          <a:sx n="51" d="100"/>
          <a:sy n="51" d="100"/>
        </p:scale>
        <p:origin x="58" y="8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rtl="0">
            <a:lnSpc>
              <a:spcPct val="100000"/>
            </a:lnSpc>
            <a:defRPr cap="all"/>
          </a:pPr>
          <a:r>
            <a:rPr lang="en-gb" dirty="0"/>
            <a:t>1. Research about wealth of nations </a:t>
          </a:r>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49225C73-1633-42F1-AB3B-7CB183E5F8B8}">
      <dgm:prSet/>
      <dgm:spPr/>
      <dgm:t>
        <a:bodyPr rtlCol="0"/>
        <a:lstStyle/>
        <a:p>
          <a:pPr rtl="0">
            <a:lnSpc>
              <a:spcPct val="100000"/>
            </a:lnSpc>
            <a:defRPr cap="all"/>
          </a:pPr>
          <a:r>
            <a:rPr lang="en-GB" dirty="0"/>
            <a:t>2. Excel spreadsheets</a:t>
          </a:r>
          <a:endParaRPr lang="en-gb" dirty="0"/>
        </a:p>
      </dgm:t>
    </dgm:pt>
    <dgm:pt modelId="{1A0E2090-1D4F-438A-8766-B6030CE01ADD}" type="parTrans" cxnId="{A9154303-8225-4248-91DC-1B0156A35F07}">
      <dgm:prSet/>
      <dgm:spPr/>
      <dgm:t>
        <a:bodyPr rtlCol="0"/>
        <a:lstStyle/>
        <a:p>
          <a:pPr rtl="0"/>
          <a:endParaRPr lang="en-US"/>
        </a:p>
      </dgm:t>
    </dgm:pt>
    <dgm:pt modelId="{9646853A-8964-4519-A5B1-0B7D18B2983D}" type="sibTrans" cxnId="{A9154303-8225-4248-91DC-1B0156A35F07}">
      <dgm:prSet/>
      <dgm:spPr/>
      <dgm:t>
        <a:bodyPr rtlCol="0"/>
        <a:lstStyle/>
        <a:p>
          <a:pPr rtl="0"/>
          <a:endParaRPr lang="en-US"/>
        </a:p>
      </dgm:t>
    </dgm:pt>
    <dgm:pt modelId="{1C383F32-22E8-4F62-A3E0-BDC3D5F48992}">
      <dgm:prSet/>
      <dgm:spPr/>
      <dgm:t>
        <a:bodyPr rtlCol="0"/>
        <a:lstStyle/>
        <a:p>
          <a:pPr rtl="0">
            <a:lnSpc>
              <a:spcPct val="100000"/>
            </a:lnSpc>
            <a:defRPr cap="all"/>
          </a:pPr>
          <a:r>
            <a:rPr lang="en-GB" dirty="0"/>
            <a:t>3. Tableau</a:t>
          </a:r>
          <a:endParaRPr lang="en-gb" dirty="0"/>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en-gb" sz="2300" kern="1200" dirty="0"/>
            <a:t>1. Research about wealth of nations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en-GB" sz="2300" kern="1200" dirty="0"/>
            <a:t>2. Excel spreadsheets</a:t>
          </a:r>
          <a:endParaRPr lang="en-gb" sz="23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en-GB" sz="2300" kern="1200" dirty="0"/>
            <a:t>3. Tableau</a:t>
          </a:r>
          <a:endParaRPr lang="en-gb" sz="23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2/22/2024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2/22/2024</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2/22/2024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2/22/2024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2/22/2024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2/22/2024</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2/22/2024</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2/22/2024</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2/22/2024</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2/22/2024</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2/22/2024</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2/22/2024</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2/22/2024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en-GB" sz="4400" dirty="0">
                <a:solidFill>
                  <a:schemeClr val="tx1"/>
                </a:solidFill>
              </a:rPr>
              <a:t>My</a:t>
            </a:r>
            <a:r>
              <a:rPr lang="en-gb" sz="4400" dirty="0">
                <a:solidFill>
                  <a:schemeClr val="tx1"/>
                </a:solidFill>
              </a:rPr>
              <a:t> wealth of nations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77500" lnSpcReduction="20000"/>
          </a:bodyPr>
          <a:lstStyle/>
          <a:p>
            <a:pPr rtl="0">
              <a:spcAft>
                <a:spcPts val="600"/>
              </a:spcAft>
            </a:pPr>
            <a:r>
              <a:rPr lang="en-GB" dirty="0">
                <a:solidFill>
                  <a:schemeClr val="tx1"/>
                </a:solidFill>
              </a:rPr>
              <a:t>C</a:t>
            </a:r>
            <a:r>
              <a:rPr lang="en-gb" dirty="0">
                <a:solidFill>
                  <a:schemeClr val="tx1"/>
                </a:solidFill>
              </a:rPr>
              <a:t>arlton Okot</a:t>
            </a:r>
          </a:p>
          <a:p>
            <a:pPr rtl="0">
              <a:spcAft>
                <a:spcPts val="600"/>
              </a:spcAft>
            </a:pPr>
            <a:r>
              <a:rPr lang="en-GB" dirty="0">
                <a:solidFill>
                  <a:schemeClr val="tx1"/>
                </a:solidFill>
              </a:rPr>
              <a:t>23/02/2024</a:t>
            </a:r>
            <a:endParaRPr lang="en-gb"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GB" dirty="0"/>
              <a:t>P</a:t>
            </a:r>
            <a:r>
              <a:rPr lang="en-gb" dirty="0"/>
              <a:t>arts</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9683375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3F01-7455-F68D-A89D-0E0A18F30C61}"/>
              </a:ext>
            </a:extLst>
          </p:cNvPr>
          <p:cNvSpPr>
            <a:spLocks noGrp="1"/>
          </p:cNvSpPr>
          <p:nvPr>
            <p:ph type="title"/>
          </p:nvPr>
        </p:nvSpPr>
        <p:spPr/>
        <p:txBody>
          <a:bodyPr/>
          <a:lstStyle/>
          <a:p>
            <a:r>
              <a:rPr lang="en-GB" dirty="0"/>
              <a:t>Table of Contents</a:t>
            </a:r>
          </a:p>
        </p:txBody>
      </p:sp>
      <p:sp>
        <p:nvSpPr>
          <p:cNvPr id="3" name="Content Placeholder 2">
            <a:extLst>
              <a:ext uri="{FF2B5EF4-FFF2-40B4-BE49-F238E27FC236}">
                <a16:creationId xmlns:a16="http://schemas.microsoft.com/office/drawing/2014/main" id="{9770DE9B-FEF9-CDA2-0B41-D94BF95620E5}"/>
              </a:ext>
            </a:extLst>
          </p:cNvPr>
          <p:cNvSpPr>
            <a:spLocks noGrp="1"/>
          </p:cNvSpPr>
          <p:nvPr>
            <p:ph idx="1"/>
          </p:nvPr>
        </p:nvSpPr>
        <p:spPr>
          <a:xfrm>
            <a:off x="1066800" y="2103120"/>
            <a:ext cx="10058400" cy="4297680"/>
          </a:xfrm>
        </p:spPr>
        <p:txBody>
          <a:bodyPr>
            <a:normAutofit fontScale="92500" lnSpcReduction="10000"/>
          </a:bodyPr>
          <a:lstStyle/>
          <a:p>
            <a:pPr marL="0" indent="0">
              <a:buNone/>
            </a:pPr>
            <a:r>
              <a:rPr lang="en-GB" dirty="0"/>
              <a:t>Page 4 :</a:t>
            </a:r>
          </a:p>
          <a:p>
            <a:pPr>
              <a:buFontTx/>
              <a:buChar char="-"/>
            </a:pPr>
            <a:r>
              <a:rPr lang="en-GB" dirty="0"/>
              <a:t>Research done based around the wealth of nations </a:t>
            </a:r>
          </a:p>
          <a:p>
            <a:pPr>
              <a:buFontTx/>
              <a:buChar char="-"/>
            </a:pPr>
            <a:r>
              <a:rPr lang="en-GB" dirty="0"/>
              <a:t>Why the countries are why the are</a:t>
            </a:r>
          </a:p>
          <a:p>
            <a:pPr>
              <a:buFontTx/>
              <a:buChar char="-"/>
            </a:pPr>
            <a:r>
              <a:rPr lang="en-GB" dirty="0"/>
              <a:t>Who causes the changes</a:t>
            </a:r>
          </a:p>
          <a:p>
            <a:pPr>
              <a:buFontTx/>
              <a:buChar char="-"/>
            </a:pPr>
            <a:endParaRPr lang="en-GB" dirty="0"/>
          </a:p>
          <a:p>
            <a:pPr marL="0" indent="0">
              <a:buNone/>
            </a:pPr>
            <a:r>
              <a:rPr lang="en-GB" dirty="0"/>
              <a:t> Page 5 :</a:t>
            </a:r>
          </a:p>
          <a:p>
            <a:pPr>
              <a:buFontTx/>
              <a:buChar char="-"/>
            </a:pPr>
            <a:r>
              <a:rPr lang="en-GB" dirty="0"/>
              <a:t>Building charts</a:t>
            </a:r>
          </a:p>
          <a:p>
            <a:pPr>
              <a:buFontTx/>
              <a:buChar char="-"/>
            </a:pPr>
            <a:r>
              <a:rPr lang="en-GB" dirty="0"/>
              <a:t>Singling out a Year</a:t>
            </a:r>
          </a:p>
          <a:p>
            <a:pPr>
              <a:buFontTx/>
              <a:buChar char="-"/>
            </a:pPr>
            <a:r>
              <a:rPr lang="en-GB" dirty="0"/>
              <a:t>Putting Background</a:t>
            </a:r>
          </a:p>
          <a:p>
            <a:pPr marL="0" indent="0">
              <a:buNone/>
            </a:pPr>
            <a:endParaRPr lang="en-GB" dirty="0"/>
          </a:p>
          <a:p>
            <a:pPr marL="0" indent="0">
              <a:buNone/>
            </a:pPr>
            <a:r>
              <a:rPr lang="en-GB" dirty="0"/>
              <a:t>Page 6-8 :</a:t>
            </a:r>
          </a:p>
          <a:p>
            <a:pPr>
              <a:buFontTx/>
              <a:buChar char="-"/>
            </a:pPr>
            <a:r>
              <a:rPr lang="en-GB" dirty="0"/>
              <a:t>Importing data</a:t>
            </a:r>
          </a:p>
          <a:p>
            <a:pPr marL="0" indent="0">
              <a:buNone/>
            </a:pPr>
            <a:r>
              <a:rPr lang="en-GB" dirty="0"/>
              <a:t>- Building relationships and charts</a:t>
            </a:r>
          </a:p>
          <a:p>
            <a:pPr>
              <a:buFontTx/>
              <a:buChar char="-"/>
            </a:pPr>
            <a:endParaRPr lang="en-GB" dirty="0"/>
          </a:p>
        </p:txBody>
      </p:sp>
      <p:sp>
        <p:nvSpPr>
          <p:cNvPr id="4" name="Date Placeholder 3">
            <a:extLst>
              <a:ext uri="{FF2B5EF4-FFF2-40B4-BE49-F238E27FC236}">
                <a16:creationId xmlns:a16="http://schemas.microsoft.com/office/drawing/2014/main" id="{097EBB9C-52FA-9F56-9F07-18C8F9DC92B0}"/>
              </a:ext>
            </a:extLst>
          </p:cNvPr>
          <p:cNvSpPr>
            <a:spLocks noGrp="1"/>
          </p:cNvSpPr>
          <p:nvPr>
            <p:ph type="dt" sz="half" idx="10"/>
          </p:nvPr>
        </p:nvSpPr>
        <p:spPr/>
        <p:txBody>
          <a:bodyPr/>
          <a:lstStyle/>
          <a:p>
            <a:pPr rtl="0"/>
            <a:fld id="{6AF379E8-AC6C-43B9-9222-BDF0AF9336F0}" type="datetime1">
              <a:rPr lang="en-US" smtClean="0"/>
              <a:t>2/22/2024</a:t>
            </a:fld>
            <a:endParaRPr lang="en-US"/>
          </a:p>
        </p:txBody>
      </p:sp>
    </p:spTree>
    <p:extLst>
      <p:ext uri="{BB962C8B-B14F-4D97-AF65-F5344CB8AC3E}">
        <p14:creationId xmlns:p14="http://schemas.microsoft.com/office/powerpoint/2010/main" val="233656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4E7D-96C7-37AF-D595-E0341DDF45EC}"/>
              </a:ext>
            </a:extLst>
          </p:cNvPr>
          <p:cNvSpPr>
            <a:spLocks noGrp="1"/>
          </p:cNvSpPr>
          <p:nvPr>
            <p:ph type="title"/>
          </p:nvPr>
        </p:nvSpPr>
        <p:spPr/>
        <p:txBody>
          <a:bodyPr/>
          <a:lstStyle/>
          <a:p>
            <a:r>
              <a:rPr lang="en-GB" dirty="0"/>
              <a:t>Research</a:t>
            </a:r>
          </a:p>
        </p:txBody>
      </p:sp>
      <p:sp>
        <p:nvSpPr>
          <p:cNvPr id="3" name="Content Placeholder 2">
            <a:extLst>
              <a:ext uri="{FF2B5EF4-FFF2-40B4-BE49-F238E27FC236}">
                <a16:creationId xmlns:a16="http://schemas.microsoft.com/office/drawing/2014/main" id="{0C65AE94-5173-B7B5-21B0-E30092241C5E}"/>
              </a:ext>
            </a:extLst>
          </p:cNvPr>
          <p:cNvSpPr>
            <a:spLocks noGrp="1"/>
          </p:cNvSpPr>
          <p:nvPr>
            <p:ph idx="1"/>
          </p:nvPr>
        </p:nvSpPr>
        <p:spPr/>
        <p:txBody>
          <a:bodyPr>
            <a:normAutofit lnSpcReduction="10000"/>
          </a:bodyPr>
          <a:lstStyle/>
          <a:p>
            <a:pPr algn="l">
              <a:buFont typeface="+mj-lt"/>
              <a:buAutoNum type="arabicPeriod"/>
            </a:pPr>
            <a:r>
              <a:rPr lang="en-GB" b="1" i="0" dirty="0">
                <a:solidFill>
                  <a:srgbClr val="0D0D0D"/>
                </a:solidFill>
                <a:effectLst/>
              </a:rPr>
              <a:t>Maintaining Trust and Reputation</a:t>
            </a:r>
            <a:r>
              <a:rPr lang="en-GB" b="0" i="0" dirty="0">
                <a:solidFill>
                  <a:srgbClr val="0D0D0D"/>
                </a:solidFill>
                <a:effectLst/>
              </a:rPr>
              <a:t>: Following data protection policies demonstrates a commitment to respecting individuals' privacy rights and maintaining the confidentiality of their information. This helps build trust with customers, clients, and stakeholders, safeguarding the organisation's reputation.</a:t>
            </a:r>
          </a:p>
          <a:p>
            <a:pPr algn="l">
              <a:buFont typeface="+mj-lt"/>
              <a:buAutoNum type="arabicPeriod"/>
            </a:pPr>
            <a:r>
              <a:rPr lang="en-GB" b="1" i="0" dirty="0">
                <a:solidFill>
                  <a:srgbClr val="0D0D0D"/>
                </a:solidFill>
                <a:effectLst/>
              </a:rPr>
              <a:t>Preventing Data Loss or Corruption</a:t>
            </a:r>
            <a:r>
              <a:rPr lang="en-GB" b="0" i="0" dirty="0">
                <a:solidFill>
                  <a:srgbClr val="0D0D0D"/>
                </a:solidFill>
                <a:effectLst/>
              </a:rPr>
              <a:t>: Computer misuse policies establish guidelines for the appropriate use of technology resources, including computers, networks, and software. Adhering to these policies helps prevent unauthorised access, data loss, or corruption due to malicious activities such as hacking, malware, or insider threats.</a:t>
            </a:r>
          </a:p>
          <a:p>
            <a:pPr algn="l">
              <a:buFont typeface="+mj-lt"/>
              <a:buAutoNum type="arabicPeriod"/>
            </a:pPr>
            <a:r>
              <a:rPr lang="en-GB" b="1" i="0" dirty="0">
                <a:solidFill>
                  <a:srgbClr val="0D0D0D"/>
                </a:solidFill>
                <a:effectLst/>
              </a:rPr>
              <a:t>Ensuring Business Continuity</a:t>
            </a:r>
            <a:r>
              <a:rPr lang="en-GB" b="0" i="0" dirty="0">
                <a:solidFill>
                  <a:srgbClr val="0D0D0D"/>
                </a:solidFill>
                <a:effectLst/>
              </a:rPr>
              <a:t>: By adhering to data protection and computer misuse policies, organisations can minimise the risk of disruptions caused by security incidents or regulatory violations. This helps ensure business continuity and protects against potential financial losses or operational disruptions.</a:t>
            </a:r>
          </a:p>
          <a:p>
            <a:endParaRPr lang="en-GB" dirty="0"/>
          </a:p>
          <a:p>
            <a:r>
              <a:rPr lang="en-GB" b="0" i="0" dirty="0">
                <a:solidFill>
                  <a:srgbClr val="0D0D0D"/>
                </a:solidFill>
                <a:effectLst/>
              </a:rPr>
              <a:t>Overall, adherence to data protection and computer misuse policies is crucial for protecting personal data, complying with legal requirements, maintaining trust and reputation, preventing data loss or corruption, ensuring business continuity, and promoting ethical behaviour within organizations.</a:t>
            </a:r>
            <a:endParaRPr lang="en-GB" dirty="0"/>
          </a:p>
        </p:txBody>
      </p:sp>
      <p:sp>
        <p:nvSpPr>
          <p:cNvPr id="4" name="Date Placeholder 3">
            <a:extLst>
              <a:ext uri="{FF2B5EF4-FFF2-40B4-BE49-F238E27FC236}">
                <a16:creationId xmlns:a16="http://schemas.microsoft.com/office/drawing/2014/main" id="{3849D10A-FB0E-F4C8-1DCF-338D2C68AAC9}"/>
              </a:ext>
            </a:extLst>
          </p:cNvPr>
          <p:cNvSpPr>
            <a:spLocks noGrp="1"/>
          </p:cNvSpPr>
          <p:nvPr>
            <p:ph type="dt" sz="half" idx="10"/>
          </p:nvPr>
        </p:nvSpPr>
        <p:spPr/>
        <p:txBody>
          <a:bodyPr/>
          <a:lstStyle/>
          <a:p>
            <a:pPr rtl="0"/>
            <a:fld id="{6AF379E8-AC6C-43B9-9222-BDF0AF9336F0}" type="datetime1">
              <a:rPr lang="en-US" smtClean="0"/>
              <a:t>2/23/2024</a:t>
            </a:fld>
            <a:endParaRPr lang="en-US"/>
          </a:p>
        </p:txBody>
      </p:sp>
    </p:spTree>
    <p:extLst>
      <p:ext uri="{BB962C8B-B14F-4D97-AF65-F5344CB8AC3E}">
        <p14:creationId xmlns:p14="http://schemas.microsoft.com/office/powerpoint/2010/main" val="22131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88B9-1D7F-00BE-CBA8-EFE86688EBD2}"/>
              </a:ext>
            </a:extLst>
          </p:cNvPr>
          <p:cNvSpPr>
            <a:spLocks noGrp="1"/>
          </p:cNvSpPr>
          <p:nvPr>
            <p:ph type="title"/>
          </p:nvPr>
        </p:nvSpPr>
        <p:spPr/>
        <p:txBody>
          <a:bodyPr/>
          <a:lstStyle/>
          <a:p>
            <a:r>
              <a:rPr lang="en-GB" dirty="0"/>
              <a:t>Excel Spreadsheets</a:t>
            </a:r>
          </a:p>
        </p:txBody>
      </p:sp>
      <p:sp>
        <p:nvSpPr>
          <p:cNvPr id="4" name="Date Placeholder 3">
            <a:extLst>
              <a:ext uri="{FF2B5EF4-FFF2-40B4-BE49-F238E27FC236}">
                <a16:creationId xmlns:a16="http://schemas.microsoft.com/office/drawing/2014/main" id="{86F30E92-202C-C8D1-72B1-0C56F4D6024A}"/>
              </a:ext>
            </a:extLst>
          </p:cNvPr>
          <p:cNvSpPr>
            <a:spLocks noGrp="1"/>
          </p:cNvSpPr>
          <p:nvPr>
            <p:ph type="dt" sz="half" idx="10"/>
          </p:nvPr>
        </p:nvSpPr>
        <p:spPr/>
        <p:txBody>
          <a:bodyPr/>
          <a:lstStyle/>
          <a:p>
            <a:pPr rtl="0"/>
            <a:fld id="{6AF379E8-AC6C-43B9-9222-BDF0AF9336F0}" type="datetime1">
              <a:rPr lang="en-US" smtClean="0"/>
              <a:t>2/23/2024</a:t>
            </a:fld>
            <a:endParaRPr lang="en-US"/>
          </a:p>
        </p:txBody>
      </p:sp>
      <p:pic>
        <p:nvPicPr>
          <p:cNvPr id="1026" name="Picture 2">
            <a:extLst>
              <a:ext uri="{FF2B5EF4-FFF2-40B4-BE49-F238E27FC236}">
                <a16:creationId xmlns:a16="http://schemas.microsoft.com/office/drawing/2014/main" id="{044A5606-D090-6D3E-4CF8-C33C6019D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531" y="1791808"/>
            <a:ext cx="4158365" cy="19708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3A35DC-8208-F0BF-0DE3-AB6D4DB58B6F}"/>
              </a:ext>
            </a:extLst>
          </p:cNvPr>
          <p:cNvSpPr txBox="1"/>
          <p:nvPr/>
        </p:nvSpPr>
        <p:spPr>
          <a:xfrm>
            <a:off x="764498" y="1791808"/>
            <a:ext cx="5782033" cy="2031325"/>
          </a:xfrm>
          <a:prstGeom prst="rect">
            <a:avLst/>
          </a:prstGeom>
          <a:noFill/>
        </p:spPr>
        <p:txBody>
          <a:bodyPr wrap="square" rtlCol="0">
            <a:spAutoFit/>
          </a:bodyPr>
          <a:lstStyle/>
          <a:p>
            <a:r>
              <a:rPr lang="en-GB" dirty="0"/>
              <a:t>- Changed currency from $ to £ by clicking the arrow under ‘Number’, selecting Category ‘Currency’</a:t>
            </a:r>
          </a:p>
          <a:p>
            <a:pPr marL="285750" indent="-285750">
              <a:buFontTx/>
              <a:buChar char="-"/>
            </a:pPr>
            <a:r>
              <a:rPr lang="en-GB" dirty="0"/>
              <a:t>Singled out the first 20 ranked countries in the year 2019 by clicking a column and ‘Ctrl +F’ , Find and replace 2019.</a:t>
            </a:r>
          </a:p>
          <a:p>
            <a:pPr marL="285750" indent="-285750">
              <a:buFontTx/>
              <a:buChar char="-"/>
            </a:pPr>
            <a:endParaRPr lang="en-GB" dirty="0"/>
          </a:p>
        </p:txBody>
      </p:sp>
      <p:sp>
        <p:nvSpPr>
          <p:cNvPr id="6" name="TextBox 5">
            <a:extLst>
              <a:ext uri="{FF2B5EF4-FFF2-40B4-BE49-F238E27FC236}">
                <a16:creationId xmlns:a16="http://schemas.microsoft.com/office/drawing/2014/main" id="{9871BFE5-C751-C657-9C1F-EB168278B20A}"/>
              </a:ext>
            </a:extLst>
          </p:cNvPr>
          <p:cNvSpPr txBox="1"/>
          <p:nvPr/>
        </p:nvSpPr>
        <p:spPr>
          <a:xfrm>
            <a:off x="554636" y="3823133"/>
            <a:ext cx="5991895" cy="923330"/>
          </a:xfrm>
          <a:prstGeom prst="rect">
            <a:avLst/>
          </a:prstGeom>
          <a:noFill/>
        </p:spPr>
        <p:txBody>
          <a:bodyPr wrap="square" rtlCol="0">
            <a:spAutoFit/>
          </a:bodyPr>
          <a:lstStyle/>
          <a:p>
            <a:pPr marL="285750" indent="-285750">
              <a:buFontTx/>
              <a:buChar char="-"/>
            </a:pPr>
            <a:r>
              <a:rPr lang="en-GB" dirty="0"/>
              <a:t>Formed into a table and by selecting all rows and columns behind this table I coloured it Purple</a:t>
            </a:r>
          </a:p>
          <a:p>
            <a:pPr marL="285750" indent="-285750">
              <a:buFontTx/>
              <a:buChar char="-"/>
            </a:pPr>
            <a:r>
              <a:rPr lang="en-GB" dirty="0"/>
              <a:t>Placed directly under the Top 20 chart.</a:t>
            </a:r>
          </a:p>
        </p:txBody>
      </p:sp>
      <p:pic>
        <p:nvPicPr>
          <p:cNvPr id="1030" name="Picture 6">
            <a:extLst>
              <a:ext uri="{FF2B5EF4-FFF2-40B4-BE49-F238E27FC236}">
                <a16:creationId xmlns:a16="http://schemas.microsoft.com/office/drawing/2014/main" id="{DB26BBE1-D9DA-BC23-3B51-5C6FEDF81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732833"/>
            <a:ext cx="4724400" cy="266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12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29D8-2E4E-C78B-287A-71ACBDACD567}"/>
              </a:ext>
            </a:extLst>
          </p:cNvPr>
          <p:cNvSpPr>
            <a:spLocks noGrp="1"/>
          </p:cNvSpPr>
          <p:nvPr>
            <p:ph type="title"/>
          </p:nvPr>
        </p:nvSpPr>
        <p:spPr/>
        <p:txBody>
          <a:bodyPr/>
          <a:lstStyle/>
          <a:p>
            <a:r>
              <a:rPr lang="en-GB" dirty="0"/>
              <a:t>Tableau</a:t>
            </a:r>
          </a:p>
        </p:txBody>
      </p:sp>
      <p:sp>
        <p:nvSpPr>
          <p:cNvPr id="4" name="Date Placeholder 3">
            <a:extLst>
              <a:ext uri="{FF2B5EF4-FFF2-40B4-BE49-F238E27FC236}">
                <a16:creationId xmlns:a16="http://schemas.microsoft.com/office/drawing/2014/main" id="{8FBF5F1E-BBF9-4830-4E99-E8A6853D0B8C}"/>
              </a:ext>
            </a:extLst>
          </p:cNvPr>
          <p:cNvSpPr>
            <a:spLocks noGrp="1"/>
          </p:cNvSpPr>
          <p:nvPr>
            <p:ph type="dt" sz="half" idx="10"/>
          </p:nvPr>
        </p:nvSpPr>
        <p:spPr/>
        <p:txBody>
          <a:bodyPr/>
          <a:lstStyle/>
          <a:p>
            <a:pPr rtl="0"/>
            <a:fld id="{6AF379E8-AC6C-43B9-9222-BDF0AF9336F0}" type="datetime1">
              <a:rPr lang="en-US" smtClean="0"/>
              <a:t>2/23/2024</a:t>
            </a:fld>
            <a:endParaRPr lang="en-US"/>
          </a:p>
        </p:txBody>
      </p:sp>
      <p:pic>
        <p:nvPicPr>
          <p:cNvPr id="2052" name="Picture 4">
            <a:extLst>
              <a:ext uri="{FF2B5EF4-FFF2-40B4-BE49-F238E27FC236}">
                <a16:creationId xmlns:a16="http://schemas.microsoft.com/office/drawing/2014/main" id="{92808EE7-F75B-AC47-D688-876CA9EE1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075" y="1328394"/>
            <a:ext cx="5816184" cy="35154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55780B-E551-1DA6-90B3-31D358FFD4D7}"/>
              </a:ext>
            </a:extLst>
          </p:cNvPr>
          <p:cNvSpPr txBox="1"/>
          <p:nvPr/>
        </p:nvSpPr>
        <p:spPr>
          <a:xfrm>
            <a:off x="794479" y="2014194"/>
            <a:ext cx="4676931" cy="2585323"/>
          </a:xfrm>
          <a:prstGeom prst="rect">
            <a:avLst/>
          </a:prstGeom>
          <a:noFill/>
        </p:spPr>
        <p:txBody>
          <a:bodyPr wrap="square" rtlCol="0">
            <a:spAutoFit/>
          </a:bodyPr>
          <a:lstStyle/>
          <a:p>
            <a:pPr marL="285750" indent="-285750">
              <a:buFontTx/>
              <a:buChar char="-"/>
            </a:pPr>
            <a:r>
              <a:rPr lang="en-GB" dirty="0"/>
              <a:t>Imported my data here by clicking ‘Microsoft Excel’ on the left, and then selecting my Wealth of Nations data file.</a:t>
            </a:r>
          </a:p>
          <a:p>
            <a:pPr marL="285750" indent="-285750">
              <a:buFontTx/>
              <a:buChar char="-"/>
            </a:pPr>
            <a:r>
              <a:rPr lang="en-GB" dirty="0"/>
              <a:t>Then set relationships between Country (GDP), Country (Life Expectancy) and Country (Smartphones), and moved onto tables.</a:t>
            </a:r>
          </a:p>
        </p:txBody>
      </p:sp>
    </p:spTree>
    <p:extLst>
      <p:ext uri="{BB962C8B-B14F-4D97-AF65-F5344CB8AC3E}">
        <p14:creationId xmlns:p14="http://schemas.microsoft.com/office/powerpoint/2010/main" val="116722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D99E-BDA4-7F10-F48C-1DC93F4A802D}"/>
              </a:ext>
            </a:extLst>
          </p:cNvPr>
          <p:cNvSpPr>
            <a:spLocks noGrp="1"/>
          </p:cNvSpPr>
          <p:nvPr>
            <p:ph type="title"/>
          </p:nvPr>
        </p:nvSpPr>
        <p:spPr/>
        <p:txBody>
          <a:bodyPr/>
          <a:lstStyle/>
          <a:p>
            <a:r>
              <a:rPr lang="en-GB" dirty="0"/>
              <a:t>Tableau</a:t>
            </a:r>
          </a:p>
        </p:txBody>
      </p:sp>
      <p:sp>
        <p:nvSpPr>
          <p:cNvPr id="3" name="Content Placeholder 2">
            <a:extLst>
              <a:ext uri="{FF2B5EF4-FFF2-40B4-BE49-F238E27FC236}">
                <a16:creationId xmlns:a16="http://schemas.microsoft.com/office/drawing/2014/main" id="{B0FF1B03-BCFC-8D3A-5940-121F09EA5C9E}"/>
              </a:ext>
            </a:extLst>
          </p:cNvPr>
          <p:cNvSpPr>
            <a:spLocks noGrp="1"/>
          </p:cNvSpPr>
          <p:nvPr>
            <p:ph idx="1"/>
          </p:nvPr>
        </p:nvSpPr>
        <p:spPr>
          <a:xfrm>
            <a:off x="1066800" y="2103120"/>
            <a:ext cx="3115456" cy="3849624"/>
          </a:xfrm>
        </p:spPr>
        <p:txBody>
          <a:bodyPr/>
          <a:lstStyle/>
          <a:p>
            <a:r>
              <a:rPr lang="en-GB" dirty="0"/>
              <a:t>As I created my tables, I used various designs such as scatter plots to make sure it was visually satisfying.</a:t>
            </a:r>
          </a:p>
          <a:p>
            <a:r>
              <a:rPr lang="en-GB" dirty="0"/>
              <a:t>I made the colour around orange to support the persons problem with being colour blind</a:t>
            </a:r>
          </a:p>
          <a:p>
            <a:pPr marL="0" indent="0">
              <a:buNone/>
            </a:pPr>
            <a:endParaRPr lang="en-GB" dirty="0"/>
          </a:p>
        </p:txBody>
      </p:sp>
      <p:sp>
        <p:nvSpPr>
          <p:cNvPr id="4" name="Date Placeholder 3">
            <a:extLst>
              <a:ext uri="{FF2B5EF4-FFF2-40B4-BE49-F238E27FC236}">
                <a16:creationId xmlns:a16="http://schemas.microsoft.com/office/drawing/2014/main" id="{292E5411-BBC6-FA62-48C9-B9293C79183F}"/>
              </a:ext>
            </a:extLst>
          </p:cNvPr>
          <p:cNvSpPr>
            <a:spLocks noGrp="1"/>
          </p:cNvSpPr>
          <p:nvPr>
            <p:ph type="dt" sz="half" idx="10"/>
          </p:nvPr>
        </p:nvSpPr>
        <p:spPr/>
        <p:txBody>
          <a:bodyPr/>
          <a:lstStyle/>
          <a:p>
            <a:pPr rtl="0"/>
            <a:fld id="{6AF379E8-AC6C-43B9-9222-BDF0AF9336F0}" type="datetime1">
              <a:rPr lang="en-US" smtClean="0"/>
              <a:t>2/23/2024</a:t>
            </a:fld>
            <a:endParaRPr lang="en-US"/>
          </a:p>
        </p:txBody>
      </p:sp>
      <p:pic>
        <p:nvPicPr>
          <p:cNvPr id="3074" name="Picture 2">
            <a:extLst>
              <a:ext uri="{FF2B5EF4-FFF2-40B4-BE49-F238E27FC236}">
                <a16:creationId xmlns:a16="http://schemas.microsoft.com/office/drawing/2014/main" id="{2F25BA38-73AC-133E-16AD-5F5CF34C1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931" y="881687"/>
            <a:ext cx="7040538"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38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2337-AB55-C043-B910-986F4F076DD9}"/>
              </a:ext>
            </a:extLst>
          </p:cNvPr>
          <p:cNvSpPr>
            <a:spLocks noGrp="1"/>
          </p:cNvSpPr>
          <p:nvPr>
            <p:ph type="title"/>
          </p:nvPr>
        </p:nvSpPr>
        <p:spPr/>
        <p:txBody>
          <a:bodyPr/>
          <a:lstStyle/>
          <a:p>
            <a:r>
              <a:rPr lang="en-GB" dirty="0"/>
              <a:t>Tableau</a:t>
            </a:r>
          </a:p>
        </p:txBody>
      </p:sp>
      <p:sp>
        <p:nvSpPr>
          <p:cNvPr id="3" name="Content Placeholder 2">
            <a:extLst>
              <a:ext uri="{FF2B5EF4-FFF2-40B4-BE49-F238E27FC236}">
                <a16:creationId xmlns:a16="http://schemas.microsoft.com/office/drawing/2014/main" id="{37FBFF11-28ED-161F-991A-F1596C60DF6A}"/>
              </a:ext>
            </a:extLst>
          </p:cNvPr>
          <p:cNvSpPr>
            <a:spLocks noGrp="1"/>
          </p:cNvSpPr>
          <p:nvPr>
            <p:ph idx="1"/>
          </p:nvPr>
        </p:nvSpPr>
        <p:spPr>
          <a:xfrm>
            <a:off x="1066800" y="2103120"/>
            <a:ext cx="5029200" cy="3849624"/>
          </a:xfrm>
        </p:spPr>
        <p:txBody>
          <a:bodyPr/>
          <a:lstStyle/>
          <a:p>
            <a:r>
              <a:rPr lang="en-GB" dirty="0"/>
              <a:t>As you can see here I have created an amazing world map.</a:t>
            </a:r>
          </a:p>
          <a:p>
            <a:r>
              <a:rPr lang="en-GB" dirty="0"/>
              <a:t>The blue helps the colour blind </a:t>
            </a:r>
          </a:p>
          <a:p>
            <a:r>
              <a:rPr lang="en-GB" dirty="0"/>
              <a:t>The bottom right show that I filtered to only count the top 20 ranked countries</a:t>
            </a:r>
          </a:p>
          <a:p>
            <a:r>
              <a:rPr lang="en-GB" dirty="0"/>
              <a:t>I have filtered the SUM of the smartphones </a:t>
            </a:r>
          </a:p>
          <a:p>
            <a:r>
              <a:rPr lang="en-GB" dirty="0"/>
              <a:t>As you hover over any of these blue highlighted countries, it will magnify the statistics.</a:t>
            </a:r>
          </a:p>
          <a:p>
            <a:r>
              <a:rPr lang="en-GB" dirty="0"/>
              <a:t>The more blue a country is, the more users of smartphones it has.</a:t>
            </a:r>
          </a:p>
        </p:txBody>
      </p:sp>
      <p:sp>
        <p:nvSpPr>
          <p:cNvPr id="4" name="Date Placeholder 3">
            <a:extLst>
              <a:ext uri="{FF2B5EF4-FFF2-40B4-BE49-F238E27FC236}">
                <a16:creationId xmlns:a16="http://schemas.microsoft.com/office/drawing/2014/main" id="{6C0A2F75-EDD0-38B2-F0A1-16576D0E9691}"/>
              </a:ext>
            </a:extLst>
          </p:cNvPr>
          <p:cNvSpPr>
            <a:spLocks noGrp="1"/>
          </p:cNvSpPr>
          <p:nvPr>
            <p:ph type="dt" sz="half" idx="10"/>
          </p:nvPr>
        </p:nvSpPr>
        <p:spPr/>
        <p:txBody>
          <a:bodyPr/>
          <a:lstStyle/>
          <a:p>
            <a:pPr rtl="0"/>
            <a:fld id="{6AF379E8-AC6C-43B9-9222-BDF0AF9336F0}" type="datetime1">
              <a:rPr lang="en-US" smtClean="0"/>
              <a:t>2/23/2024</a:t>
            </a:fld>
            <a:endParaRPr lang="en-US"/>
          </a:p>
        </p:txBody>
      </p:sp>
      <p:pic>
        <p:nvPicPr>
          <p:cNvPr id="4098" name="Picture 2">
            <a:extLst>
              <a:ext uri="{FF2B5EF4-FFF2-40B4-BE49-F238E27FC236}">
                <a16:creationId xmlns:a16="http://schemas.microsoft.com/office/drawing/2014/main" id="{2AFA120C-925F-8811-4478-36605DAC5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4194"/>
            <a:ext cx="5731240" cy="40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405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{3E8AE735-C0CA-46E6-878D-95E90E9AA5A6}tf78438558_win32</Template>
  <TotalTime>1063</TotalTime>
  <Words>499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Garamond</vt:lpstr>
      <vt:lpstr>SavonVTI</vt:lpstr>
      <vt:lpstr>My wealth of nations project</vt:lpstr>
      <vt:lpstr>Parts</vt:lpstr>
      <vt:lpstr>Table of Contents</vt:lpstr>
      <vt:lpstr>Research</vt:lpstr>
      <vt:lpstr>Excel Spreadsheets</vt:lpstr>
      <vt:lpstr>Tableau</vt:lpstr>
      <vt:lpstr>Tableau</vt:lpstr>
      <vt:lpstr>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wealth of nations project</dc:title>
  <dc:creator>Calvin Okot</dc:creator>
  <cp:lastModifiedBy>Calvin Okot</cp:lastModifiedBy>
  <cp:revision>1</cp:revision>
  <dcterms:created xsi:type="dcterms:W3CDTF">2024-02-22T16:45:57Z</dcterms:created>
  <dcterms:modified xsi:type="dcterms:W3CDTF">2024-02-23T10:29:12Z</dcterms:modified>
</cp:coreProperties>
</file>