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E3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8" autoAdjust="0"/>
  </p:normalViewPr>
  <p:slideViewPr>
    <p:cSldViewPr snapToGrid="0">
      <p:cViewPr>
        <p:scale>
          <a:sx n="60" d="100"/>
          <a:sy n="60" d="100"/>
        </p:scale>
        <p:origin x="811" y="5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D2649-8538-4A5B-A078-AC1602AD7073}" type="datetimeFigureOut">
              <a:rPr lang="en-AU" smtClean="0"/>
              <a:t>27/04/2022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D401BB-9746-41D5-8EEF-41F6B54A27FA}" type="slidenum">
              <a:rPr lang="en-AU" smtClean="0"/>
              <a:t>‹#›</a:t>
            </a:fld>
            <a:endParaRPr lang="en-AU"/>
          </a:p>
        </p:txBody>
      </p:sp>
    </p:spTree>
    <p:extLst>
      <p:ext uri="{BB962C8B-B14F-4D97-AF65-F5344CB8AC3E}">
        <p14:creationId xmlns:p14="http://schemas.microsoft.com/office/powerpoint/2010/main" val="3777292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C9D1D9"/>
                </a:solidFill>
                <a:effectLst/>
                <a:latin typeface="-apple-system"/>
              </a:rPr>
              <a:t>It’s a power-hungry world that we live in. Everyone needs it to live but how do we make it? The answer is powerplants, and lots of them!</a:t>
            </a:r>
          </a:p>
          <a:p>
            <a:pPr algn="l"/>
            <a:r>
              <a:rPr lang="en-US" b="0" i="0" dirty="0">
                <a:solidFill>
                  <a:srgbClr val="C9D1D9"/>
                </a:solidFill>
                <a:effectLst/>
                <a:latin typeface="-apple-system"/>
              </a:rPr>
              <a:t>In this analysis we will deep dive into how the world produces its power. who produces the most and who is the cleanest, we will see how developed countries stack up against developing in their production and their sustainability</a:t>
            </a:r>
          </a:p>
          <a:p>
            <a:endParaRPr lang="en-AU" dirty="0"/>
          </a:p>
        </p:txBody>
      </p:sp>
      <p:sp>
        <p:nvSpPr>
          <p:cNvPr id="4" name="Slide Number Placeholder 3"/>
          <p:cNvSpPr>
            <a:spLocks noGrp="1"/>
          </p:cNvSpPr>
          <p:nvPr>
            <p:ph type="sldNum" sz="quarter" idx="5"/>
          </p:nvPr>
        </p:nvSpPr>
        <p:spPr/>
        <p:txBody>
          <a:bodyPr/>
          <a:lstStyle/>
          <a:p>
            <a:fld id="{3AD401BB-9746-41D5-8EEF-41F6B54A27FA}" type="slidenum">
              <a:rPr lang="en-AU" smtClean="0"/>
              <a:t>2</a:t>
            </a:fld>
            <a:endParaRPr lang="en-AU"/>
          </a:p>
        </p:txBody>
      </p:sp>
    </p:spTree>
    <p:extLst>
      <p:ext uri="{BB962C8B-B14F-4D97-AF65-F5344CB8AC3E}">
        <p14:creationId xmlns:p14="http://schemas.microsoft.com/office/powerpoint/2010/main" val="1417210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AD401BB-9746-41D5-8EEF-41F6B54A27FA}" type="slidenum">
              <a:rPr lang="en-AU" smtClean="0"/>
              <a:t>11</a:t>
            </a:fld>
            <a:endParaRPr lang="en-AU"/>
          </a:p>
        </p:txBody>
      </p:sp>
    </p:spTree>
    <p:extLst>
      <p:ext uri="{BB962C8B-B14F-4D97-AF65-F5344CB8AC3E}">
        <p14:creationId xmlns:p14="http://schemas.microsoft.com/office/powerpoint/2010/main" val="3887254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AD401BB-9746-41D5-8EEF-41F6B54A27FA}" type="slidenum">
              <a:rPr lang="en-AU" smtClean="0"/>
              <a:t>12</a:t>
            </a:fld>
            <a:endParaRPr lang="en-AU"/>
          </a:p>
        </p:txBody>
      </p:sp>
    </p:spTree>
    <p:extLst>
      <p:ext uri="{BB962C8B-B14F-4D97-AF65-F5344CB8AC3E}">
        <p14:creationId xmlns:p14="http://schemas.microsoft.com/office/powerpoint/2010/main" val="46541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AD401BB-9746-41D5-8EEF-41F6B54A27FA}" type="slidenum">
              <a:rPr lang="en-AU" smtClean="0"/>
              <a:t>13</a:t>
            </a:fld>
            <a:endParaRPr lang="en-AU"/>
          </a:p>
        </p:txBody>
      </p:sp>
    </p:spTree>
    <p:extLst>
      <p:ext uri="{BB962C8B-B14F-4D97-AF65-F5344CB8AC3E}">
        <p14:creationId xmlns:p14="http://schemas.microsoft.com/office/powerpoint/2010/main" val="3340275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AD401BB-9746-41D5-8EEF-41F6B54A27FA}" type="slidenum">
              <a:rPr lang="en-AU" smtClean="0"/>
              <a:t>3</a:t>
            </a:fld>
            <a:endParaRPr lang="en-AU"/>
          </a:p>
        </p:txBody>
      </p:sp>
    </p:spTree>
    <p:extLst>
      <p:ext uri="{BB962C8B-B14F-4D97-AF65-F5344CB8AC3E}">
        <p14:creationId xmlns:p14="http://schemas.microsoft.com/office/powerpoint/2010/main" val="81070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AD401BB-9746-41D5-8EEF-41F6B54A27FA}" type="slidenum">
              <a:rPr lang="en-AU" smtClean="0"/>
              <a:t>4</a:t>
            </a:fld>
            <a:endParaRPr lang="en-AU"/>
          </a:p>
        </p:txBody>
      </p:sp>
    </p:spTree>
    <p:extLst>
      <p:ext uri="{BB962C8B-B14F-4D97-AF65-F5344CB8AC3E}">
        <p14:creationId xmlns:p14="http://schemas.microsoft.com/office/powerpoint/2010/main" val="3154925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AD401BB-9746-41D5-8EEF-41F6B54A27FA}" type="slidenum">
              <a:rPr lang="en-AU" smtClean="0"/>
              <a:t>5</a:t>
            </a:fld>
            <a:endParaRPr lang="en-AU"/>
          </a:p>
        </p:txBody>
      </p:sp>
    </p:spTree>
    <p:extLst>
      <p:ext uri="{BB962C8B-B14F-4D97-AF65-F5344CB8AC3E}">
        <p14:creationId xmlns:p14="http://schemas.microsoft.com/office/powerpoint/2010/main" val="343377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AD401BB-9746-41D5-8EEF-41F6B54A27FA}" type="slidenum">
              <a:rPr lang="en-AU" smtClean="0"/>
              <a:t>6</a:t>
            </a:fld>
            <a:endParaRPr lang="en-AU"/>
          </a:p>
        </p:txBody>
      </p:sp>
    </p:spTree>
    <p:extLst>
      <p:ext uri="{BB962C8B-B14F-4D97-AF65-F5344CB8AC3E}">
        <p14:creationId xmlns:p14="http://schemas.microsoft.com/office/powerpoint/2010/main" val="2480033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AD401BB-9746-41D5-8EEF-41F6B54A27FA}" type="slidenum">
              <a:rPr lang="en-AU" smtClean="0"/>
              <a:t>7</a:t>
            </a:fld>
            <a:endParaRPr lang="en-AU"/>
          </a:p>
        </p:txBody>
      </p:sp>
    </p:spTree>
    <p:extLst>
      <p:ext uri="{BB962C8B-B14F-4D97-AF65-F5344CB8AC3E}">
        <p14:creationId xmlns:p14="http://schemas.microsoft.com/office/powerpoint/2010/main" val="196200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AD401BB-9746-41D5-8EEF-41F6B54A27FA}" type="slidenum">
              <a:rPr lang="en-AU" smtClean="0"/>
              <a:t>8</a:t>
            </a:fld>
            <a:endParaRPr lang="en-AU"/>
          </a:p>
        </p:txBody>
      </p:sp>
    </p:spTree>
    <p:extLst>
      <p:ext uri="{BB962C8B-B14F-4D97-AF65-F5344CB8AC3E}">
        <p14:creationId xmlns:p14="http://schemas.microsoft.com/office/powerpoint/2010/main" val="1993898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AD401BB-9746-41D5-8EEF-41F6B54A27FA}" type="slidenum">
              <a:rPr lang="en-AU" smtClean="0"/>
              <a:t>9</a:t>
            </a:fld>
            <a:endParaRPr lang="en-AU"/>
          </a:p>
        </p:txBody>
      </p:sp>
    </p:spTree>
    <p:extLst>
      <p:ext uri="{BB962C8B-B14F-4D97-AF65-F5344CB8AC3E}">
        <p14:creationId xmlns:p14="http://schemas.microsoft.com/office/powerpoint/2010/main" val="3020001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AD401BB-9746-41D5-8EEF-41F6B54A27FA}" type="slidenum">
              <a:rPr lang="en-AU" smtClean="0"/>
              <a:t>10</a:t>
            </a:fld>
            <a:endParaRPr lang="en-AU"/>
          </a:p>
        </p:txBody>
      </p:sp>
    </p:spTree>
    <p:extLst>
      <p:ext uri="{BB962C8B-B14F-4D97-AF65-F5344CB8AC3E}">
        <p14:creationId xmlns:p14="http://schemas.microsoft.com/office/powerpoint/2010/main" val="1825185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4/27/2022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82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4/27/2022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454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4/27/2022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8220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4/27/2022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0752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4/27/2022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81487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4/27/2022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9438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4/27/2022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47969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4/27/2022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2140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4/27/2022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742549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4/27/2022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4122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4/27/2022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119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4/27/2022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681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ight bulb in the dirt&#10;&#10;Description automatically generated with low confidence">
            <a:extLst>
              <a:ext uri="{FF2B5EF4-FFF2-40B4-BE49-F238E27FC236}">
                <a16:creationId xmlns:a16="http://schemas.microsoft.com/office/drawing/2014/main" id="{AE2F5D3A-C23C-4341-9E00-AF319668D52A}"/>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l="939" t="8605" r="941" b="8605"/>
          <a:stretch/>
        </p:blipFill>
        <p:spPr>
          <a:xfrm>
            <a:off x="0" y="0"/>
            <a:ext cx="12192000" cy="6858002"/>
          </a:xfrm>
          <a:prstGeom prst="rect">
            <a:avLst/>
          </a:prstGeom>
        </p:spPr>
      </p:pic>
      <p:sp>
        <p:nvSpPr>
          <p:cNvPr id="2" name="Title 1">
            <a:extLst>
              <a:ext uri="{FF2B5EF4-FFF2-40B4-BE49-F238E27FC236}">
                <a16:creationId xmlns:a16="http://schemas.microsoft.com/office/drawing/2014/main" id="{9356B856-D8FD-451B-84BF-707F6993CC25}"/>
              </a:ext>
            </a:extLst>
          </p:cNvPr>
          <p:cNvSpPr>
            <a:spLocks noGrp="1"/>
          </p:cNvSpPr>
          <p:nvPr>
            <p:ph type="ctrTitle"/>
          </p:nvPr>
        </p:nvSpPr>
        <p:spPr>
          <a:xfrm>
            <a:off x="692322" y="1121687"/>
            <a:ext cx="10807355" cy="1650492"/>
          </a:xfrm>
          <a:noFill/>
          <a:ln>
            <a:noFill/>
          </a:ln>
          <a:effectLst>
            <a:glow rad="101600">
              <a:schemeClr val="accent6">
                <a:satMod val="175000"/>
                <a:alpha val="40000"/>
              </a:schemeClr>
            </a:glow>
            <a:outerShdw blurRad="107950" dist="12700" dir="5400000" algn="ctr">
              <a:srgbClr val="000000"/>
            </a:outerShdw>
          </a:effectLst>
        </p:spPr>
        <p:txBody>
          <a:bodyPr anchor="t">
            <a:normAutofit fontScale="90000"/>
          </a:bodyPr>
          <a:lstStyle/>
          <a:p>
            <a:pPr algn="ctr"/>
            <a:r>
              <a:rPr lang="en-AU" sz="4000" dirty="0">
                <a:solidFill>
                  <a:srgbClr val="FFFFFF"/>
                </a:solidFill>
              </a:rPr>
              <a:t>The </a:t>
            </a:r>
            <a:br>
              <a:rPr lang="en-AU" sz="4000" dirty="0">
                <a:solidFill>
                  <a:srgbClr val="FFFFFF"/>
                </a:solidFill>
              </a:rPr>
            </a:br>
            <a:r>
              <a:rPr lang="en-AU" dirty="0">
                <a:solidFill>
                  <a:srgbClr val="FFFFFF"/>
                </a:solidFill>
              </a:rPr>
              <a:t>International Power Rangers </a:t>
            </a:r>
            <a:br>
              <a:rPr lang="en-AU" dirty="0">
                <a:solidFill>
                  <a:srgbClr val="FFFFFF"/>
                </a:solidFill>
              </a:rPr>
            </a:br>
            <a:r>
              <a:rPr lang="en-AU" sz="2400" dirty="0">
                <a:solidFill>
                  <a:srgbClr val="FFFFFF"/>
                </a:solidFill>
              </a:rPr>
              <a:t>present</a:t>
            </a:r>
          </a:p>
        </p:txBody>
      </p:sp>
      <p:sp>
        <p:nvSpPr>
          <p:cNvPr id="8" name="Title 1">
            <a:extLst>
              <a:ext uri="{FF2B5EF4-FFF2-40B4-BE49-F238E27FC236}">
                <a16:creationId xmlns:a16="http://schemas.microsoft.com/office/drawing/2014/main" id="{4787EF5D-C09E-4F5D-85C8-02A1FA7323D9}"/>
              </a:ext>
            </a:extLst>
          </p:cNvPr>
          <p:cNvSpPr txBox="1">
            <a:spLocks/>
          </p:cNvSpPr>
          <p:nvPr/>
        </p:nvSpPr>
        <p:spPr>
          <a:xfrm>
            <a:off x="692321" y="3039388"/>
            <a:ext cx="10807355" cy="2334248"/>
          </a:xfrm>
          <a:prstGeom prst="rect">
            <a:avLst/>
          </a:prstGeom>
          <a:noFill/>
          <a:ln w="3175">
            <a:noFill/>
          </a:ln>
          <a:effectLst>
            <a:outerShdw blurRad="107950" dist="12700" dir="5400000" algn="ctr">
              <a:srgbClr val="000000"/>
            </a:outerShdw>
          </a:effectLst>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ctr"/>
            <a:r>
              <a:rPr lang="en-AU" sz="6600" dirty="0">
                <a:solidFill>
                  <a:srgbClr val="45E33D"/>
                </a:solidFill>
              </a:rPr>
              <a:t>WHO IS THE </a:t>
            </a:r>
          </a:p>
          <a:p>
            <a:pPr algn="ctr"/>
            <a:r>
              <a:rPr lang="en-AU" sz="6600" dirty="0">
                <a:solidFill>
                  <a:srgbClr val="45E33D"/>
                </a:solidFill>
              </a:rPr>
              <a:t>REAL POWERHOUSE?</a:t>
            </a:r>
          </a:p>
        </p:txBody>
      </p:sp>
    </p:spTree>
    <p:extLst>
      <p:ext uri="{BB962C8B-B14F-4D97-AF65-F5344CB8AC3E}">
        <p14:creationId xmlns:p14="http://schemas.microsoft.com/office/powerpoint/2010/main" val="1130517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9EF64E8-E0BD-4F95-BBA0-109DB60DC425}"/>
              </a:ext>
            </a:extLst>
          </p:cNvPr>
          <p:cNvSpPr>
            <a:spLocks noGrp="1"/>
          </p:cNvSpPr>
          <p:nvPr>
            <p:ph type="title"/>
          </p:nvPr>
        </p:nvSpPr>
        <p:spPr/>
        <p:txBody>
          <a:bodyPr/>
          <a:lstStyle/>
          <a:p>
            <a:endParaRPr lang="en-AU" dirty="0"/>
          </a:p>
        </p:txBody>
      </p:sp>
      <p:sp>
        <p:nvSpPr>
          <p:cNvPr id="3" name="Content Placeholder 2" hidden="1">
            <a:extLst>
              <a:ext uri="{FF2B5EF4-FFF2-40B4-BE49-F238E27FC236}">
                <a16:creationId xmlns:a16="http://schemas.microsoft.com/office/drawing/2014/main" id="{94961A05-4022-4B97-A222-3F3D036B4541}"/>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28E1F9D1-3430-4255-8257-84A4C7C571A5}"/>
              </a:ext>
            </a:extLst>
          </p:cNvPr>
          <p:cNvPicPr>
            <a:picLocks noChangeAspect="1"/>
          </p:cNvPicPr>
          <p:nvPr/>
        </p:nvPicPr>
        <p:blipFill>
          <a:blip r:embed="rId3"/>
          <a:stretch>
            <a:fillRect/>
          </a:stretch>
        </p:blipFill>
        <p:spPr>
          <a:xfrm>
            <a:off x="173831" y="137465"/>
            <a:ext cx="1709738" cy="1868783"/>
          </a:xfrm>
          <a:prstGeom prst="rect">
            <a:avLst/>
          </a:prstGeom>
        </p:spPr>
      </p:pic>
      <p:sp>
        <p:nvSpPr>
          <p:cNvPr id="5" name="Rectangle 4">
            <a:extLst>
              <a:ext uri="{FF2B5EF4-FFF2-40B4-BE49-F238E27FC236}">
                <a16:creationId xmlns:a16="http://schemas.microsoft.com/office/drawing/2014/main" id="{A8ECE9BA-A350-4BB4-BA2E-058EED663F1E}"/>
              </a:ext>
            </a:extLst>
          </p:cNvPr>
          <p:cNvSpPr/>
          <p:nvPr/>
        </p:nvSpPr>
        <p:spPr>
          <a:xfrm>
            <a:off x="1676400" y="495300"/>
            <a:ext cx="3886200" cy="165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191906AC-BAF8-46CD-B296-3B12FA529612}"/>
              </a:ext>
            </a:extLst>
          </p:cNvPr>
          <p:cNvSpPr/>
          <p:nvPr/>
        </p:nvSpPr>
        <p:spPr>
          <a:xfrm flipV="1">
            <a:off x="1447800" y="1422398"/>
            <a:ext cx="960120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AD479BFA-EFC9-4C86-875B-53549BF74EC1}"/>
              </a:ext>
            </a:extLst>
          </p:cNvPr>
          <p:cNvSpPr/>
          <p:nvPr/>
        </p:nvSpPr>
        <p:spPr>
          <a:xfrm flipV="1">
            <a:off x="1581150" y="783250"/>
            <a:ext cx="6051550" cy="73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E2B97B34-F5E7-40B6-A695-42435F57BB5B}"/>
              </a:ext>
            </a:extLst>
          </p:cNvPr>
          <p:cNvSpPr/>
          <p:nvPr/>
        </p:nvSpPr>
        <p:spPr>
          <a:xfrm>
            <a:off x="1447800" y="1578136"/>
            <a:ext cx="2984500" cy="15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EF8B6171-B877-4FA8-8BB8-C6403725E680}"/>
              </a:ext>
            </a:extLst>
          </p:cNvPr>
          <p:cNvSpPr txBox="1"/>
          <p:nvPr/>
        </p:nvSpPr>
        <p:spPr>
          <a:xfrm>
            <a:off x="1987550" y="795819"/>
            <a:ext cx="9861550" cy="923330"/>
          </a:xfrm>
          <a:prstGeom prst="rect">
            <a:avLst/>
          </a:prstGeom>
          <a:noFill/>
        </p:spPr>
        <p:txBody>
          <a:bodyPr wrap="square" rtlCol="0">
            <a:spAutoFit/>
          </a:bodyPr>
          <a:lstStyle/>
          <a:p>
            <a:r>
              <a:rPr lang="en-US" sz="3600" b="1" i="0" dirty="0">
                <a:solidFill>
                  <a:srgbClr val="00B050"/>
                </a:solidFill>
                <a:effectLst/>
                <a:latin typeface="+mj-lt"/>
                <a:cs typeface="Calibri" panose="020F0502020204030204" pitchFamily="34" charset="0"/>
              </a:rPr>
              <a:t>Bonus: compare COP26 agreements</a:t>
            </a:r>
          </a:p>
          <a:p>
            <a:endParaRPr lang="en-AU" dirty="0"/>
          </a:p>
        </p:txBody>
      </p:sp>
    </p:spTree>
    <p:extLst>
      <p:ext uri="{BB962C8B-B14F-4D97-AF65-F5344CB8AC3E}">
        <p14:creationId xmlns:p14="http://schemas.microsoft.com/office/powerpoint/2010/main" val="668647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9EF64E8-E0BD-4F95-BBA0-109DB60DC425}"/>
              </a:ext>
            </a:extLst>
          </p:cNvPr>
          <p:cNvSpPr>
            <a:spLocks noGrp="1"/>
          </p:cNvSpPr>
          <p:nvPr>
            <p:ph type="title"/>
          </p:nvPr>
        </p:nvSpPr>
        <p:spPr/>
        <p:txBody>
          <a:bodyPr/>
          <a:lstStyle/>
          <a:p>
            <a:endParaRPr lang="en-AU" dirty="0"/>
          </a:p>
        </p:txBody>
      </p:sp>
      <p:sp>
        <p:nvSpPr>
          <p:cNvPr id="3" name="Content Placeholder 2" hidden="1">
            <a:extLst>
              <a:ext uri="{FF2B5EF4-FFF2-40B4-BE49-F238E27FC236}">
                <a16:creationId xmlns:a16="http://schemas.microsoft.com/office/drawing/2014/main" id="{94961A05-4022-4B97-A222-3F3D036B4541}"/>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28E1F9D1-3430-4255-8257-84A4C7C571A5}"/>
              </a:ext>
            </a:extLst>
          </p:cNvPr>
          <p:cNvPicPr>
            <a:picLocks noChangeAspect="1"/>
          </p:cNvPicPr>
          <p:nvPr/>
        </p:nvPicPr>
        <p:blipFill>
          <a:blip r:embed="rId3"/>
          <a:stretch>
            <a:fillRect/>
          </a:stretch>
        </p:blipFill>
        <p:spPr>
          <a:xfrm>
            <a:off x="173831" y="137465"/>
            <a:ext cx="1709738" cy="1868783"/>
          </a:xfrm>
          <a:prstGeom prst="rect">
            <a:avLst/>
          </a:prstGeom>
        </p:spPr>
      </p:pic>
      <p:sp>
        <p:nvSpPr>
          <p:cNvPr id="5" name="Rectangle 4">
            <a:extLst>
              <a:ext uri="{FF2B5EF4-FFF2-40B4-BE49-F238E27FC236}">
                <a16:creationId xmlns:a16="http://schemas.microsoft.com/office/drawing/2014/main" id="{A8ECE9BA-A350-4BB4-BA2E-058EED663F1E}"/>
              </a:ext>
            </a:extLst>
          </p:cNvPr>
          <p:cNvSpPr/>
          <p:nvPr/>
        </p:nvSpPr>
        <p:spPr>
          <a:xfrm>
            <a:off x="1676400" y="495300"/>
            <a:ext cx="3886200" cy="165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191906AC-BAF8-46CD-B296-3B12FA529612}"/>
              </a:ext>
            </a:extLst>
          </p:cNvPr>
          <p:cNvSpPr/>
          <p:nvPr/>
        </p:nvSpPr>
        <p:spPr>
          <a:xfrm flipV="1">
            <a:off x="1447800" y="1422398"/>
            <a:ext cx="960120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AD479BFA-EFC9-4C86-875B-53549BF74EC1}"/>
              </a:ext>
            </a:extLst>
          </p:cNvPr>
          <p:cNvSpPr/>
          <p:nvPr/>
        </p:nvSpPr>
        <p:spPr>
          <a:xfrm flipV="1">
            <a:off x="1581150" y="783250"/>
            <a:ext cx="6051550" cy="73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E2B97B34-F5E7-40B6-A695-42435F57BB5B}"/>
              </a:ext>
            </a:extLst>
          </p:cNvPr>
          <p:cNvSpPr/>
          <p:nvPr/>
        </p:nvSpPr>
        <p:spPr>
          <a:xfrm>
            <a:off x="1447800" y="1578136"/>
            <a:ext cx="2984500" cy="15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9BC3DB42-14E0-4B43-B1C9-02136A439656}"/>
              </a:ext>
            </a:extLst>
          </p:cNvPr>
          <p:cNvSpPr txBox="1"/>
          <p:nvPr/>
        </p:nvSpPr>
        <p:spPr>
          <a:xfrm>
            <a:off x="1149350" y="2571731"/>
            <a:ext cx="9893300" cy="2492990"/>
          </a:xfrm>
          <a:prstGeom prst="rect">
            <a:avLst/>
          </a:prstGeom>
          <a:noFill/>
        </p:spPr>
        <p:txBody>
          <a:bodyPr wrap="square" rtlCol="0">
            <a:spAutoFit/>
          </a:bodyPr>
          <a:lstStyle/>
          <a:p>
            <a:pPr algn="ctr"/>
            <a:r>
              <a:rPr lang="en-US" sz="7200" b="1" i="0" dirty="0">
                <a:solidFill>
                  <a:srgbClr val="00B050"/>
                </a:solidFill>
                <a:effectLst/>
                <a:latin typeface="+mj-lt"/>
                <a:cs typeface="Calibri" panose="020F0502020204030204" pitchFamily="34" charset="0"/>
              </a:rPr>
              <a:t>So???</a:t>
            </a:r>
          </a:p>
          <a:p>
            <a:pPr algn="ctr"/>
            <a:r>
              <a:rPr lang="en-US" sz="6600" b="1" i="0" dirty="0">
                <a:solidFill>
                  <a:srgbClr val="00B050"/>
                </a:solidFill>
                <a:effectLst/>
                <a:latin typeface="+mj-lt"/>
                <a:cs typeface="Calibri" panose="020F0502020204030204" pitchFamily="34" charset="0"/>
              </a:rPr>
              <a:t>Why should you care???</a:t>
            </a:r>
          </a:p>
          <a:p>
            <a:endParaRPr lang="en-AU" dirty="0"/>
          </a:p>
        </p:txBody>
      </p:sp>
    </p:spTree>
    <p:extLst>
      <p:ext uri="{BB962C8B-B14F-4D97-AF65-F5344CB8AC3E}">
        <p14:creationId xmlns:p14="http://schemas.microsoft.com/office/powerpoint/2010/main" val="1196134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9EF64E8-E0BD-4F95-BBA0-109DB60DC425}"/>
              </a:ext>
            </a:extLst>
          </p:cNvPr>
          <p:cNvSpPr>
            <a:spLocks noGrp="1"/>
          </p:cNvSpPr>
          <p:nvPr>
            <p:ph type="title"/>
          </p:nvPr>
        </p:nvSpPr>
        <p:spPr/>
        <p:txBody>
          <a:bodyPr/>
          <a:lstStyle/>
          <a:p>
            <a:endParaRPr lang="en-AU" dirty="0"/>
          </a:p>
        </p:txBody>
      </p:sp>
      <p:sp>
        <p:nvSpPr>
          <p:cNvPr id="3" name="Content Placeholder 2" hidden="1">
            <a:extLst>
              <a:ext uri="{FF2B5EF4-FFF2-40B4-BE49-F238E27FC236}">
                <a16:creationId xmlns:a16="http://schemas.microsoft.com/office/drawing/2014/main" id="{94961A05-4022-4B97-A222-3F3D036B4541}"/>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28E1F9D1-3430-4255-8257-84A4C7C571A5}"/>
              </a:ext>
            </a:extLst>
          </p:cNvPr>
          <p:cNvPicPr>
            <a:picLocks noChangeAspect="1"/>
          </p:cNvPicPr>
          <p:nvPr/>
        </p:nvPicPr>
        <p:blipFill>
          <a:blip r:embed="rId3"/>
          <a:stretch>
            <a:fillRect/>
          </a:stretch>
        </p:blipFill>
        <p:spPr>
          <a:xfrm>
            <a:off x="173831" y="137465"/>
            <a:ext cx="1709738" cy="1868783"/>
          </a:xfrm>
          <a:prstGeom prst="rect">
            <a:avLst/>
          </a:prstGeom>
        </p:spPr>
      </p:pic>
      <p:sp>
        <p:nvSpPr>
          <p:cNvPr id="5" name="Rectangle 4">
            <a:extLst>
              <a:ext uri="{FF2B5EF4-FFF2-40B4-BE49-F238E27FC236}">
                <a16:creationId xmlns:a16="http://schemas.microsoft.com/office/drawing/2014/main" id="{A8ECE9BA-A350-4BB4-BA2E-058EED663F1E}"/>
              </a:ext>
            </a:extLst>
          </p:cNvPr>
          <p:cNvSpPr/>
          <p:nvPr/>
        </p:nvSpPr>
        <p:spPr>
          <a:xfrm>
            <a:off x="1676400" y="495300"/>
            <a:ext cx="3886200" cy="165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191906AC-BAF8-46CD-B296-3B12FA529612}"/>
              </a:ext>
            </a:extLst>
          </p:cNvPr>
          <p:cNvSpPr/>
          <p:nvPr/>
        </p:nvSpPr>
        <p:spPr>
          <a:xfrm flipV="1">
            <a:off x="1447800" y="1422398"/>
            <a:ext cx="960120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AD479BFA-EFC9-4C86-875B-53549BF74EC1}"/>
              </a:ext>
            </a:extLst>
          </p:cNvPr>
          <p:cNvSpPr/>
          <p:nvPr/>
        </p:nvSpPr>
        <p:spPr>
          <a:xfrm flipV="1">
            <a:off x="1581150" y="783250"/>
            <a:ext cx="6051550" cy="73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E2B97B34-F5E7-40B6-A695-42435F57BB5B}"/>
              </a:ext>
            </a:extLst>
          </p:cNvPr>
          <p:cNvSpPr/>
          <p:nvPr/>
        </p:nvSpPr>
        <p:spPr>
          <a:xfrm>
            <a:off x="1447800" y="1578136"/>
            <a:ext cx="2984500" cy="15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9BC3DB42-14E0-4B43-B1C9-02136A439656}"/>
              </a:ext>
            </a:extLst>
          </p:cNvPr>
          <p:cNvSpPr txBox="1"/>
          <p:nvPr/>
        </p:nvSpPr>
        <p:spPr>
          <a:xfrm>
            <a:off x="1149350" y="2940031"/>
            <a:ext cx="9893300" cy="1477328"/>
          </a:xfrm>
          <a:prstGeom prst="rect">
            <a:avLst/>
          </a:prstGeom>
          <a:noFill/>
        </p:spPr>
        <p:txBody>
          <a:bodyPr wrap="square" rtlCol="0">
            <a:spAutoFit/>
          </a:bodyPr>
          <a:lstStyle/>
          <a:p>
            <a:pPr algn="ctr"/>
            <a:r>
              <a:rPr lang="en-US" sz="7200" b="1" i="0" dirty="0">
                <a:solidFill>
                  <a:srgbClr val="00B050"/>
                </a:solidFill>
                <a:effectLst/>
                <a:latin typeface="+mj-lt"/>
                <a:cs typeface="Calibri" panose="020F0502020204030204" pitchFamily="34" charset="0"/>
              </a:rPr>
              <a:t>Questions</a:t>
            </a:r>
            <a:r>
              <a:rPr lang="en-US" sz="6600" b="1" i="0" dirty="0">
                <a:solidFill>
                  <a:srgbClr val="00B050"/>
                </a:solidFill>
                <a:effectLst/>
                <a:latin typeface="+mj-lt"/>
                <a:cs typeface="Calibri" panose="020F0502020204030204" pitchFamily="34" charset="0"/>
              </a:rPr>
              <a:t>?</a:t>
            </a:r>
          </a:p>
          <a:p>
            <a:endParaRPr lang="en-AU" dirty="0"/>
          </a:p>
        </p:txBody>
      </p:sp>
    </p:spTree>
    <p:extLst>
      <p:ext uri="{BB962C8B-B14F-4D97-AF65-F5344CB8AC3E}">
        <p14:creationId xmlns:p14="http://schemas.microsoft.com/office/powerpoint/2010/main" val="3011189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9EF64E8-E0BD-4F95-BBA0-109DB60DC425}"/>
              </a:ext>
            </a:extLst>
          </p:cNvPr>
          <p:cNvSpPr>
            <a:spLocks noGrp="1"/>
          </p:cNvSpPr>
          <p:nvPr>
            <p:ph type="title"/>
          </p:nvPr>
        </p:nvSpPr>
        <p:spPr/>
        <p:txBody>
          <a:bodyPr/>
          <a:lstStyle/>
          <a:p>
            <a:endParaRPr lang="en-AU" dirty="0"/>
          </a:p>
        </p:txBody>
      </p:sp>
      <p:sp>
        <p:nvSpPr>
          <p:cNvPr id="3" name="Content Placeholder 2" hidden="1">
            <a:extLst>
              <a:ext uri="{FF2B5EF4-FFF2-40B4-BE49-F238E27FC236}">
                <a16:creationId xmlns:a16="http://schemas.microsoft.com/office/drawing/2014/main" id="{94961A05-4022-4B97-A222-3F3D036B4541}"/>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28E1F9D1-3430-4255-8257-84A4C7C571A5}"/>
              </a:ext>
            </a:extLst>
          </p:cNvPr>
          <p:cNvPicPr>
            <a:picLocks noChangeAspect="1"/>
          </p:cNvPicPr>
          <p:nvPr/>
        </p:nvPicPr>
        <p:blipFill>
          <a:blip r:embed="rId3"/>
          <a:stretch>
            <a:fillRect/>
          </a:stretch>
        </p:blipFill>
        <p:spPr>
          <a:xfrm>
            <a:off x="173831" y="137465"/>
            <a:ext cx="1709738" cy="1868783"/>
          </a:xfrm>
          <a:prstGeom prst="rect">
            <a:avLst/>
          </a:prstGeom>
        </p:spPr>
      </p:pic>
      <p:sp>
        <p:nvSpPr>
          <p:cNvPr id="5" name="Rectangle 4">
            <a:extLst>
              <a:ext uri="{FF2B5EF4-FFF2-40B4-BE49-F238E27FC236}">
                <a16:creationId xmlns:a16="http://schemas.microsoft.com/office/drawing/2014/main" id="{A8ECE9BA-A350-4BB4-BA2E-058EED663F1E}"/>
              </a:ext>
            </a:extLst>
          </p:cNvPr>
          <p:cNvSpPr/>
          <p:nvPr/>
        </p:nvSpPr>
        <p:spPr>
          <a:xfrm>
            <a:off x="1676400" y="495300"/>
            <a:ext cx="3886200" cy="165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191906AC-BAF8-46CD-B296-3B12FA529612}"/>
              </a:ext>
            </a:extLst>
          </p:cNvPr>
          <p:cNvSpPr/>
          <p:nvPr/>
        </p:nvSpPr>
        <p:spPr>
          <a:xfrm flipV="1">
            <a:off x="1447800" y="1422398"/>
            <a:ext cx="960120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AD479BFA-EFC9-4C86-875B-53549BF74EC1}"/>
              </a:ext>
            </a:extLst>
          </p:cNvPr>
          <p:cNvSpPr/>
          <p:nvPr/>
        </p:nvSpPr>
        <p:spPr>
          <a:xfrm flipV="1">
            <a:off x="1581150" y="783250"/>
            <a:ext cx="6051550" cy="73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E2B97B34-F5E7-40B6-A695-42435F57BB5B}"/>
              </a:ext>
            </a:extLst>
          </p:cNvPr>
          <p:cNvSpPr/>
          <p:nvPr/>
        </p:nvSpPr>
        <p:spPr>
          <a:xfrm>
            <a:off x="1447800" y="1578136"/>
            <a:ext cx="2984500" cy="15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9BC3DB42-14E0-4B43-B1C9-02136A439656}"/>
              </a:ext>
            </a:extLst>
          </p:cNvPr>
          <p:cNvSpPr txBox="1"/>
          <p:nvPr/>
        </p:nvSpPr>
        <p:spPr>
          <a:xfrm>
            <a:off x="1149350" y="2914631"/>
            <a:ext cx="9893300" cy="1477328"/>
          </a:xfrm>
          <a:prstGeom prst="rect">
            <a:avLst/>
          </a:prstGeom>
          <a:noFill/>
        </p:spPr>
        <p:txBody>
          <a:bodyPr wrap="square" rtlCol="0">
            <a:spAutoFit/>
          </a:bodyPr>
          <a:lstStyle/>
          <a:p>
            <a:pPr algn="ctr"/>
            <a:r>
              <a:rPr lang="en-US" sz="7200" b="1" i="0" dirty="0">
                <a:solidFill>
                  <a:srgbClr val="00B050"/>
                </a:solidFill>
                <a:effectLst/>
                <a:latin typeface="+mj-lt"/>
                <a:cs typeface="Calibri" panose="020F0502020204030204" pitchFamily="34" charset="0"/>
              </a:rPr>
              <a:t>Thank you! </a:t>
            </a:r>
            <a:r>
              <a:rPr lang="en-US" sz="7200" b="1" i="0" dirty="0">
                <a:solidFill>
                  <a:srgbClr val="00B050"/>
                </a:solidFill>
                <a:effectLst/>
                <a:latin typeface="+mj-lt"/>
                <a:cs typeface="Calibri" panose="020F0502020204030204" pitchFamily="34" charset="0"/>
                <a:sym typeface="Wingdings" panose="05000000000000000000" pitchFamily="2" charset="2"/>
              </a:rPr>
              <a:t></a:t>
            </a:r>
            <a:endParaRPr lang="en-US" sz="6600" b="1" i="0" dirty="0">
              <a:solidFill>
                <a:srgbClr val="00B050"/>
              </a:solidFill>
              <a:effectLst/>
              <a:latin typeface="+mj-lt"/>
              <a:cs typeface="Calibri" panose="020F0502020204030204" pitchFamily="34" charset="0"/>
            </a:endParaRPr>
          </a:p>
          <a:p>
            <a:endParaRPr lang="en-AU" dirty="0"/>
          </a:p>
        </p:txBody>
      </p:sp>
    </p:spTree>
    <p:extLst>
      <p:ext uri="{BB962C8B-B14F-4D97-AF65-F5344CB8AC3E}">
        <p14:creationId xmlns:p14="http://schemas.microsoft.com/office/powerpoint/2010/main" val="93824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9EF64E8-E0BD-4F95-BBA0-109DB60DC425}"/>
              </a:ext>
            </a:extLst>
          </p:cNvPr>
          <p:cNvSpPr>
            <a:spLocks noGrp="1"/>
          </p:cNvSpPr>
          <p:nvPr>
            <p:ph type="title"/>
          </p:nvPr>
        </p:nvSpPr>
        <p:spPr/>
        <p:txBody>
          <a:bodyPr/>
          <a:lstStyle/>
          <a:p>
            <a:endParaRPr lang="en-AU" dirty="0"/>
          </a:p>
        </p:txBody>
      </p:sp>
      <p:sp>
        <p:nvSpPr>
          <p:cNvPr id="3" name="Content Placeholder 2" hidden="1">
            <a:extLst>
              <a:ext uri="{FF2B5EF4-FFF2-40B4-BE49-F238E27FC236}">
                <a16:creationId xmlns:a16="http://schemas.microsoft.com/office/drawing/2014/main" id="{94961A05-4022-4B97-A222-3F3D036B4541}"/>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28E1F9D1-3430-4255-8257-84A4C7C571A5}"/>
              </a:ext>
            </a:extLst>
          </p:cNvPr>
          <p:cNvPicPr>
            <a:picLocks noChangeAspect="1"/>
          </p:cNvPicPr>
          <p:nvPr/>
        </p:nvPicPr>
        <p:blipFill>
          <a:blip r:embed="rId3"/>
          <a:stretch>
            <a:fillRect/>
          </a:stretch>
        </p:blipFill>
        <p:spPr>
          <a:xfrm>
            <a:off x="173831" y="137465"/>
            <a:ext cx="1709738" cy="1868783"/>
          </a:xfrm>
          <a:prstGeom prst="rect">
            <a:avLst/>
          </a:prstGeom>
        </p:spPr>
      </p:pic>
      <p:sp>
        <p:nvSpPr>
          <p:cNvPr id="5" name="Rectangle 4">
            <a:extLst>
              <a:ext uri="{FF2B5EF4-FFF2-40B4-BE49-F238E27FC236}">
                <a16:creationId xmlns:a16="http://schemas.microsoft.com/office/drawing/2014/main" id="{A8ECE9BA-A350-4BB4-BA2E-058EED663F1E}"/>
              </a:ext>
            </a:extLst>
          </p:cNvPr>
          <p:cNvSpPr/>
          <p:nvPr/>
        </p:nvSpPr>
        <p:spPr>
          <a:xfrm>
            <a:off x="1676400" y="495300"/>
            <a:ext cx="3886200" cy="165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191906AC-BAF8-46CD-B296-3B12FA529612}"/>
              </a:ext>
            </a:extLst>
          </p:cNvPr>
          <p:cNvSpPr/>
          <p:nvPr/>
        </p:nvSpPr>
        <p:spPr>
          <a:xfrm flipV="1">
            <a:off x="1447800" y="1422398"/>
            <a:ext cx="960120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AD479BFA-EFC9-4C86-875B-53549BF74EC1}"/>
              </a:ext>
            </a:extLst>
          </p:cNvPr>
          <p:cNvSpPr/>
          <p:nvPr/>
        </p:nvSpPr>
        <p:spPr>
          <a:xfrm flipV="1">
            <a:off x="1581150" y="783250"/>
            <a:ext cx="6051550" cy="73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E2B97B34-F5E7-40B6-A695-42435F57BB5B}"/>
              </a:ext>
            </a:extLst>
          </p:cNvPr>
          <p:cNvSpPr/>
          <p:nvPr/>
        </p:nvSpPr>
        <p:spPr>
          <a:xfrm>
            <a:off x="1447800" y="1578136"/>
            <a:ext cx="2984500" cy="15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EF8B6171-B877-4FA8-8BB8-C6403725E680}"/>
              </a:ext>
            </a:extLst>
          </p:cNvPr>
          <p:cNvSpPr txBox="1"/>
          <p:nvPr/>
        </p:nvSpPr>
        <p:spPr>
          <a:xfrm>
            <a:off x="1149350" y="1874967"/>
            <a:ext cx="9893300" cy="3508653"/>
          </a:xfrm>
          <a:prstGeom prst="rect">
            <a:avLst/>
          </a:prstGeom>
          <a:noFill/>
        </p:spPr>
        <p:txBody>
          <a:bodyPr wrap="square" rtlCol="0">
            <a:spAutoFit/>
          </a:bodyPr>
          <a:lstStyle/>
          <a:p>
            <a:pPr algn="ctr"/>
            <a:r>
              <a:rPr lang="en-US" sz="5400" b="1" i="0" dirty="0">
                <a:solidFill>
                  <a:srgbClr val="00B050"/>
                </a:solidFill>
                <a:effectLst/>
                <a:latin typeface="+mj-lt"/>
                <a:cs typeface="Calibri" panose="020F0502020204030204" pitchFamily="34" charset="0"/>
              </a:rPr>
              <a:t>An Explorative </a:t>
            </a:r>
            <a:r>
              <a:rPr lang="en-US" sz="5400" b="1" dirty="0">
                <a:solidFill>
                  <a:srgbClr val="00B050"/>
                </a:solidFill>
                <a:latin typeface="+mj-lt"/>
                <a:cs typeface="Calibri" panose="020F0502020204030204" pitchFamily="34" charset="0"/>
              </a:rPr>
              <a:t>A</a:t>
            </a:r>
            <a:r>
              <a:rPr lang="en-US" sz="5400" b="1" i="0" dirty="0">
                <a:solidFill>
                  <a:srgbClr val="00B050"/>
                </a:solidFill>
                <a:effectLst/>
                <a:latin typeface="+mj-lt"/>
                <a:cs typeface="Calibri" panose="020F0502020204030204" pitchFamily="34" charset="0"/>
              </a:rPr>
              <a:t>nalysis </a:t>
            </a:r>
          </a:p>
          <a:p>
            <a:pPr algn="ctr"/>
            <a:r>
              <a:rPr lang="en-US" sz="3200" b="1" i="0" dirty="0">
                <a:solidFill>
                  <a:srgbClr val="00B050"/>
                </a:solidFill>
                <a:effectLst/>
                <a:latin typeface="+mj-lt"/>
                <a:cs typeface="Calibri" panose="020F0502020204030204" pitchFamily="34" charset="0"/>
              </a:rPr>
              <a:t>of </a:t>
            </a:r>
          </a:p>
          <a:p>
            <a:pPr algn="ctr"/>
            <a:r>
              <a:rPr lang="en-US" sz="5400" b="1" i="0" dirty="0">
                <a:solidFill>
                  <a:srgbClr val="00B050"/>
                </a:solidFill>
                <a:effectLst/>
                <a:latin typeface="+mj-lt"/>
                <a:cs typeface="Calibri" panose="020F0502020204030204" pitchFamily="34" charset="0"/>
              </a:rPr>
              <a:t>Global </a:t>
            </a:r>
            <a:r>
              <a:rPr lang="en-US" sz="5400" b="1" dirty="0">
                <a:solidFill>
                  <a:srgbClr val="00B050"/>
                </a:solidFill>
                <a:latin typeface="+mj-lt"/>
                <a:cs typeface="Calibri" panose="020F0502020204030204" pitchFamily="34" charset="0"/>
              </a:rPr>
              <a:t>E</a:t>
            </a:r>
            <a:r>
              <a:rPr lang="en-US" sz="5400" b="1" i="0" dirty="0">
                <a:solidFill>
                  <a:srgbClr val="00B050"/>
                </a:solidFill>
                <a:effectLst/>
                <a:latin typeface="+mj-lt"/>
                <a:cs typeface="Calibri" panose="020F0502020204030204" pitchFamily="34" charset="0"/>
              </a:rPr>
              <a:t>nergy </a:t>
            </a:r>
            <a:r>
              <a:rPr lang="en-US" sz="5400" b="1" dirty="0">
                <a:solidFill>
                  <a:srgbClr val="00B050"/>
                </a:solidFill>
                <a:latin typeface="+mj-lt"/>
                <a:cs typeface="Calibri" panose="020F0502020204030204" pitchFamily="34" charset="0"/>
              </a:rPr>
              <a:t>P</a:t>
            </a:r>
            <a:r>
              <a:rPr lang="en-US" sz="5400" b="1" i="0" dirty="0">
                <a:solidFill>
                  <a:srgbClr val="00B050"/>
                </a:solidFill>
                <a:effectLst/>
                <a:latin typeface="+mj-lt"/>
                <a:cs typeface="Calibri" panose="020F0502020204030204" pitchFamily="34" charset="0"/>
              </a:rPr>
              <a:t>roduction </a:t>
            </a:r>
          </a:p>
          <a:p>
            <a:pPr algn="ctr"/>
            <a:endParaRPr lang="en-US" sz="2400" b="1" i="0" dirty="0">
              <a:solidFill>
                <a:srgbClr val="00B050"/>
              </a:solidFill>
              <a:effectLst/>
              <a:latin typeface="+mj-lt"/>
              <a:cs typeface="Calibri" panose="020F0502020204030204" pitchFamily="34" charset="0"/>
            </a:endParaRPr>
          </a:p>
          <a:p>
            <a:pPr algn="ctr"/>
            <a:r>
              <a:rPr lang="en-US" sz="4000" b="1" i="0" dirty="0">
                <a:solidFill>
                  <a:srgbClr val="00B050"/>
                </a:solidFill>
                <a:effectLst/>
                <a:latin typeface="+mj-lt"/>
                <a:cs typeface="Calibri" panose="020F0502020204030204" pitchFamily="34" charset="0"/>
              </a:rPr>
              <a:t>by Nick, Mike, Aline &amp; Carly</a:t>
            </a:r>
          </a:p>
          <a:p>
            <a:endParaRPr lang="en-AU" dirty="0"/>
          </a:p>
        </p:txBody>
      </p:sp>
    </p:spTree>
    <p:extLst>
      <p:ext uri="{BB962C8B-B14F-4D97-AF65-F5344CB8AC3E}">
        <p14:creationId xmlns:p14="http://schemas.microsoft.com/office/powerpoint/2010/main" val="52942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9EF64E8-E0BD-4F95-BBA0-109DB60DC425}"/>
              </a:ext>
            </a:extLst>
          </p:cNvPr>
          <p:cNvSpPr>
            <a:spLocks noGrp="1"/>
          </p:cNvSpPr>
          <p:nvPr>
            <p:ph type="title"/>
          </p:nvPr>
        </p:nvSpPr>
        <p:spPr/>
        <p:txBody>
          <a:bodyPr/>
          <a:lstStyle/>
          <a:p>
            <a:endParaRPr lang="en-AU" dirty="0"/>
          </a:p>
        </p:txBody>
      </p:sp>
      <p:sp>
        <p:nvSpPr>
          <p:cNvPr id="3" name="Content Placeholder 2" hidden="1">
            <a:extLst>
              <a:ext uri="{FF2B5EF4-FFF2-40B4-BE49-F238E27FC236}">
                <a16:creationId xmlns:a16="http://schemas.microsoft.com/office/drawing/2014/main" id="{94961A05-4022-4B97-A222-3F3D036B4541}"/>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28E1F9D1-3430-4255-8257-84A4C7C571A5}"/>
              </a:ext>
            </a:extLst>
          </p:cNvPr>
          <p:cNvPicPr>
            <a:picLocks noChangeAspect="1"/>
          </p:cNvPicPr>
          <p:nvPr/>
        </p:nvPicPr>
        <p:blipFill>
          <a:blip r:embed="rId3"/>
          <a:stretch>
            <a:fillRect/>
          </a:stretch>
        </p:blipFill>
        <p:spPr>
          <a:xfrm>
            <a:off x="173831" y="137465"/>
            <a:ext cx="1709738" cy="1868783"/>
          </a:xfrm>
          <a:prstGeom prst="rect">
            <a:avLst/>
          </a:prstGeom>
        </p:spPr>
      </p:pic>
      <p:sp>
        <p:nvSpPr>
          <p:cNvPr id="5" name="Rectangle 4">
            <a:extLst>
              <a:ext uri="{FF2B5EF4-FFF2-40B4-BE49-F238E27FC236}">
                <a16:creationId xmlns:a16="http://schemas.microsoft.com/office/drawing/2014/main" id="{A8ECE9BA-A350-4BB4-BA2E-058EED663F1E}"/>
              </a:ext>
            </a:extLst>
          </p:cNvPr>
          <p:cNvSpPr/>
          <p:nvPr/>
        </p:nvSpPr>
        <p:spPr>
          <a:xfrm>
            <a:off x="1676400" y="495300"/>
            <a:ext cx="3886200" cy="165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191906AC-BAF8-46CD-B296-3B12FA529612}"/>
              </a:ext>
            </a:extLst>
          </p:cNvPr>
          <p:cNvSpPr/>
          <p:nvPr/>
        </p:nvSpPr>
        <p:spPr>
          <a:xfrm flipV="1">
            <a:off x="1447800" y="1422398"/>
            <a:ext cx="960120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AD479BFA-EFC9-4C86-875B-53549BF74EC1}"/>
              </a:ext>
            </a:extLst>
          </p:cNvPr>
          <p:cNvSpPr/>
          <p:nvPr/>
        </p:nvSpPr>
        <p:spPr>
          <a:xfrm flipV="1">
            <a:off x="1581150" y="783250"/>
            <a:ext cx="6051550" cy="73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E2B97B34-F5E7-40B6-A695-42435F57BB5B}"/>
              </a:ext>
            </a:extLst>
          </p:cNvPr>
          <p:cNvSpPr/>
          <p:nvPr/>
        </p:nvSpPr>
        <p:spPr>
          <a:xfrm>
            <a:off x="1447800" y="1578136"/>
            <a:ext cx="2984500" cy="15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EF8B6171-B877-4FA8-8BB8-C6403725E680}"/>
              </a:ext>
            </a:extLst>
          </p:cNvPr>
          <p:cNvSpPr txBox="1"/>
          <p:nvPr/>
        </p:nvSpPr>
        <p:spPr>
          <a:xfrm>
            <a:off x="1987550" y="795819"/>
            <a:ext cx="8623300" cy="923330"/>
          </a:xfrm>
          <a:prstGeom prst="rect">
            <a:avLst/>
          </a:prstGeom>
          <a:noFill/>
        </p:spPr>
        <p:txBody>
          <a:bodyPr wrap="square" rtlCol="0">
            <a:spAutoFit/>
          </a:bodyPr>
          <a:lstStyle/>
          <a:p>
            <a:r>
              <a:rPr lang="en-US" sz="3600" b="1" i="0" dirty="0">
                <a:solidFill>
                  <a:srgbClr val="00B050"/>
                </a:solidFill>
                <a:effectLst/>
                <a:latin typeface="+mj-lt"/>
                <a:cs typeface="Calibri" panose="020F0502020204030204" pitchFamily="34" charset="0"/>
              </a:rPr>
              <a:t>How to discover the real powerhouse?</a:t>
            </a:r>
          </a:p>
          <a:p>
            <a:endParaRPr lang="en-AU" dirty="0"/>
          </a:p>
        </p:txBody>
      </p:sp>
      <p:sp>
        <p:nvSpPr>
          <p:cNvPr id="11" name="TextBox 10">
            <a:extLst>
              <a:ext uri="{FF2B5EF4-FFF2-40B4-BE49-F238E27FC236}">
                <a16:creationId xmlns:a16="http://schemas.microsoft.com/office/drawing/2014/main" id="{8A0D1798-AC7A-49A9-AA11-E7BA4B87DC6F}"/>
              </a:ext>
            </a:extLst>
          </p:cNvPr>
          <p:cNvSpPr txBox="1"/>
          <p:nvPr/>
        </p:nvSpPr>
        <p:spPr>
          <a:xfrm>
            <a:off x="1454150" y="2368364"/>
            <a:ext cx="9690100" cy="3357650"/>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400" i="0" dirty="0">
                <a:solidFill>
                  <a:srgbClr val="00B050"/>
                </a:solidFill>
                <a:effectLst/>
                <a:latin typeface="+mj-lt"/>
                <a:cs typeface="Calibri" panose="020F0502020204030204" pitchFamily="34" charset="0"/>
              </a:rPr>
              <a:t>What are the most commonly used power sources globally?</a:t>
            </a:r>
          </a:p>
          <a:p>
            <a:pPr marL="342900" indent="-342900">
              <a:lnSpc>
                <a:spcPct val="150000"/>
              </a:lnSpc>
              <a:buFont typeface="Courier New" panose="02070309020205020404" pitchFamily="49" charset="0"/>
              <a:buChar char="o"/>
            </a:pPr>
            <a:r>
              <a:rPr lang="en-US" sz="2400" i="0" dirty="0">
                <a:solidFill>
                  <a:srgbClr val="00B050"/>
                </a:solidFill>
                <a:effectLst/>
                <a:latin typeface="+mj-lt"/>
                <a:cs typeface="Calibri" panose="020F0502020204030204" pitchFamily="34" charset="0"/>
              </a:rPr>
              <a:t>Do developing or developed nations produce more power per capita?</a:t>
            </a:r>
          </a:p>
          <a:p>
            <a:pPr marL="342900" indent="-342900">
              <a:lnSpc>
                <a:spcPct val="150000"/>
              </a:lnSpc>
              <a:buFont typeface="Courier New" panose="02070309020205020404" pitchFamily="49" charset="0"/>
              <a:buChar char="o"/>
            </a:pPr>
            <a:r>
              <a:rPr lang="en-US" sz="2400" i="0" dirty="0">
                <a:solidFill>
                  <a:srgbClr val="00B050"/>
                </a:solidFill>
                <a:effectLst/>
                <a:latin typeface="+mj-lt"/>
                <a:cs typeface="Calibri" panose="020F0502020204030204" pitchFamily="34" charset="0"/>
              </a:rPr>
              <a:t>Do developing or developed nations use more renewable or non- renewable energy sources?</a:t>
            </a:r>
          </a:p>
          <a:p>
            <a:pPr marL="342900" indent="-342900">
              <a:lnSpc>
                <a:spcPct val="150000"/>
              </a:lnSpc>
              <a:buFont typeface="Courier New" panose="02070309020205020404" pitchFamily="49" charset="0"/>
              <a:buChar char="o"/>
            </a:pPr>
            <a:r>
              <a:rPr lang="en-US" sz="2400" i="0" dirty="0">
                <a:solidFill>
                  <a:srgbClr val="00B050"/>
                </a:solidFill>
                <a:effectLst/>
                <a:latin typeface="+mj-lt"/>
                <a:cs typeface="Calibri" panose="020F0502020204030204" pitchFamily="34" charset="0"/>
              </a:rPr>
              <a:t>Bonus: compare COP26 agreements</a:t>
            </a:r>
          </a:p>
          <a:p>
            <a:pPr marL="342900" indent="-342900">
              <a:lnSpc>
                <a:spcPct val="150000"/>
              </a:lnSpc>
              <a:buFont typeface="Courier New" panose="02070309020205020404" pitchFamily="49" charset="0"/>
              <a:buChar char="o"/>
            </a:pPr>
            <a:r>
              <a:rPr lang="en-US" sz="2400" i="0" dirty="0">
                <a:solidFill>
                  <a:srgbClr val="00B050"/>
                </a:solidFill>
                <a:effectLst/>
                <a:latin typeface="+mj-lt"/>
                <a:cs typeface="Calibri" panose="020F0502020204030204" pitchFamily="34" charset="0"/>
              </a:rPr>
              <a:t>Google API plot energy plants</a:t>
            </a:r>
            <a:endParaRPr lang="en-AU" sz="2400" dirty="0"/>
          </a:p>
        </p:txBody>
      </p:sp>
    </p:spTree>
    <p:extLst>
      <p:ext uri="{BB962C8B-B14F-4D97-AF65-F5344CB8AC3E}">
        <p14:creationId xmlns:p14="http://schemas.microsoft.com/office/powerpoint/2010/main" val="3977569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9EF64E8-E0BD-4F95-BBA0-109DB60DC425}"/>
              </a:ext>
            </a:extLst>
          </p:cNvPr>
          <p:cNvSpPr>
            <a:spLocks noGrp="1"/>
          </p:cNvSpPr>
          <p:nvPr>
            <p:ph type="title"/>
          </p:nvPr>
        </p:nvSpPr>
        <p:spPr/>
        <p:txBody>
          <a:bodyPr/>
          <a:lstStyle/>
          <a:p>
            <a:endParaRPr lang="en-AU" dirty="0"/>
          </a:p>
        </p:txBody>
      </p:sp>
      <p:sp>
        <p:nvSpPr>
          <p:cNvPr id="3" name="Content Placeholder 2" hidden="1">
            <a:extLst>
              <a:ext uri="{FF2B5EF4-FFF2-40B4-BE49-F238E27FC236}">
                <a16:creationId xmlns:a16="http://schemas.microsoft.com/office/drawing/2014/main" id="{94961A05-4022-4B97-A222-3F3D036B4541}"/>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28E1F9D1-3430-4255-8257-84A4C7C571A5}"/>
              </a:ext>
            </a:extLst>
          </p:cNvPr>
          <p:cNvPicPr>
            <a:picLocks noChangeAspect="1"/>
          </p:cNvPicPr>
          <p:nvPr/>
        </p:nvPicPr>
        <p:blipFill>
          <a:blip r:embed="rId3"/>
          <a:stretch>
            <a:fillRect/>
          </a:stretch>
        </p:blipFill>
        <p:spPr>
          <a:xfrm>
            <a:off x="173831" y="137465"/>
            <a:ext cx="1709738" cy="1868783"/>
          </a:xfrm>
          <a:prstGeom prst="rect">
            <a:avLst/>
          </a:prstGeom>
        </p:spPr>
      </p:pic>
      <p:sp>
        <p:nvSpPr>
          <p:cNvPr id="5" name="Rectangle 4">
            <a:extLst>
              <a:ext uri="{FF2B5EF4-FFF2-40B4-BE49-F238E27FC236}">
                <a16:creationId xmlns:a16="http://schemas.microsoft.com/office/drawing/2014/main" id="{A8ECE9BA-A350-4BB4-BA2E-058EED663F1E}"/>
              </a:ext>
            </a:extLst>
          </p:cNvPr>
          <p:cNvSpPr/>
          <p:nvPr/>
        </p:nvSpPr>
        <p:spPr>
          <a:xfrm>
            <a:off x="1676400" y="495300"/>
            <a:ext cx="3886200" cy="165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191906AC-BAF8-46CD-B296-3B12FA529612}"/>
              </a:ext>
            </a:extLst>
          </p:cNvPr>
          <p:cNvSpPr/>
          <p:nvPr/>
        </p:nvSpPr>
        <p:spPr>
          <a:xfrm flipV="1">
            <a:off x="1447800" y="1422398"/>
            <a:ext cx="960120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AD479BFA-EFC9-4C86-875B-53549BF74EC1}"/>
              </a:ext>
            </a:extLst>
          </p:cNvPr>
          <p:cNvSpPr/>
          <p:nvPr/>
        </p:nvSpPr>
        <p:spPr>
          <a:xfrm flipV="1">
            <a:off x="1581150" y="783250"/>
            <a:ext cx="6051550" cy="73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E2B97B34-F5E7-40B6-A695-42435F57BB5B}"/>
              </a:ext>
            </a:extLst>
          </p:cNvPr>
          <p:cNvSpPr/>
          <p:nvPr/>
        </p:nvSpPr>
        <p:spPr>
          <a:xfrm>
            <a:off x="1447800" y="1578136"/>
            <a:ext cx="2984500" cy="15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EF8B6171-B877-4FA8-8BB8-C6403725E680}"/>
              </a:ext>
            </a:extLst>
          </p:cNvPr>
          <p:cNvSpPr txBox="1"/>
          <p:nvPr/>
        </p:nvSpPr>
        <p:spPr>
          <a:xfrm>
            <a:off x="1987549" y="795819"/>
            <a:ext cx="7052469" cy="923330"/>
          </a:xfrm>
          <a:prstGeom prst="rect">
            <a:avLst/>
          </a:prstGeom>
          <a:noFill/>
        </p:spPr>
        <p:txBody>
          <a:bodyPr wrap="square" rtlCol="0">
            <a:spAutoFit/>
          </a:bodyPr>
          <a:lstStyle/>
          <a:p>
            <a:r>
              <a:rPr lang="en-US" sz="3600" b="1" i="0" dirty="0">
                <a:solidFill>
                  <a:srgbClr val="00B050"/>
                </a:solidFill>
                <a:effectLst/>
                <a:latin typeface="+mj-lt"/>
                <a:cs typeface="Calibri" panose="020F0502020204030204" pitchFamily="34" charset="0"/>
              </a:rPr>
              <a:t>Data Exploration / Sourcing</a:t>
            </a:r>
          </a:p>
          <a:p>
            <a:endParaRPr lang="en-AU" dirty="0"/>
          </a:p>
        </p:txBody>
      </p:sp>
    </p:spTree>
    <p:extLst>
      <p:ext uri="{BB962C8B-B14F-4D97-AF65-F5344CB8AC3E}">
        <p14:creationId xmlns:p14="http://schemas.microsoft.com/office/powerpoint/2010/main" val="2013460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9EF64E8-E0BD-4F95-BBA0-109DB60DC425}"/>
              </a:ext>
            </a:extLst>
          </p:cNvPr>
          <p:cNvSpPr>
            <a:spLocks noGrp="1"/>
          </p:cNvSpPr>
          <p:nvPr>
            <p:ph type="title"/>
          </p:nvPr>
        </p:nvSpPr>
        <p:spPr/>
        <p:txBody>
          <a:bodyPr/>
          <a:lstStyle/>
          <a:p>
            <a:endParaRPr lang="en-AU" dirty="0"/>
          </a:p>
        </p:txBody>
      </p:sp>
      <p:sp>
        <p:nvSpPr>
          <p:cNvPr id="3" name="Content Placeholder 2" hidden="1">
            <a:extLst>
              <a:ext uri="{FF2B5EF4-FFF2-40B4-BE49-F238E27FC236}">
                <a16:creationId xmlns:a16="http://schemas.microsoft.com/office/drawing/2014/main" id="{94961A05-4022-4B97-A222-3F3D036B4541}"/>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28E1F9D1-3430-4255-8257-84A4C7C571A5}"/>
              </a:ext>
            </a:extLst>
          </p:cNvPr>
          <p:cNvPicPr>
            <a:picLocks noChangeAspect="1"/>
          </p:cNvPicPr>
          <p:nvPr/>
        </p:nvPicPr>
        <p:blipFill>
          <a:blip r:embed="rId3"/>
          <a:stretch>
            <a:fillRect/>
          </a:stretch>
        </p:blipFill>
        <p:spPr>
          <a:xfrm>
            <a:off x="173831" y="137465"/>
            <a:ext cx="1709738" cy="1868783"/>
          </a:xfrm>
          <a:prstGeom prst="rect">
            <a:avLst/>
          </a:prstGeom>
        </p:spPr>
      </p:pic>
      <p:sp>
        <p:nvSpPr>
          <p:cNvPr id="5" name="Rectangle 4">
            <a:extLst>
              <a:ext uri="{FF2B5EF4-FFF2-40B4-BE49-F238E27FC236}">
                <a16:creationId xmlns:a16="http://schemas.microsoft.com/office/drawing/2014/main" id="{A8ECE9BA-A350-4BB4-BA2E-058EED663F1E}"/>
              </a:ext>
            </a:extLst>
          </p:cNvPr>
          <p:cNvSpPr/>
          <p:nvPr/>
        </p:nvSpPr>
        <p:spPr>
          <a:xfrm>
            <a:off x="1676400" y="495300"/>
            <a:ext cx="3886200" cy="165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191906AC-BAF8-46CD-B296-3B12FA529612}"/>
              </a:ext>
            </a:extLst>
          </p:cNvPr>
          <p:cNvSpPr/>
          <p:nvPr/>
        </p:nvSpPr>
        <p:spPr>
          <a:xfrm flipV="1">
            <a:off x="1447800" y="1422398"/>
            <a:ext cx="960120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AD479BFA-EFC9-4C86-875B-53549BF74EC1}"/>
              </a:ext>
            </a:extLst>
          </p:cNvPr>
          <p:cNvSpPr/>
          <p:nvPr/>
        </p:nvSpPr>
        <p:spPr>
          <a:xfrm flipV="1">
            <a:off x="1581150" y="783250"/>
            <a:ext cx="6051550" cy="73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E2B97B34-F5E7-40B6-A695-42435F57BB5B}"/>
              </a:ext>
            </a:extLst>
          </p:cNvPr>
          <p:cNvSpPr/>
          <p:nvPr/>
        </p:nvSpPr>
        <p:spPr>
          <a:xfrm>
            <a:off x="1447800" y="1578136"/>
            <a:ext cx="2984500" cy="15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EF8B6171-B877-4FA8-8BB8-C6403725E680}"/>
              </a:ext>
            </a:extLst>
          </p:cNvPr>
          <p:cNvSpPr txBox="1"/>
          <p:nvPr/>
        </p:nvSpPr>
        <p:spPr>
          <a:xfrm>
            <a:off x="1987550" y="795819"/>
            <a:ext cx="3371850" cy="923330"/>
          </a:xfrm>
          <a:prstGeom prst="rect">
            <a:avLst/>
          </a:prstGeom>
          <a:noFill/>
        </p:spPr>
        <p:txBody>
          <a:bodyPr wrap="square" rtlCol="0">
            <a:spAutoFit/>
          </a:bodyPr>
          <a:lstStyle/>
          <a:p>
            <a:r>
              <a:rPr lang="en-US" sz="3600" b="1" i="0" dirty="0">
                <a:solidFill>
                  <a:srgbClr val="00B050"/>
                </a:solidFill>
                <a:effectLst/>
                <a:latin typeface="+mj-lt"/>
                <a:cs typeface="Calibri" panose="020F0502020204030204" pitchFamily="34" charset="0"/>
              </a:rPr>
              <a:t>Data Cleaning</a:t>
            </a:r>
          </a:p>
          <a:p>
            <a:endParaRPr lang="en-AU" dirty="0"/>
          </a:p>
        </p:txBody>
      </p:sp>
    </p:spTree>
    <p:extLst>
      <p:ext uri="{BB962C8B-B14F-4D97-AF65-F5344CB8AC3E}">
        <p14:creationId xmlns:p14="http://schemas.microsoft.com/office/powerpoint/2010/main" val="81947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9EF64E8-E0BD-4F95-BBA0-109DB60DC425}"/>
              </a:ext>
            </a:extLst>
          </p:cNvPr>
          <p:cNvSpPr>
            <a:spLocks noGrp="1"/>
          </p:cNvSpPr>
          <p:nvPr>
            <p:ph type="title"/>
          </p:nvPr>
        </p:nvSpPr>
        <p:spPr/>
        <p:txBody>
          <a:bodyPr/>
          <a:lstStyle/>
          <a:p>
            <a:endParaRPr lang="en-AU" dirty="0"/>
          </a:p>
        </p:txBody>
      </p:sp>
      <p:sp>
        <p:nvSpPr>
          <p:cNvPr id="3" name="Content Placeholder 2" hidden="1">
            <a:extLst>
              <a:ext uri="{FF2B5EF4-FFF2-40B4-BE49-F238E27FC236}">
                <a16:creationId xmlns:a16="http://schemas.microsoft.com/office/drawing/2014/main" id="{94961A05-4022-4B97-A222-3F3D036B4541}"/>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28E1F9D1-3430-4255-8257-84A4C7C571A5}"/>
              </a:ext>
            </a:extLst>
          </p:cNvPr>
          <p:cNvPicPr>
            <a:picLocks noChangeAspect="1"/>
          </p:cNvPicPr>
          <p:nvPr/>
        </p:nvPicPr>
        <p:blipFill>
          <a:blip r:embed="rId3"/>
          <a:stretch>
            <a:fillRect/>
          </a:stretch>
        </p:blipFill>
        <p:spPr>
          <a:xfrm>
            <a:off x="173831" y="137465"/>
            <a:ext cx="1709738" cy="1868783"/>
          </a:xfrm>
          <a:prstGeom prst="rect">
            <a:avLst/>
          </a:prstGeom>
        </p:spPr>
      </p:pic>
      <p:sp>
        <p:nvSpPr>
          <p:cNvPr id="5" name="Rectangle 4">
            <a:extLst>
              <a:ext uri="{FF2B5EF4-FFF2-40B4-BE49-F238E27FC236}">
                <a16:creationId xmlns:a16="http://schemas.microsoft.com/office/drawing/2014/main" id="{A8ECE9BA-A350-4BB4-BA2E-058EED663F1E}"/>
              </a:ext>
            </a:extLst>
          </p:cNvPr>
          <p:cNvSpPr/>
          <p:nvPr/>
        </p:nvSpPr>
        <p:spPr>
          <a:xfrm>
            <a:off x="1676400" y="495300"/>
            <a:ext cx="3886200" cy="165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191906AC-BAF8-46CD-B296-3B12FA529612}"/>
              </a:ext>
            </a:extLst>
          </p:cNvPr>
          <p:cNvSpPr/>
          <p:nvPr/>
        </p:nvSpPr>
        <p:spPr>
          <a:xfrm flipV="1">
            <a:off x="1447800" y="1422398"/>
            <a:ext cx="960120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AD479BFA-EFC9-4C86-875B-53549BF74EC1}"/>
              </a:ext>
            </a:extLst>
          </p:cNvPr>
          <p:cNvSpPr/>
          <p:nvPr/>
        </p:nvSpPr>
        <p:spPr>
          <a:xfrm flipV="1">
            <a:off x="1581150" y="783250"/>
            <a:ext cx="6051550" cy="73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E2B97B34-F5E7-40B6-A695-42435F57BB5B}"/>
              </a:ext>
            </a:extLst>
          </p:cNvPr>
          <p:cNvSpPr/>
          <p:nvPr/>
        </p:nvSpPr>
        <p:spPr>
          <a:xfrm>
            <a:off x="1447800" y="1578136"/>
            <a:ext cx="2984500" cy="15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EF8B6171-B877-4FA8-8BB8-C6403725E680}"/>
              </a:ext>
            </a:extLst>
          </p:cNvPr>
          <p:cNvSpPr txBox="1"/>
          <p:nvPr/>
        </p:nvSpPr>
        <p:spPr>
          <a:xfrm>
            <a:off x="1987550" y="795819"/>
            <a:ext cx="9277350" cy="1477328"/>
          </a:xfrm>
          <a:prstGeom prst="rect">
            <a:avLst/>
          </a:prstGeom>
          <a:noFill/>
        </p:spPr>
        <p:txBody>
          <a:bodyPr wrap="square" rtlCol="0">
            <a:spAutoFit/>
          </a:bodyPr>
          <a:lstStyle/>
          <a:p>
            <a:r>
              <a:rPr lang="en-US" sz="3600" b="1" i="0" dirty="0">
                <a:solidFill>
                  <a:srgbClr val="00B050"/>
                </a:solidFill>
                <a:effectLst/>
                <a:latin typeface="+mj-lt"/>
                <a:cs typeface="Calibri" panose="020F0502020204030204" pitchFamily="34" charset="0"/>
              </a:rPr>
              <a:t>What are the most commonly used power sources globally?</a:t>
            </a:r>
          </a:p>
          <a:p>
            <a:endParaRPr lang="en-AU" dirty="0"/>
          </a:p>
        </p:txBody>
      </p:sp>
    </p:spTree>
    <p:extLst>
      <p:ext uri="{BB962C8B-B14F-4D97-AF65-F5344CB8AC3E}">
        <p14:creationId xmlns:p14="http://schemas.microsoft.com/office/powerpoint/2010/main" val="199720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9EF64E8-E0BD-4F95-BBA0-109DB60DC425}"/>
              </a:ext>
            </a:extLst>
          </p:cNvPr>
          <p:cNvSpPr>
            <a:spLocks noGrp="1"/>
          </p:cNvSpPr>
          <p:nvPr>
            <p:ph type="title"/>
          </p:nvPr>
        </p:nvSpPr>
        <p:spPr/>
        <p:txBody>
          <a:bodyPr/>
          <a:lstStyle/>
          <a:p>
            <a:endParaRPr lang="en-AU" dirty="0"/>
          </a:p>
        </p:txBody>
      </p:sp>
      <p:sp>
        <p:nvSpPr>
          <p:cNvPr id="3" name="Content Placeholder 2" hidden="1">
            <a:extLst>
              <a:ext uri="{FF2B5EF4-FFF2-40B4-BE49-F238E27FC236}">
                <a16:creationId xmlns:a16="http://schemas.microsoft.com/office/drawing/2014/main" id="{94961A05-4022-4B97-A222-3F3D036B4541}"/>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28E1F9D1-3430-4255-8257-84A4C7C571A5}"/>
              </a:ext>
            </a:extLst>
          </p:cNvPr>
          <p:cNvPicPr>
            <a:picLocks noChangeAspect="1"/>
          </p:cNvPicPr>
          <p:nvPr/>
        </p:nvPicPr>
        <p:blipFill>
          <a:blip r:embed="rId3"/>
          <a:stretch>
            <a:fillRect/>
          </a:stretch>
        </p:blipFill>
        <p:spPr>
          <a:xfrm>
            <a:off x="173831" y="137465"/>
            <a:ext cx="1709738" cy="1868783"/>
          </a:xfrm>
          <a:prstGeom prst="rect">
            <a:avLst/>
          </a:prstGeom>
        </p:spPr>
      </p:pic>
      <p:sp>
        <p:nvSpPr>
          <p:cNvPr id="5" name="Rectangle 4">
            <a:extLst>
              <a:ext uri="{FF2B5EF4-FFF2-40B4-BE49-F238E27FC236}">
                <a16:creationId xmlns:a16="http://schemas.microsoft.com/office/drawing/2014/main" id="{A8ECE9BA-A350-4BB4-BA2E-058EED663F1E}"/>
              </a:ext>
            </a:extLst>
          </p:cNvPr>
          <p:cNvSpPr/>
          <p:nvPr/>
        </p:nvSpPr>
        <p:spPr>
          <a:xfrm>
            <a:off x="1676400" y="495300"/>
            <a:ext cx="3886200" cy="165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191906AC-BAF8-46CD-B296-3B12FA529612}"/>
              </a:ext>
            </a:extLst>
          </p:cNvPr>
          <p:cNvSpPr/>
          <p:nvPr/>
        </p:nvSpPr>
        <p:spPr>
          <a:xfrm flipV="1">
            <a:off x="1447800" y="1422398"/>
            <a:ext cx="960120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AD479BFA-EFC9-4C86-875B-53549BF74EC1}"/>
              </a:ext>
            </a:extLst>
          </p:cNvPr>
          <p:cNvSpPr/>
          <p:nvPr/>
        </p:nvSpPr>
        <p:spPr>
          <a:xfrm flipV="1">
            <a:off x="1581150" y="783250"/>
            <a:ext cx="6051550" cy="73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E2B97B34-F5E7-40B6-A695-42435F57BB5B}"/>
              </a:ext>
            </a:extLst>
          </p:cNvPr>
          <p:cNvSpPr/>
          <p:nvPr/>
        </p:nvSpPr>
        <p:spPr>
          <a:xfrm>
            <a:off x="1447800" y="1578136"/>
            <a:ext cx="2984500" cy="15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EF8B6171-B877-4FA8-8BB8-C6403725E680}"/>
              </a:ext>
            </a:extLst>
          </p:cNvPr>
          <p:cNvSpPr txBox="1"/>
          <p:nvPr/>
        </p:nvSpPr>
        <p:spPr>
          <a:xfrm>
            <a:off x="1987550" y="795819"/>
            <a:ext cx="9861550" cy="1477328"/>
          </a:xfrm>
          <a:prstGeom prst="rect">
            <a:avLst/>
          </a:prstGeom>
          <a:noFill/>
        </p:spPr>
        <p:txBody>
          <a:bodyPr wrap="square" rtlCol="0">
            <a:spAutoFit/>
          </a:bodyPr>
          <a:lstStyle/>
          <a:p>
            <a:r>
              <a:rPr lang="en-US" sz="3600" b="1" i="0" dirty="0">
                <a:solidFill>
                  <a:srgbClr val="00B050"/>
                </a:solidFill>
                <a:effectLst/>
                <a:latin typeface="+mj-lt"/>
                <a:cs typeface="Calibri" panose="020F0502020204030204" pitchFamily="34" charset="0"/>
              </a:rPr>
              <a:t>Do developing or developed nations produce more power per capita?</a:t>
            </a:r>
          </a:p>
          <a:p>
            <a:endParaRPr lang="en-AU" dirty="0"/>
          </a:p>
        </p:txBody>
      </p:sp>
    </p:spTree>
    <p:extLst>
      <p:ext uri="{BB962C8B-B14F-4D97-AF65-F5344CB8AC3E}">
        <p14:creationId xmlns:p14="http://schemas.microsoft.com/office/powerpoint/2010/main" val="176752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9EF64E8-E0BD-4F95-BBA0-109DB60DC425}"/>
              </a:ext>
            </a:extLst>
          </p:cNvPr>
          <p:cNvSpPr>
            <a:spLocks noGrp="1"/>
          </p:cNvSpPr>
          <p:nvPr>
            <p:ph type="title"/>
          </p:nvPr>
        </p:nvSpPr>
        <p:spPr/>
        <p:txBody>
          <a:bodyPr/>
          <a:lstStyle/>
          <a:p>
            <a:endParaRPr lang="en-AU" dirty="0"/>
          </a:p>
        </p:txBody>
      </p:sp>
      <p:sp>
        <p:nvSpPr>
          <p:cNvPr id="3" name="Content Placeholder 2" hidden="1">
            <a:extLst>
              <a:ext uri="{FF2B5EF4-FFF2-40B4-BE49-F238E27FC236}">
                <a16:creationId xmlns:a16="http://schemas.microsoft.com/office/drawing/2014/main" id="{94961A05-4022-4B97-A222-3F3D036B4541}"/>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28E1F9D1-3430-4255-8257-84A4C7C571A5}"/>
              </a:ext>
            </a:extLst>
          </p:cNvPr>
          <p:cNvPicPr>
            <a:picLocks noChangeAspect="1"/>
          </p:cNvPicPr>
          <p:nvPr/>
        </p:nvPicPr>
        <p:blipFill>
          <a:blip r:embed="rId3"/>
          <a:stretch>
            <a:fillRect/>
          </a:stretch>
        </p:blipFill>
        <p:spPr>
          <a:xfrm>
            <a:off x="173831" y="137465"/>
            <a:ext cx="1709738" cy="1868783"/>
          </a:xfrm>
          <a:prstGeom prst="rect">
            <a:avLst/>
          </a:prstGeom>
        </p:spPr>
      </p:pic>
      <p:sp>
        <p:nvSpPr>
          <p:cNvPr id="5" name="Rectangle 4">
            <a:extLst>
              <a:ext uri="{FF2B5EF4-FFF2-40B4-BE49-F238E27FC236}">
                <a16:creationId xmlns:a16="http://schemas.microsoft.com/office/drawing/2014/main" id="{A8ECE9BA-A350-4BB4-BA2E-058EED663F1E}"/>
              </a:ext>
            </a:extLst>
          </p:cNvPr>
          <p:cNvSpPr/>
          <p:nvPr/>
        </p:nvSpPr>
        <p:spPr>
          <a:xfrm>
            <a:off x="1676400" y="495300"/>
            <a:ext cx="3886200" cy="165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191906AC-BAF8-46CD-B296-3B12FA529612}"/>
              </a:ext>
            </a:extLst>
          </p:cNvPr>
          <p:cNvSpPr/>
          <p:nvPr/>
        </p:nvSpPr>
        <p:spPr>
          <a:xfrm flipV="1">
            <a:off x="1447800" y="1422398"/>
            <a:ext cx="960120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AD479BFA-EFC9-4C86-875B-53549BF74EC1}"/>
              </a:ext>
            </a:extLst>
          </p:cNvPr>
          <p:cNvSpPr/>
          <p:nvPr/>
        </p:nvSpPr>
        <p:spPr>
          <a:xfrm flipV="1">
            <a:off x="1581150" y="783250"/>
            <a:ext cx="6051550" cy="73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E2B97B34-F5E7-40B6-A695-42435F57BB5B}"/>
              </a:ext>
            </a:extLst>
          </p:cNvPr>
          <p:cNvSpPr/>
          <p:nvPr/>
        </p:nvSpPr>
        <p:spPr>
          <a:xfrm>
            <a:off x="1447800" y="1578136"/>
            <a:ext cx="2984500" cy="15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EF8B6171-B877-4FA8-8BB8-C6403725E680}"/>
              </a:ext>
            </a:extLst>
          </p:cNvPr>
          <p:cNvSpPr txBox="1"/>
          <p:nvPr/>
        </p:nvSpPr>
        <p:spPr>
          <a:xfrm>
            <a:off x="1987550" y="795819"/>
            <a:ext cx="9861550" cy="1477328"/>
          </a:xfrm>
          <a:prstGeom prst="rect">
            <a:avLst/>
          </a:prstGeom>
          <a:noFill/>
        </p:spPr>
        <p:txBody>
          <a:bodyPr wrap="square" rtlCol="0">
            <a:spAutoFit/>
          </a:bodyPr>
          <a:lstStyle/>
          <a:p>
            <a:r>
              <a:rPr lang="en-US" sz="3600" b="1" i="0" dirty="0">
                <a:solidFill>
                  <a:srgbClr val="00B050"/>
                </a:solidFill>
                <a:effectLst/>
                <a:latin typeface="+mj-lt"/>
                <a:cs typeface="Calibri" panose="020F0502020204030204" pitchFamily="34" charset="0"/>
              </a:rPr>
              <a:t>Do developing or developed nations use more renewable or non- renewable energy sources?</a:t>
            </a:r>
          </a:p>
          <a:p>
            <a:endParaRPr lang="en-AU" dirty="0"/>
          </a:p>
        </p:txBody>
      </p:sp>
    </p:spTree>
    <p:extLst>
      <p:ext uri="{BB962C8B-B14F-4D97-AF65-F5344CB8AC3E}">
        <p14:creationId xmlns:p14="http://schemas.microsoft.com/office/powerpoint/2010/main" val="46959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9EF64E8-E0BD-4F95-BBA0-109DB60DC425}"/>
              </a:ext>
            </a:extLst>
          </p:cNvPr>
          <p:cNvSpPr>
            <a:spLocks noGrp="1"/>
          </p:cNvSpPr>
          <p:nvPr>
            <p:ph type="title"/>
          </p:nvPr>
        </p:nvSpPr>
        <p:spPr/>
        <p:txBody>
          <a:bodyPr/>
          <a:lstStyle/>
          <a:p>
            <a:endParaRPr lang="en-AU" dirty="0"/>
          </a:p>
        </p:txBody>
      </p:sp>
      <p:sp>
        <p:nvSpPr>
          <p:cNvPr id="3" name="Content Placeholder 2" hidden="1">
            <a:extLst>
              <a:ext uri="{FF2B5EF4-FFF2-40B4-BE49-F238E27FC236}">
                <a16:creationId xmlns:a16="http://schemas.microsoft.com/office/drawing/2014/main" id="{94961A05-4022-4B97-A222-3F3D036B4541}"/>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28E1F9D1-3430-4255-8257-84A4C7C571A5}"/>
              </a:ext>
            </a:extLst>
          </p:cNvPr>
          <p:cNvPicPr>
            <a:picLocks noChangeAspect="1"/>
          </p:cNvPicPr>
          <p:nvPr/>
        </p:nvPicPr>
        <p:blipFill>
          <a:blip r:embed="rId3"/>
          <a:stretch>
            <a:fillRect/>
          </a:stretch>
        </p:blipFill>
        <p:spPr>
          <a:xfrm>
            <a:off x="173831" y="137465"/>
            <a:ext cx="1709738" cy="1868783"/>
          </a:xfrm>
          <a:prstGeom prst="rect">
            <a:avLst/>
          </a:prstGeom>
        </p:spPr>
      </p:pic>
      <p:sp>
        <p:nvSpPr>
          <p:cNvPr id="5" name="Rectangle 4">
            <a:extLst>
              <a:ext uri="{FF2B5EF4-FFF2-40B4-BE49-F238E27FC236}">
                <a16:creationId xmlns:a16="http://schemas.microsoft.com/office/drawing/2014/main" id="{A8ECE9BA-A350-4BB4-BA2E-058EED663F1E}"/>
              </a:ext>
            </a:extLst>
          </p:cNvPr>
          <p:cNvSpPr/>
          <p:nvPr/>
        </p:nvSpPr>
        <p:spPr>
          <a:xfrm>
            <a:off x="1676400" y="495300"/>
            <a:ext cx="3886200" cy="165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191906AC-BAF8-46CD-B296-3B12FA529612}"/>
              </a:ext>
            </a:extLst>
          </p:cNvPr>
          <p:cNvSpPr/>
          <p:nvPr/>
        </p:nvSpPr>
        <p:spPr>
          <a:xfrm flipV="1">
            <a:off x="1447800" y="1422398"/>
            <a:ext cx="9601200"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AD479BFA-EFC9-4C86-875B-53549BF74EC1}"/>
              </a:ext>
            </a:extLst>
          </p:cNvPr>
          <p:cNvSpPr/>
          <p:nvPr/>
        </p:nvSpPr>
        <p:spPr>
          <a:xfrm flipV="1">
            <a:off x="1581150" y="783250"/>
            <a:ext cx="6051550" cy="73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E2B97B34-F5E7-40B6-A695-42435F57BB5B}"/>
              </a:ext>
            </a:extLst>
          </p:cNvPr>
          <p:cNvSpPr/>
          <p:nvPr/>
        </p:nvSpPr>
        <p:spPr>
          <a:xfrm>
            <a:off x="1447800" y="1578136"/>
            <a:ext cx="2984500" cy="15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EF8B6171-B877-4FA8-8BB8-C6403725E680}"/>
              </a:ext>
            </a:extLst>
          </p:cNvPr>
          <p:cNvSpPr txBox="1"/>
          <p:nvPr/>
        </p:nvSpPr>
        <p:spPr>
          <a:xfrm>
            <a:off x="1987550" y="795819"/>
            <a:ext cx="9861550" cy="923330"/>
          </a:xfrm>
          <a:prstGeom prst="rect">
            <a:avLst/>
          </a:prstGeom>
          <a:noFill/>
        </p:spPr>
        <p:txBody>
          <a:bodyPr wrap="square" rtlCol="0">
            <a:spAutoFit/>
          </a:bodyPr>
          <a:lstStyle/>
          <a:p>
            <a:r>
              <a:rPr lang="en-US" sz="3600" b="1" i="0" dirty="0">
                <a:solidFill>
                  <a:srgbClr val="00B050"/>
                </a:solidFill>
                <a:effectLst/>
                <a:latin typeface="+mj-lt"/>
                <a:cs typeface="Calibri" panose="020F0502020204030204" pitchFamily="34" charset="0"/>
              </a:rPr>
              <a:t>Google API plot energy plants</a:t>
            </a:r>
          </a:p>
          <a:p>
            <a:endParaRPr lang="en-AU" dirty="0"/>
          </a:p>
        </p:txBody>
      </p:sp>
    </p:spTree>
    <p:extLst>
      <p:ext uri="{BB962C8B-B14F-4D97-AF65-F5344CB8AC3E}">
        <p14:creationId xmlns:p14="http://schemas.microsoft.com/office/powerpoint/2010/main" val="1379216654"/>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1B212F"/>
      </a:dk2>
      <a:lt2>
        <a:srgbClr val="F0F3F1"/>
      </a:lt2>
      <a:accent1>
        <a:srgbClr val="E729A2"/>
      </a:accent1>
      <a:accent2>
        <a:srgbClr val="CB17D5"/>
      </a:accent2>
      <a:accent3>
        <a:srgbClr val="8E29E7"/>
      </a:accent3>
      <a:accent4>
        <a:srgbClr val="422FD9"/>
      </a:accent4>
      <a:accent5>
        <a:srgbClr val="2962E7"/>
      </a:accent5>
      <a:accent6>
        <a:srgbClr val="17A0D5"/>
      </a:accent6>
      <a:hlink>
        <a:srgbClr val="3F50BF"/>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228</Words>
  <Application>Microsoft Office PowerPoint</Application>
  <PresentationFormat>Widescreen</PresentationFormat>
  <Paragraphs>39</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Bierstadt</vt:lpstr>
      <vt:lpstr>Calibri</vt:lpstr>
      <vt:lpstr>Courier New</vt:lpstr>
      <vt:lpstr>GestaltVTI</vt:lpstr>
      <vt:lpstr>The  International Power Rangers  present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International Power Rangers  present</dc:title>
  <dc:creator>Aline</dc:creator>
  <cp:lastModifiedBy>Aline</cp:lastModifiedBy>
  <cp:revision>4</cp:revision>
  <dcterms:created xsi:type="dcterms:W3CDTF">2022-04-27T13:39:49Z</dcterms:created>
  <dcterms:modified xsi:type="dcterms:W3CDTF">2022-04-27T14:28:57Z</dcterms:modified>
</cp:coreProperties>
</file>