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9" r:id="rId10"/>
    <p:sldId id="4514" r:id="rId11"/>
    <p:sldId id="4515" r:id="rId12"/>
    <p:sldId id="4531" r:id="rId13"/>
    <p:sldId id="4520" r:id="rId14"/>
    <p:sldId id="4521" r:id="rId15"/>
    <p:sldId id="4522" r:id="rId16"/>
    <p:sldId id="4523" r:id="rId17"/>
    <p:sldId id="4524" r:id="rId18"/>
    <p:sldId id="4525" r:id="rId19"/>
    <p:sldId id="4526" r:id="rId20"/>
    <p:sldId id="4513" r:id="rId21"/>
    <p:sldId id="4532" r:id="rId22"/>
    <p:sldId id="4533" r:id="rId23"/>
    <p:sldId id="4516" r:id="rId24"/>
    <p:sldId id="4527" r:id="rId25"/>
    <p:sldId id="4528" r:id="rId26"/>
    <p:sldId id="4529"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24/10/2022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357758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274263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18</a:t>
            </a:fld>
            <a:endParaRPr lang="en-GB"/>
          </a:p>
        </p:txBody>
      </p:sp>
    </p:spTree>
    <p:extLst>
      <p:ext uri="{BB962C8B-B14F-4D97-AF65-F5344CB8AC3E}">
        <p14:creationId xmlns:p14="http://schemas.microsoft.com/office/powerpoint/2010/main" val="184053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19</a:t>
            </a:fld>
            <a:endParaRPr lang="en-GB"/>
          </a:p>
        </p:txBody>
      </p:sp>
    </p:spTree>
    <p:extLst>
      <p:ext uri="{BB962C8B-B14F-4D97-AF65-F5344CB8AC3E}">
        <p14:creationId xmlns:p14="http://schemas.microsoft.com/office/powerpoint/2010/main" val="138711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2325371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21</a:t>
            </a:fld>
            <a:endParaRPr lang="en-GB"/>
          </a:p>
        </p:txBody>
      </p:sp>
    </p:spTree>
    <p:extLst>
      <p:ext uri="{BB962C8B-B14F-4D97-AF65-F5344CB8AC3E}">
        <p14:creationId xmlns:p14="http://schemas.microsoft.com/office/powerpoint/2010/main" val="307826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22</a:t>
            </a:fld>
            <a:endParaRPr lang="en-GB"/>
          </a:p>
        </p:txBody>
      </p:sp>
    </p:spTree>
    <p:extLst>
      <p:ext uri="{BB962C8B-B14F-4D97-AF65-F5344CB8AC3E}">
        <p14:creationId xmlns:p14="http://schemas.microsoft.com/office/powerpoint/2010/main" val="24455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23</a:t>
            </a:fld>
            <a:endParaRPr lang="en-GB"/>
          </a:p>
        </p:txBody>
      </p:sp>
    </p:spTree>
    <p:extLst>
      <p:ext uri="{BB962C8B-B14F-4D97-AF65-F5344CB8AC3E}">
        <p14:creationId xmlns:p14="http://schemas.microsoft.com/office/powerpoint/2010/main" val="159182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28626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35182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332523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71250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9</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302356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294179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24/10/2022</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24/10/2022</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24/10/2022</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October 2022</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are we going to build?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dirty="0"/>
              <a:t>We will be building a Tetris website!</a:t>
            </a:r>
          </a:p>
          <a:p>
            <a:endParaRPr lang="en-GB" sz="1800" dirty="0"/>
          </a:p>
          <a:p>
            <a:r>
              <a:rPr lang="en-GB" sz="1800" dirty="0"/>
              <a:t>This website must:</a:t>
            </a:r>
          </a:p>
          <a:p>
            <a:pPr marL="285750" indent="-285750">
              <a:buFont typeface="Arial" panose="020B0604020202020204" pitchFamily="34" charset="0"/>
              <a:buChar char="•"/>
            </a:pPr>
            <a:r>
              <a:rPr lang="en-GB" sz="1800" dirty="0"/>
              <a:t>Have a home screen from which a game of Tetris can be started</a:t>
            </a:r>
          </a:p>
          <a:p>
            <a:pPr marL="285750" indent="-285750">
              <a:buFont typeface="Arial" panose="020B0604020202020204" pitchFamily="34" charset="0"/>
              <a:buChar char="•"/>
            </a:pPr>
            <a:r>
              <a:rPr lang="en-GB" sz="1800" dirty="0"/>
              <a:t>Have a playable Tetris game</a:t>
            </a:r>
          </a:p>
          <a:p>
            <a:pPr marL="285750" indent="-285750">
              <a:buFont typeface="Arial" panose="020B0604020202020204" pitchFamily="34" charset="0"/>
              <a:buChar char="•"/>
            </a:pPr>
            <a:r>
              <a:rPr lang="en-GB" sz="1800" dirty="0"/>
              <a:t>Handle the end of the Tetris game sensibly</a:t>
            </a:r>
          </a:p>
          <a:p>
            <a:pPr marL="285750" indent="-285750">
              <a:buFont typeface="Arial" panose="020B0604020202020204" pitchFamily="34" charset="0"/>
              <a:buChar char="•"/>
            </a:pPr>
            <a:endParaRPr lang="en-GB" sz="1800" dirty="0"/>
          </a:p>
          <a:p>
            <a:r>
              <a:rPr lang="en-GB" sz="1800" dirty="0"/>
              <a:t>Also:</a:t>
            </a:r>
          </a:p>
          <a:p>
            <a:pPr marL="285750" indent="-285750">
              <a:buFont typeface="Arial" panose="020B0604020202020204" pitchFamily="34" charset="0"/>
              <a:buChar char="•"/>
            </a:pPr>
            <a:r>
              <a:rPr lang="en-GB" sz="1800" dirty="0"/>
              <a:t>We’ll be able to come up with lots of our own features too!</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is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You can play Tetris here: </a:t>
            </a:r>
            <a:r>
              <a:rPr lang="en-GB" sz="1800" dirty="0">
                <a:hlinkClick r:id="rId3"/>
              </a:rPr>
              <a:t>https://tetris.com/play-tetris</a:t>
            </a:r>
            <a:endParaRPr lang="en-GB" sz="1800" dirty="0"/>
          </a:p>
          <a:p>
            <a:endParaRPr lang="en-GB" sz="1800" dirty="0"/>
          </a:p>
          <a:p>
            <a:pPr marL="285750" indent="-285750">
              <a:buFont typeface="Arial" panose="020B0604020202020204" pitchFamily="34" charset="0"/>
              <a:buChar char="•"/>
            </a:pPr>
            <a:r>
              <a:rPr lang="en-GB" sz="1800" dirty="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dirty="0"/>
              <a:t>The player can move the piece in play left or right, or rotate the piece into a different orientation.</a:t>
            </a:r>
          </a:p>
          <a:p>
            <a:pPr marL="285750" indent="-285750">
              <a:buFont typeface="Arial" panose="020B0604020202020204" pitchFamily="34" charset="0"/>
              <a:buChar char="•"/>
            </a:pPr>
            <a:r>
              <a:rPr lang="en-GB" sz="1800" dirty="0"/>
              <a:t>In some versions of Tetris, the player can make the pieces drop faster with the down key.</a:t>
            </a:r>
          </a:p>
          <a:p>
            <a:pPr marL="285750" indent="-285750">
              <a:buFont typeface="Arial" panose="020B0604020202020204" pitchFamily="34" charset="0"/>
              <a:buChar char="•"/>
            </a:pPr>
            <a:r>
              <a:rPr lang="en-GB" sz="1800" dirty="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Let’s play some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Let’s take 10 minutes to play some Tetris so that you can introduce yourself to, or remind yourself of, the gameplay.</a:t>
            </a:r>
          </a:p>
          <a:p>
            <a:endParaRPr lang="en-GB" sz="1800" dirty="0"/>
          </a:p>
          <a:p>
            <a:r>
              <a:rPr lang="en-GB" sz="1800" dirty="0"/>
              <a:t>You can play Tetris here: </a:t>
            </a:r>
            <a:r>
              <a:rPr lang="en-GB" sz="1800" dirty="0">
                <a:hlinkClick r:id="rId3"/>
              </a:rPr>
              <a:t>https://tetris.com/play-tetris</a:t>
            </a:r>
            <a:endParaRPr lang="en-GB" sz="1800" dirty="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The project will have two parts:</a:t>
            </a:r>
          </a:p>
          <a:p>
            <a:endParaRPr lang="en-GB" sz="1800" dirty="0"/>
          </a:p>
          <a:p>
            <a:pPr marL="285750" indent="-285750">
              <a:buFont typeface="Arial" panose="020B0604020202020204" pitchFamily="34" charset="0"/>
              <a:buChar char="•"/>
            </a:pPr>
            <a:r>
              <a:rPr lang="en-GB" sz="1800" dirty="0"/>
              <a:t>The frontend code – this is where the static web pages and main gameplay will be. Most of the work will probably be in this area.</a:t>
            </a:r>
          </a:p>
          <a:p>
            <a:endParaRPr lang="en-GB" sz="1800" dirty="0"/>
          </a:p>
          <a:p>
            <a:pPr marL="285750" indent="-285750">
              <a:buFont typeface="Arial" panose="020B0604020202020204" pitchFamily="34" charset="0"/>
              <a:buChar char="•"/>
            </a:pPr>
            <a:r>
              <a:rPr lang="en-GB" sz="1800" dirty="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Frontend:</a:t>
            </a:r>
          </a:p>
          <a:p>
            <a:endParaRPr lang="en-GB" sz="1800" b="1" dirty="0">
              <a:solidFill>
                <a:schemeClr val="accent1"/>
              </a:solidFill>
            </a:endParaRPr>
          </a:p>
          <a:p>
            <a:r>
              <a:rPr lang="en-GB" sz="1500" dirty="0"/>
              <a:t>The frontend code base will be written in HTML/CSS/JS.</a:t>
            </a:r>
          </a:p>
          <a:p>
            <a:pPr marL="342900" indent="-342900">
              <a:buFont typeface="Arial" panose="020B0604020202020204" pitchFamily="34" charset="0"/>
              <a:buChar char="•"/>
            </a:pPr>
            <a:r>
              <a:rPr lang="en-GB" sz="1500" dirty="0"/>
              <a:t>HTML provides the basic structure of each page</a:t>
            </a:r>
          </a:p>
          <a:p>
            <a:pPr marL="342900" indent="-342900">
              <a:buFont typeface="Arial" panose="020B0604020202020204" pitchFamily="34" charset="0"/>
              <a:buChar char="•"/>
            </a:pPr>
            <a:r>
              <a:rPr lang="en-GB" sz="1500" dirty="0"/>
              <a:t>CSS is used to control the formatting and layout of the HTML content</a:t>
            </a:r>
          </a:p>
          <a:p>
            <a:pPr marL="342900" indent="-342900">
              <a:buFont typeface="Arial" panose="020B0604020202020204" pitchFamily="34" charset="0"/>
              <a:buChar char="•"/>
            </a:pPr>
            <a:r>
              <a:rPr lang="en-GB" sz="1500" dirty="0"/>
              <a:t>JavaScript is used to control the behaviour of different elements on the page</a:t>
            </a:r>
          </a:p>
          <a:p>
            <a:endParaRPr lang="en-GB" sz="1500" dirty="0"/>
          </a:p>
          <a:p>
            <a:r>
              <a:rPr lang="en-GB" sz="1500" dirty="0"/>
              <a:t>There will be a presentation tomorrow with more details about frontend development and there is more information in the README.</a:t>
            </a:r>
          </a:p>
          <a:p>
            <a:endParaRPr lang="en-GB" sz="1500" dirty="0"/>
          </a:p>
          <a:p>
            <a:r>
              <a:rPr lang="en-GB" sz="1500" dirty="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Backend:</a:t>
            </a:r>
          </a:p>
          <a:p>
            <a:endParaRPr lang="en-GB" sz="1800" b="1" dirty="0">
              <a:solidFill>
                <a:schemeClr val="accent1"/>
              </a:solidFill>
            </a:endParaRPr>
          </a:p>
          <a:p>
            <a:r>
              <a:rPr lang="en-GB" sz="1500" dirty="0"/>
              <a:t>The backend for the website is a Node.js/Express web application. The code for this application will also be written in JavaScript.</a:t>
            </a:r>
          </a:p>
          <a:p>
            <a:endParaRPr lang="en-GB" sz="1500" dirty="0"/>
          </a:p>
          <a:p>
            <a:r>
              <a:rPr lang="en-GB" sz="1500" dirty="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dirty="0"/>
          </a:p>
          <a:p>
            <a:r>
              <a:rPr lang="en-GB" sz="1500" dirty="0"/>
              <a:t>Express is a Node.js web application framework. It allows web applications to be built quickly, easily and robustly.</a:t>
            </a:r>
          </a:p>
          <a:p>
            <a:endParaRPr lang="en-GB" sz="1500" dirty="0"/>
          </a:p>
          <a:p>
            <a:r>
              <a:rPr lang="en-GB" sz="1500" dirty="0"/>
              <a:t>On Wednesday, I’ll be explaining the backend codebase in more detail. I expect we will all start by working on frontend code.</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Timetable</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1055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Agile/Scrum/Sprints</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dirty="0"/>
              <a:t>“Scrum” is a project management technique that is commonly used on software projects. It is a subset of “Agile”.</a:t>
            </a:r>
          </a:p>
          <a:p>
            <a:endParaRPr lang="en-GB" sz="1400" dirty="0"/>
          </a:p>
          <a:p>
            <a:r>
              <a:rPr lang="en-GB" sz="1400" dirty="0"/>
              <a:t>There’s lots to it, but in summary:</a:t>
            </a:r>
          </a:p>
          <a:p>
            <a:pPr marL="285750" indent="-285750">
              <a:buFont typeface="Arial" panose="020B0604020202020204" pitchFamily="34" charset="0"/>
              <a:buChar char="•"/>
            </a:pPr>
            <a:r>
              <a:rPr lang="en-GB" sz="1400" dirty="0"/>
              <a:t>Work is done in short “Sprints”</a:t>
            </a:r>
          </a:p>
          <a:p>
            <a:pPr marL="285750" indent="-285750">
              <a:buFont typeface="Arial" panose="020B0604020202020204" pitchFamily="34" charset="0"/>
              <a:buChar char="•"/>
            </a:pPr>
            <a:r>
              <a:rPr lang="en-GB" sz="1400" dirty="0"/>
              <a:t>At the start of a sprint, the work to be done in the sprint is defined and goals are set</a:t>
            </a:r>
          </a:p>
          <a:p>
            <a:pPr marL="285750" indent="-285750">
              <a:buFont typeface="Arial" panose="020B0604020202020204" pitchFamily="34" charset="0"/>
              <a:buChar char="•"/>
            </a:pPr>
            <a:r>
              <a:rPr lang="en-GB" sz="1400" dirty="0"/>
              <a:t>There is a dedicated “scrum master” who is responsible for keeping the team on track</a:t>
            </a:r>
          </a:p>
          <a:p>
            <a:pPr marL="285750" indent="-285750">
              <a:buFont typeface="Arial" panose="020B0604020202020204" pitchFamily="34" charset="0"/>
              <a:buChar char="•"/>
            </a:pPr>
            <a:r>
              <a:rPr lang="en-GB" sz="1400" dirty="0"/>
              <a:t>During the sprint, there is a daily “</a:t>
            </a:r>
            <a:r>
              <a:rPr lang="en-GB" sz="1400" dirty="0" err="1"/>
              <a:t>standup</a:t>
            </a:r>
            <a:r>
              <a:rPr lang="en-GB" sz="1400" dirty="0"/>
              <a:t>” meeting to discuss how things are going and if there are any issues</a:t>
            </a:r>
          </a:p>
          <a:p>
            <a:pPr marL="285750" indent="-285750">
              <a:buFont typeface="Arial" panose="020B0604020202020204" pitchFamily="34" charset="0"/>
              <a:buChar char="•"/>
            </a:pPr>
            <a:r>
              <a:rPr lang="en-GB" sz="1400" dirty="0"/>
              <a:t>During the sprint, people work on the various tasks and goals</a:t>
            </a:r>
          </a:p>
          <a:p>
            <a:pPr marL="285750" indent="-285750">
              <a:buFont typeface="Arial" panose="020B0604020202020204" pitchFamily="34" charset="0"/>
              <a:buChar char="•"/>
            </a:pPr>
            <a:r>
              <a:rPr lang="en-GB" sz="1400" dirty="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dirty="0"/>
          </a:p>
          <a:p>
            <a:r>
              <a:rPr lang="en-GB" sz="1400" dirty="0"/>
              <a:t>This week will be structured a bit like a sprint. We’ll start by defining goals for the week and features that we’d like our website to have. We’ll have a </a:t>
            </a:r>
            <a:r>
              <a:rPr lang="en-GB" sz="1400" dirty="0" err="1"/>
              <a:t>standup</a:t>
            </a:r>
            <a:r>
              <a:rPr lang="en-GB" sz="1400" dirty="0"/>
              <a:t>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380010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Pairing</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pPr marL="285750" indent="-285750">
              <a:buFont typeface="Arial" panose="020B0604020202020204" pitchFamily="34" charset="0"/>
              <a:buChar char="•"/>
            </a:pPr>
            <a:r>
              <a:rPr lang="en-GB" sz="1200" dirty="0"/>
              <a:t>Pair programming, or “Pairing”, is an Agile software development technique where two developers work together on a problem</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Traditionally, this happens at the same computer screen, but in the era of remote working it also very commonly happens via video call and/or live share</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There are two roles:</a:t>
            </a:r>
          </a:p>
          <a:p>
            <a:pPr marL="819150" lvl="2" indent="-285750"/>
            <a:r>
              <a:rPr lang="en-GB" sz="1200" dirty="0"/>
              <a:t>The “Driver”: writes the code and focuses closely with line-by-line detail</a:t>
            </a:r>
          </a:p>
          <a:p>
            <a:pPr marL="819150" lvl="2" indent="-285750"/>
            <a:r>
              <a:rPr lang="en-GB" sz="1200" dirty="0"/>
              <a:t>The “Navigator”: reviews each line of code as it is typed in, and tries to keep in mind the overall direction of the work beyond the current line of code</a:t>
            </a:r>
          </a:p>
          <a:p>
            <a:pPr marL="819150" lvl="2" indent="-285750"/>
            <a:endParaRPr lang="en-GB" sz="1200" dirty="0"/>
          </a:p>
          <a:p>
            <a:pPr marL="285750" indent="-285750">
              <a:buFont typeface="Arial" panose="020B0604020202020204" pitchFamily="34" charset="0"/>
              <a:buChar char="•"/>
            </a:pPr>
            <a:r>
              <a:rPr lang="en-GB" sz="1200" dirty="0"/>
              <a:t>Advantages of this:</a:t>
            </a:r>
          </a:p>
          <a:p>
            <a:pPr marL="819150" lvl="2" indent="-285750"/>
            <a:r>
              <a:rPr lang="en-GB" sz="1200" dirty="0"/>
              <a:t>Developers bring different experience to the task and may assess it in different ways</a:t>
            </a:r>
          </a:p>
          <a:p>
            <a:pPr marL="819150" lvl="2" indent="-285750"/>
            <a:r>
              <a:rPr lang="en-GB" sz="1200" dirty="0"/>
              <a:t>Developers are forced to think in different ways by the two different roles</a:t>
            </a:r>
          </a:p>
          <a:p>
            <a:pPr marL="819150" lvl="2" indent="-285750"/>
            <a:r>
              <a:rPr lang="en-GB" sz="1200" dirty="0"/>
              <a:t>Knowledge sharing happens between the developers</a:t>
            </a:r>
          </a:p>
          <a:p>
            <a:pPr marL="285750" indent="-285750"/>
            <a:endParaRPr lang="en-GB" sz="1200" dirty="0"/>
          </a:p>
          <a:p>
            <a:pPr marL="285750" indent="-285750">
              <a:buFont typeface="Arial" panose="020B0604020202020204" pitchFamily="34" charset="0"/>
              <a:buChar char="•"/>
            </a:pPr>
            <a:r>
              <a:rPr lang="en-GB" sz="1200" dirty="0"/>
              <a:t>Main disadvantage: it takes longer!</a:t>
            </a:r>
          </a:p>
        </p:txBody>
      </p:sp>
    </p:spTree>
    <p:extLst>
      <p:ext uri="{BB962C8B-B14F-4D97-AF65-F5344CB8AC3E}">
        <p14:creationId xmlns:p14="http://schemas.microsoft.com/office/powerpoint/2010/main" val="587718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Monday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3" name="Picture 2">
            <a:extLst>
              <a:ext uri="{FF2B5EF4-FFF2-40B4-BE49-F238E27FC236}">
                <a16:creationId xmlns:a16="http://schemas.microsoft.com/office/drawing/2014/main" id="{6F782E8E-82D1-34A6-67B5-5124A76EE4DC}"/>
              </a:ext>
            </a:extLst>
          </p:cNvPr>
          <p:cNvPicPr>
            <a:picLocks noChangeAspect="1"/>
          </p:cNvPicPr>
          <p:nvPr/>
        </p:nvPicPr>
        <p:blipFill>
          <a:blip r:embed="rId3"/>
          <a:stretch>
            <a:fillRect/>
          </a:stretch>
        </p:blipFill>
        <p:spPr>
          <a:xfrm>
            <a:off x="1180882" y="1830410"/>
            <a:ext cx="9370385" cy="4107933"/>
          </a:xfrm>
          <a:prstGeom prst="rect">
            <a:avLst/>
          </a:prstGeom>
        </p:spPr>
      </p:pic>
    </p:spTree>
    <p:extLst>
      <p:ext uri="{BB962C8B-B14F-4D97-AF65-F5344CB8AC3E}">
        <p14:creationId xmlns:p14="http://schemas.microsoft.com/office/powerpoint/2010/main" val="168284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644291650"/>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Introductions</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dirty="0">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dirty="0">
                          <a:latin typeface="Montserrat"/>
                        </a:rPr>
                        <a:t>Setup</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Tuesday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3" name="Picture 2">
            <a:extLst>
              <a:ext uri="{FF2B5EF4-FFF2-40B4-BE49-F238E27FC236}">
                <a16:creationId xmlns:a16="http://schemas.microsoft.com/office/drawing/2014/main" id="{AAB6C7D3-88E1-283D-6308-12D4624AE340}"/>
              </a:ext>
            </a:extLst>
          </p:cNvPr>
          <p:cNvPicPr>
            <a:picLocks noChangeAspect="1"/>
          </p:cNvPicPr>
          <p:nvPr/>
        </p:nvPicPr>
        <p:blipFill>
          <a:blip r:embed="rId3"/>
          <a:stretch>
            <a:fillRect/>
          </a:stretch>
        </p:blipFill>
        <p:spPr>
          <a:xfrm>
            <a:off x="1334529" y="1705773"/>
            <a:ext cx="9412454" cy="4233548"/>
          </a:xfrm>
          <a:prstGeom prst="rect">
            <a:avLst/>
          </a:prstGeom>
        </p:spPr>
      </p:pic>
    </p:spTree>
    <p:extLst>
      <p:ext uri="{BB962C8B-B14F-4D97-AF65-F5344CB8AC3E}">
        <p14:creationId xmlns:p14="http://schemas.microsoft.com/office/powerpoint/2010/main" val="33629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Wednesday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3" name="Picture 2">
            <a:extLst>
              <a:ext uri="{FF2B5EF4-FFF2-40B4-BE49-F238E27FC236}">
                <a16:creationId xmlns:a16="http://schemas.microsoft.com/office/drawing/2014/main" id="{908173D3-B6CA-5AB0-7FC9-44AF9683B824}"/>
              </a:ext>
            </a:extLst>
          </p:cNvPr>
          <p:cNvPicPr>
            <a:picLocks noChangeAspect="1"/>
          </p:cNvPicPr>
          <p:nvPr/>
        </p:nvPicPr>
        <p:blipFill>
          <a:blip r:embed="rId3"/>
          <a:stretch>
            <a:fillRect/>
          </a:stretch>
        </p:blipFill>
        <p:spPr>
          <a:xfrm>
            <a:off x="855989" y="1692372"/>
            <a:ext cx="9882033" cy="4415987"/>
          </a:xfrm>
          <a:prstGeom prst="rect">
            <a:avLst/>
          </a:prstGeom>
        </p:spPr>
      </p:pic>
    </p:spTree>
    <p:extLst>
      <p:ext uri="{BB962C8B-B14F-4D97-AF65-F5344CB8AC3E}">
        <p14:creationId xmlns:p14="http://schemas.microsoft.com/office/powerpoint/2010/main" val="3846868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Thursday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3" name="Picture 2">
            <a:extLst>
              <a:ext uri="{FF2B5EF4-FFF2-40B4-BE49-F238E27FC236}">
                <a16:creationId xmlns:a16="http://schemas.microsoft.com/office/drawing/2014/main" id="{BA45868A-C563-3267-9129-225085164095}"/>
              </a:ext>
            </a:extLst>
          </p:cNvPr>
          <p:cNvPicPr>
            <a:picLocks noChangeAspect="1"/>
          </p:cNvPicPr>
          <p:nvPr/>
        </p:nvPicPr>
        <p:blipFill>
          <a:blip r:embed="rId3"/>
          <a:stretch>
            <a:fillRect/>
          </a:stretch>
        </p:blipFill>
        <p:spPr>
          <a:xfrm>
            <a:off x="1086243" y="1710384"/>
            <a:ext cx="9448499" cy="4208501"/>
          </a:xfrm>
          <a:prstGeom prst="rect">
            <a:avLst/>
          </a:prstGeom>
        </p:spPr>
      </p:pic>
    </p:spTree>
    <p:extLst>
      <p:ext uri="{BB962C8B-B14F-4D97-AF65-F5344CB8AC3E}">
        <p14:creationId xmlns:p14="http://schemas.microsoft.com/office/powerpoint/2010/main" val="13501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Friday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pic>
        <p:nvPicPr>
          <p:cNvPr id="3" name="Picture 2">
            <a:extLst>
              <a:ext uri="{FF2B5EF4-FFF2-40B4-BE49-F238E27FC236}">
                <a16:creationId xmlns:a16="http://schemas.microsoft.com/office/drawing/2014/main" id="{F5674C64-C3B8-20E4-731F-DC3A16CF2007}"/>
              </a:ext>
            </a:extLst>
          </p:cNvPr>
          <p:cNvPicPr>
            <a:picLocks noChangeAspect="1"/>
          </p:cNvPicPr>
          <p:nvPr/>
        </p:nvPicPr>
        <p:blipFill>
          <a:blip r:embed="rId3"/>
          <a:stretch>
            <a:fillRect/>
          </a:stretch>
        </p:blipFill>
        <p:spPr>
          <a:xfrm>
            <a:off x="2209800" y="1702918"/>
            <a:ext cx="7772400" cy="4354348"/>
          </a:xfrm>
          <a:prstGeom prst="rect">
            <a:avLst/>
          </a:prstGeom>
        </p:spPr>
      </p:pic>
    </p:spTree>
    <p:extLst>
      <p:ext uri="{BB962C8B-B14F-4D97-AF65-F5344CB8AC3E}">
        <p14:creationId xmlns:p14="http://schemas.microsoft.com/office/powerpoint/2010/main" val="3191723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dirty="0"/>
              <a:t>Carly Gilson</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err="1"/>
              <a:t>carly.gilson@softwire.com</a:t>
            </a:r>
            <a:endParaRPr lang="en-GB" dirty="0"/>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dirty="0"/>
              <a:t>Suite 315, Highgate Studios</a:t>
            </a:r>
          </a:p>
          <a:p>
            <a:r>
              <a:rPr lang="en-GB" dirty="0"/>
              <a:t>53-79 Highgate Road</a:t>
            </a:r>
          </a:p>
          <a:p>
            <a:r>
              <a:rPr lang="en-GB" dirty="0"/>
              <a:t>London NW5 1TL</a:t>
            </a:r>
          </a:p>
          <a:p>
            <a:endParaRPr lang="en-GB" dirty="0"/>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Introductions</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am I?</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dirty="0"/>
              <a:t>My name is Carly, and I’m a Software Developer at Softwire.</a:t>
            </a:r>
          </a:p>
          <a:p>
            <a:pPr marL="285750" indent="-285750">
              <a:buFont typeface="Arial" panose="020B0604020202020204" pitchFamily="34" charset="0"/>
              <a:buChar char="•"/>
            </a:pPr>
            <a:r>
              <a:rPr lang="en-GB" dirty="0"/>
              <a:t>I’ll be running your work experience program this week, and will be the main person you interact with.</a:t>
            </a:r>
          </a:p>
          <a:p>
            <a:pPr marL="285750" indent="-285750">
              <a:buFont typeface="Arial" panose="020B0604020202020204" pitchFamily="34" charset="0"/>
              <a:buChar char="•"/>
            </a:pPr>
            <a:r>
              <a:rPr lang="en-GB" dirty="0"/>
              <a:t>I studied Maths at university for 4 years. After my second year I did an internship at Softwire, and joined after I graduated. I’ve been working at Softwire for just over a year.</a:t>
            </a:r>
          </a:p>
          <a:p>
            <a:pPr marL="285750" indent="-285750">
              <a:buFont typeface="Arial" panose="020B0604020202020204" pitchFamily="34" charset="0"/>
              <a:buChar char="•"/>
            </a:pPr>
            <a:r>
              <a:rPr lang="en-GB" dirty="0"/>
              <a:t>Since being at Softwire, I’ve worked on:</a:t>
            </a:r>
          </a:p>
          <a:p>
            <a:pPr marL="819150" lvl="2" indent="-285750"/>
            <a:r>
              <a:rPr lang="en-GB" dirty="0"/>
              <a:t>Creating an analytics dashboard and working on a new booking system for a charter aircraft company</a:t>
            </a:r>
          </a:p>
          <a:p>
            <a:pPr marL="819150" lvl="2" indent="-285750"/>
            <a:r>
              <a:rPr lang="en-GB" dirty="0"/>
              <a:t>The website for for displaying results for the World Cup for the BBC</a:t>
            </a:r>
          </a:p>
          <a:p>
            <a:pPr marL="285750" indent="-285750">
              <a:buFont typeface="Arial" panose="020B0604020202020204" pitchFamily="34" charset="0"/>
              <a:buChar char="•"/>
            </a:pPr>
            <a:r>
              <a:rPr lang="en-GB" dirty="0"/>
              <a:t>Outside of work, I love keeping active and enjoy lots of sports – at </a:t>
            </a:r>
            <a:r>
              <a:rPr lang="en-GB" dirty="0" err="1"/>
              <a:t>uni</a:t>
            </a:r>
            <a:r>
              <a:rPr lang="en-GB" dirty="0"/>
              <a:t> I took part in rowing, and at the moment I’m enjoying swimming and trying to get better at running!</a:t>
            </a:r>
          </a:p>
        </p:txBody>
      </p:sp>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are you?</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sz="2000" dirty="0"/>
              <a:t>What is your name?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What year are you in at school and what subjects are you studying?</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How much coding have you done (if any), and in what languages? It’s absolutely fine to have not done any!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Do you have any fun hobbies?</a:t>
            </a:r>
          </a:p>
        </p:txBody>
      </p:sp>
    </p:spTree>
    <p:extLst>
      <p:ext uri="{BB962C8B-B14F-4D97-AF65-F5344CB8AC3E}">
        <p14:creationId xmlns:p14="http://schemas.microsoft.com/office/powerpoint/2010/main" val="203092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Setup</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43002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Required Software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800" dirty="0"/>
              <a:t>You should all have laptops with the following installed:</a:t>
            </a:r>
          </a:p>
          <a:p>
            <a:pPr marL="285750" indent="-285750">
              <a:buFont typeface="Arial" panose="020B0604020202020204" pitchFamily="34" charset="0"/>
              <a:buChar char="•"/>
            </a:pPr>
            <a:r>
              <a:rPr lang="en-GB" sz="1800" dirty="0"/>
              <a:t>VS Code</a:t>
            </a:r>
          </a:p>
          <a:p>
            <a:pPr marL="285750" indent="-285750">
              <a:buFont typeface="Arial" panose="020B0604020202020204" pitchFamily="34" charset="0"/>
              <a:buChar char="•"/>
            </a:pPr>
            <a:r>
              <a:rPr lang="en-GB" sz="1800" dirty="0"/>
              <a:t>Node.js</a:t>
            </a:r>
          </a:p>
          <a:p>
            <a:pPr marL="285750" indent="-285750">
              <a:buFont typeface="Arial" panose="020B0604020202020204" pitchFamily="34" charset="0"/>
              <a:buChar char="•"/>
            </a:pPr>
            <a:r>
              <a:rPr lang="en-GB" sz="1800" dirty="0"/>
              <a:t>Git</a:t>
            </a:r>
          </a:p>
          <a:p>
            <a:endParaRPr lang="en-GB" sz="1800" dirty="0"/>
          </a:p>
          <a:p>
            <a:r>
              <a:rPr lang="en-GB" sz="1800" dirty="0"/>
              <a:t>You will also need:</a:t>
            </a:r>
          </a:p>
          <a:p>
            <a:pPr marL="285750" indent="-285750">
              <a:buFont typeface="Arial" panose="020B0604020202020204" pitchFamily="34" charset="0"/>
              <a:buChar char="•"/>
            </a:pPr>
            <a:r>
              <a:rPr lang="en-GB" sz="1800" dirty="0"/>
              <a:t>A GitHub account</a:t>
            </a:r>
          </a:p>
          <a:p>
            <a:endParaRPr lang="en-GB" sz="1800" dirty="0"/>
          </a:p>
          <a:p>
            <a:r>
              <a:rPr lang="en-GB" sz="1800" dirty="0"/>
              <a:t>You may also want:</a:t>
            </a:r>
          </a:p>
          <a:p>
            <a:pPr marL="285750" indent="-285750">
              <a:buFont typeface="Arial" panose="020B0604020202020204" pitchFamily="34" charset="0"/>
              <a:buChar char="•"/>
            </a:pPr>
            <a:r>
              <a:rPr lang="en-GB" sz="1800" dirty="0"/>
              <a:t>Postman – we can leave this for later in the week though!</a:t>
            </a:r>
          </a:p>
        </p:txBody>
      </p:sp>
    </p:spTree>
    <p:extLst>
      <p:ext uri="{BB962C8B-B14F-4D97-AF65-F5344CB8AC3E}">
        <p14:creationId xmlns:p14="http://schemas.microsoft.com/office/powerpoint/2010/main" val="20971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GitHub Repository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8</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dirty="0"/>
              <a:t>We will all be working on the same codebase, using Git and GitHub (I’ll be explaining how these work later this morning).</a:t>
            </a:r>
          </a:p>
          <a:p>
            <a:endParaRPr lang="en-GB" sz="1350" dirty="0"/>
          </a:p>
          <a:p>
            <a:r>
              <a:rPr lang="en-GB" sz="1350" dirty="0"/>
              <a:t>I’ll send the link to the repository this afternoon.</a:t>
            </a:r>
          </a:p>
          <a:p>
            <a:endParaRPr lang="en-GB" sz="1350" dirty="0"/>
          </a:p>
          <a:p>
            <a:r>
              <a:rPr lang="en-GB" sz="1350" dirty="0"/>
              <a:t>As well as the code, this repository contains:</a:t>
            </a:r>
          </a:p>
          <a:p>
            <a:pPr marL="285750" indent="-285750">
              <a:buFont typeface="Arial" panose="020B0604020202020204" pitchFamily="34" charset="0"/>
              <a:buChar char="•"/>
            </a:pPr>
            <a:r>
              <a:rPr lang="en-GB" sz="1350" dirty="0"/>
              <a:t>A README file, which you can read by scrolling down on the link above. This README contains everything you’ll need to know, including:</a:t>
            </a:r>
          </a:p>
          <a:p>
            <a:pPr marL="819150" lvl="2" indent="-285750"/>
            <a:r>
              <a:rPr lang="en-GB" sz="1350" dirty="0"/>
              <a:t>Timetable</a:t>
            </a:r>
          </a:p>
          <a:p>
            <a:pPr marL="819150" lvl="2" indent="-285750"/>
            <a:r>
              <a:rPr lang="en-GB" sz="1350" dirty="0"/>
              <a:t>Useful links</a:t>
            </a:r>
          </a:p>
          <a:p>
            <a:pPr marL="819150" lvl="2" indent="-285750"/>
            <a:r>
              <a:rPr lang="en-GB" sz="1350" dirty="0"/>
              <a:t>Technical overview</a:t>
            </a:r>
          </a:p>
          <a:p>
            <a:pPr marL="819150" lvl="2" indent="-285750"/>
            <a:r>
              <a:rPr lang="en-GB" sz="1350" dirty="0"/>
              <a:t>How to run the website locally</a:t>
            </a:r>
          </a:p>
          <a:p>
            <a:pPr marL="819150" lvl="2" indent="-285750"/>
            <a:r>
              <a:rPr lang="en-GB" sz="1350" dirty="0"/>
              <a:t>How to contribute code</a:t>
            </a:r>
          </a:p>
          <a:p>
            <a:pPr marL="285750" indent="-285750">
              <a:buFont typeface="Arial" panose="020B0604020202020204" pitchFamily="34" charset="0"/>
              <a:buChar char="•"/>
            </a:pPr>
            <a:r>
              <a:rPr lang="en-GB" sz="1350" dirty="0"/>
              <a:t>The slides for all of the presentations I’ll be giving this week in case you want to look back and remind yourself of anything</a:t>
            </a:r>
          </a:p>
        </p:txBody>
      </p:sp>
    </p:spTree>
    <p:extLst>
      <p:ext uri="{BB962C8B-B14F-4D97-AF65-F5344CB8AC3E}">
        <p14:creationId xmlns:p14="http://schemas.microsoft.com/office/powerpoint/2010/main" val="20907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Project Introduction</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3.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896</TotalTime>
  <Words>1412</Words>
  <Application>Microsoft Macintosh PowerPoint</Application>
  <PresentationFormat>Widescreen</PresentationFormat>
  <Paragraphs>200</Paragraphs>
  <Slides>24</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Montserrat</vt:lpstr>
      <vt:lpstr>Montserrat Bold</vt:lpstr>
      <vt:lpstr>Montserrat Light</vt:lpstr>
      <vt:lpstr>Office Theme</vt:lpstr>
      <vt:lpstr>Core Slides</vt:lpstr>
      <vt:lpstr>Work Experience</vt:lpstr>
      <vt:lpstr>Contents</vt:lpstr>
      <vt:lpstr>PowerPoint Presentation</vt:lpstr>
      <vt:lpstr>Who am I?</vt:lpstr>
      <vt:lpstr>Who are you?</vt:lpstr>
      <vt:lpstr>PowerPoint Presentation</vt:lpstr>
      <vt:lpstr>Required Software</vt:lpstr>
      <vt:lpstr>GitHub Repository</vt:lpstr>
      <vt:lpstr>PowerPoint Presentation</vt:lpstr>
      <vt:lpstr>What are we going to build?</vt:lpstr>
      <vt:lpstr>What is Tetris?</vt:lpstr>
      <vt:lpstr>Let’s play some Tetris!</vt:lpstr>
      <vt:lpstr>What technology are we going to use?</vt:lpstr>
      <vt:lpstr>What technology are we going to use?</vt:lpstr>
      <vt:lpstr>What technology are we going to use?</vt:lpstr>
      <vt:lpstr>PowerPoint Presentation</vt:lpstr>
      <vt:lpstr>An aside: Agile/Scrum/Sprints</vt:lpstr>
      <vt:lpstr>An aside: Pairing</vt:lpstr>
      <vt:lpstr>Timetable - Monday</vt:lpstr>
      <vt:lpstr>Timetable - Tuesday</vt:lpstr>
      <vt:lpstr>Timetable - Wednesday</vt:lpstr>
      <vt:lpstr>Timetable - Thursday</vt:lpstr>
      <vt:lpstr>Timetable - Friday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Carly Gilson</cp:lastModifiedBy>
  <cp:revision>11</cp:revision>
  <dcterms:created xsi:type="dcterms:W3CDTF">2021-11-04T13:51:55Z</dcterms:created>
  <dcterms:modified xsi:type="dcterms:W3CDTF">2022-10-24T16:48:55Z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