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806" r:id="rId5"/>
  </p:sldMasterIdLst>
  <p:notesMasterIdLst>
    <p:notesMasterId r:id="rId22"/>
  </p:notesMasterIdLst>
  <p:sldIdLst>
    <p:sldId id="256" r:id="rId6"/>
    <p:sldId id="277" r:id="rId7"/>
    <p:sldId id="285" r:id="rId8"/>
    <p:sldId id="283" r:id="rId9"/>
    <p:sldId id="4504" r:id="rId10"/>
    <p:sldId id="4505" r:id="rId11"/>
    <p:sldId id="4503" r:id="rId12"/>
    <p:sldId id="4506" r:id="rId13"/>
    <p:sldId id="4507" r:id="rId14"/>
    <p:sldId id="4508" r:id="rId15"/>
    <p:sldId id="4509" r:id="rId16"/>
    <p:sldId id="4510" r:id="rId17"/>
    <p:sldId id="4512" r:id="rId18"/>
    <p:sldId id="4511" r:id="rId19"/>
    <p:sldId id="44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E6B94A-517A-19A0-EB96-4270FF71EC93}" name="Sarah Binney" initials="SB" userId="S::Sarah.Binney@softwire.com::ed05069e-5831-4aee-b322-71b777f26003" providerId="AD"/>
  <p188:author id="{85589D52-B9BE-1E4B-F842-58252ADC6593}" name="Cameron McCormack" initials="CM" userId="S::cameron.mccormack@softwire.com::3d4a7dd2-9be6-4b8b-8c87-c5b826917358" providerId="AD"/>
  <p188:author id="{FA76E5EB-70FB-D330-1CAC-4B653F95EC7B}" name="Steven Jones" initials="SJ" userId="S::steven.jones@softwire.com::66a771a5-6f10-4940-968c-92e0e27219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BCC8"/>
    <a:srgbClr val="FF8109"/>
    <a:srgbClr val="1EB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772D-67CF-446E-AB14-873D7034696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4FF2C-5262-47ED-8A93-F0C639F12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6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1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4FF2C-5262-47ED-8A93-F0C639F12C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2263-E540-41D2-927E-9B9FEFE7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1198563"/>
            <a:ext cx="4142740" cy="2387600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9C6D-22EB-4489-B513-AA7C37FA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00" y="4003675"/>
            <a:ext cx="414274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E2D8854-E37F-4E0B-96C4-205E65B7E3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9557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E5D3CE-CAC0-4173-A774-2E886F3782B5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FA03-981D-3F4F-ABFD-F2CAE44CF4DF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1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x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 b="1"/>
            </a:lvl1pPr>
            <a:lvl2pPr marL="0" indent="0">
              <a:buNone/>
              <a:defRPr/>
            </a:lvl2pPr>
            <a:lvl3pPr marL="180975" indent="-180975">
              <a:defRPr/>
            </a:lvl3pPr>
            <a:lvl4pPr marL="534988" indent="-173038">
              <a:defRPr/>
            </a:lvl4pPr>
            <a:lvl5pPr marL="896938" indent="-180975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7513-F0D7-9140-9852-9A843D8B81D3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/>
        </p:nvSpPr>
        <p:spPr>
          <a:xfrm>
            <a:off x="7926680" y="3115153"/>
            <a:ext cx="3060633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/>
        </p:nvSpPr>
        <p:spPr>
          <a:xfrm>
            <a:off x="6705217" y="1952578"/>
            <a:ext cx="3255631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1325" y="2035493"/>
            <a:ext cx="4100513" cy="417195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948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83D9-AEB3-884A-8B61-40B359253CCD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8054625" y="2626568"/>
            <a:ext cx="2190035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7245080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38121" y="202950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38121" y="459141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669541" y="2620583"/>
            <a:ext cx="2190035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859996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53037" y="2023523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53037" y="4585430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7" y="2614598"/>
            <a:ext cx="2190035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819806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819806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553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12AC3B-79DA-4559-9045-95816A1482CB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EF5BF-54FA-BF48-B61D-2432192EF666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F4539-57ED-4133-B762-7CA1EDCBB7C1}"/>
              </a:ext>
            </a:extLst>
          </p:cNvPr>
          <p:cNvSpPr/>
          <p:nvPr userDrawn="1"/>
        </p:nvSpPr>
        <p:spPr>
          <a:xfrm>
            <a:off x="9921465" y="2632553"/>
            <a:ext cx="1827848" cy="3194207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55CBC-F625-4CE2-BCE9-6685789163AB}"/>
              </a:ext>
            </a:extLst>
          </p:cNvPr>
          <p:cNvSpPr/>
          <p:nvPr userDrawn="1"/>
        </p:nvSpPr>
        <p:spPr>
          <a:xfrm>
            <a:off x="9109484" y="1957531"/>
            <a:ext cx="1944303" cy="3023553"/>
          </a:xfrm>
          <a:prstGeom prst="rect">
            <a:avLst/>
          </a:prstGeom>
          <a:solidFill>
            <a:schemeClr val="accent4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63D4E5D-6E39-45A7-A4AD-9EBCC3B192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4960" y="203549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DE8A18-7878-4039-B9B7-D31D45BC66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04960" y="459740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80E826-2414-4291-8174-CA711ACA5EF7}"/>
              </a:ext>
            </a:extLst>
          </p:cNvPr>
          <p:cNvSpPr/>
          <p:nvPr userDrawn="1"/>
        </p:nvSpPr>
        <p:spPr>
          <a:xfrm>
            <a:off x="7036712" y="2626568"/>
            <a:ext cx="1827848" cy="3194207"/>
          </a:xfrm>
          <a:prstGeom prst="rect">
            <a:avLst/>
          </a:prstGeom>
          <a:solidFill>
            <a:schemeClr val="accent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702DBB-9335-4D4E-848A-F4EEF4DAA641}"/>
              </a:ext>
            </a:extLst>
          </p:cNvPr>
          <p:cNvSpPr/>
          <p:nvPr userDrawn="1"/>
        </p:nvSpPr>
        <p:spPr>
          <a:xfrm>
            <a:off x="6227166" y="1946593"/>
            <a:ext cx="1944303" cy="3023553"/>
          </a:xfrm>
          <a:prstGeom prst="rect">
            <a:avLst/>
          </a:prstGeom>
          <a:solidFill>
            <a:schemeClr val="tx2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24B0D663-426F-4F72-BAFB-31C920AA3C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0207" y="202950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589F8EB-5390-4DA3-9BB7-E9D46E28D0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0207" y="459141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A1720-995E-4083-A7D7-6735B7560F87}"/>
              </a:ext>
            </a:extLst>
          </p:cNvPr>
          <p:cNvSpPr/>
          <p:nvPr userDrawn="1"/>
        </p:nvSpPr>
        <p:spPr>
          <a:xfrm>
            <a:off x="4151960" y="2620583"/>
            <a:ext cx="1827848" cy="3194207"/>
          </a:xfrm>
          <a:prstGeom prst="rect">
            <a:avLst/>
          </a:prstGeom>
          <a:solidFill>
            <a:schemeClr val="accent6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A8339-92AD-4E96-9D9D-7BA3A07DD6E7}"/>
              </a:ext>
            </a:extLst>
          </p:cNvPr>
          <p:cNvSpPr/>
          <p:nvPr userDrawn="1"/>
        </p:nvSpPr>
        <p:spPr>
          <a:xfrm>
            <a:off x="3342414" y="1940608"/>
            <a:ext cx="1944303" cy="3023553"/>
          </a:xfrm>
          <a:prstGeom prst="rect">
            <a:avLst/>
          </a:prstGeom>
          <a:solidFill>
            <a:schemeClr val="accent5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B84BC2D4-D717-4DDD-BFA7-074B0824243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5455" y="2023523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C34C8ED-6138-4103-848D-69D4C8EF6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5455" y="4585430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FF936-22C2-4821-A9AF-B2D8F2D2DD47}"/>
              </a:ext>
            </a:extLst>
          </p:cNvPr>
          <p:cNvSpPr/>
          <p:nvPr userDrawn="1"/>
        </p:nvSpPr>
        <p:spPr>
          <a:xfrm>
            <a:off x="1267208" y="2614598"/>
            <a:ext cx="1827848" cy="3194207"/>
          </a:xfrm>
          <a:prstGeom prst="rect">
            <a:avLst/>
          </a:prstGeom>
          <a:solidFill>
            <a:schemeClr val="accent3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62D25-E724-4A70-843C-1DF61B6D4EBE}"/>
              </a:ext>
            </a:extLst>
          </p:cNvPr>
          <p:cNvSpPr/>
          <p:nvPr userDrawn="1"/>
        </p:nvSpPr>
        <p:spPr>
          <a:xfrm>
            <a:off x="457662" y="1934623"/>
            <a:ext cx="1944303" cy="3023553"/>
          </a:xfrm>
          <a:prstGeom prst="rect">
            <a:avLst/>
          </a:prstGeom>
          <a:solidFill>
            <a:schemeClr val="accent1"/>
          </a:solidFill>
          <a:ln w="635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19" tIns="121919" rIns="121919" bIns="121919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Picture Placeholder 13">
            <a:extLst>
              <a:ext uri="{FF2B5EF4-FFF2-40B4-BE49-F238E27FC236}">
                <a16:creationId xmlns:a16="http://schemas.microsoft.com/office/drawing/2014/main" id="{1A96FF05-0454-4DAA-BE27-DBDF9245FB4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703" y="2017538"/>
            <a:ext cx="2448878" cy="2611977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4B34B0C6-650A-44F8-92C7-010728AEE9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703" y="4579445"/>
            <a:ext cx="2448878" cy="1132723"/>
          </a:xfrm>
          <a:solidFill>
            <a:schemeClr val="bg1"/>
          </a:solidFill>
        </p:spPr>
        <p:txBody>
          <a:bodyPr lIns="216000" tIns="144000" rIns="144000">
            <a:noAutofit/>
          </a:bodyPr>
          <a:lstStyle>
            <a:lvl1pPr marL="0" indent="0">
              <a:spcBef>
                <a:spcPts val="600"/>
              </a:spcBef>
              <a:buNone/>
              <a:defRPr sz="1400" b="1"/>
            </a:lvl1pPr>
            <a:lvl2pPr marL="0" indent="0">
              <a:spcBef>
                <a:spcPts val="600"/>
              </a:spcBef>
              <a:buNone/>
              <a:defRPr sz="1400"/>
            </a:lvl2pPr>
            <a:lvl3pPr marL="180975" indent="-180975">
              <a:spcBef>
                <a:spcPts val="600"/>
              </a:spcBef>
              <a:defRPr sz="1400"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60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5BBC10E5-4400-4C2B-A80C-346292469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</p:spTree>
    <p:extLst>
      <p:ext uri="{BB962C8B-B14F-4D97-AF65-F5344CB8AC3E}">
        <p14:creationId xmlns:p14="http://schemas.microsoft.com/office/powerpoint/2010/main" val="24118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1ED3DB-0FCC-4693-97C6-428745AE03E7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A98961C-8F33-47ED-8A92-87070DCF7320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4F26575-932B-4547-BBE3-4551380067EE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6E366447-E7B1-4CD4-81CB-15898FF264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37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DEB0BF-6162-4423-85E1-1484BADE721E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C79350-B62D-48CC-A68E-6975CE8E0304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5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FD5160A-8B52-44D5-A63B-A7603A9D5724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C03D9CB1-66FA-402F-8C4A-5B62781E8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E62E6C6-7345-4D26-B469-26D5F832D77D}"/>
              </a:ext>
            </a:extLst>
          </p:cNvPr>
          <p:cNvGrpSpPr/>
          <p:nvPr userDrawn="1"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4F3DBA-9C6B-4261-BF3C-D29AE969D1E2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AA5FDE43-5CF2-4E83-8EFB-ADAF797144A1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9F466CB4-BB3E-4A65-BA02-88E2B1D7E3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B95C3C-AA83-4A5F-8DF9-B800700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98564"/>
            <a:ext cx="4130041" cy="2387599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7297-D0D4-4C6E-B58D-FE0D2C47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4003675"/>
            <a:ext cx="4142740" cy="165576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15E3-7C3D-47D1-84F4-4578B0E1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2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F63-41E2-4AF2-8A56-59CF24E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9966A-D977-48CC-8590-FB133668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72FC-9C63-1B41-803B-B958A5F6CE25}" type="datetime1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0E749-14B9-41AC-BBD6-E1D1423C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0C314-AE85-4DB9-99CC-AA42F8BE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6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F345D-B1E5-4C65-81CC-9EDEF6D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873-7FD8-1244-ABA1-499AC4AF712B}" type="datetime1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FA4D4-43B8-4956-89D1-6BCEC339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6BDF3-10A3-4399-8D88-9604F4E8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CE0D-163E-D54F-96AD-C92D6F353048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4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text, tableware, sign, dishware&#10;&#10;Description automatically generated">
            <a:extLst>
              <a:ext uri="{FF2B5EF4-FFF2-40B4-BE49-F238E27FC236}">
                <a16:creationId xmlns:a16="http://schemas.microsoft.com/office/drawing/2014/main" id="{CAF34963-94FA-42AF-B715-B5AB3EC22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0E80C4B-7B55-4E9C-8E90-75B4E761ADC9}"/>
              </a:ext>
            </a:extLst>
          </p:cNvPr>
          <p:cNvSpPr/>
          <p:nvPr userDrawn="1"/>
        </p:nvSpPr>
        <p:spPr>
          <a:xfrm>
            <a:off x="0" y="885825"/>
            <a:ext cx="10553920" cy="5972175"/>
          </a:xfrm>
          <a:prstGeom prst="rtTriangle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A78622A-2CAD-46CD-B851-5CFC71599081}"/>
              </a:ext>
            </a:extLst>
          </p:cNvPr>
          <p:cNvSpPr/>
          <p:nvPr userDrawn="1"/>
        </p:nvSpPr>
        <p:spPr>
          <a:xfrm>
            <a:off x="3953917" y="3124200"/>
            <a:ext cx="7022280" cy="3733800"/>
          </a:xfrm>
          <a:custGeom>
            <a:avLst/>
            <a:gdLst>
              <a:gd name="connsiteX0" fmla="*/ 7022059 w 7022280"/>
              <a:gd name="connsiteY0" fmla="*/ 0 h 3733800"/>
              <a:gd name="connsiteX1" fmla="*/ 7022280 w 7022280"/>
              <a:gd name="connsiteY1" fmla="*/ 0 h 3733800"/>
              <a:gd name="connsiteX2" fmla="*/ 7022280 w 7022280"/>
              <a:gd name="connsiteY2" fmla="*/ 3733800 h 3733800"/>
              <a:gd name="connsiteX3" fmla="*/ 7022059 w 7022280"/>
              <a:gd name="connsiteY3" fmla="*/ 3733800 h 3733800"/>
              <a:gd name="connsiteX4" fmla="*/ 0 w 7022280"/>
              <a:gd name="connsiteY4" fmla="*/ 0 h 3733800"/>
              <a:gd name="connsiteX5" fmla="*/ 423755 w 7022280"/>
              <a:gd name="connsiteY5" fmla="*/ 0 h 3733800"/>
              <a:gd name="connsiteX6" fmla="*/ 7022059 w 7022280"/>
              <a:gd name="connsiteY6" fmla="*/ 3733800 h 3733800"/>
              <a:gd name="connsiteX7" fmla="*/ 6598304 w 7022280"/>
              <a:gd name="connsiteY7" fmla="*/ 3733800 h 373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80" h="3733800">
                <a:moveTo>
                  <a:pt x="7022059" y="0"/>
                </a:moveTo>
                <a:lnTo>
                  <a:pt x="7022280" y="0"/>
                </a:lnTo>
                <a:lnTo>
                  <a:pt x="7022280" y="3733800"/>
                </a:lnTo>
                <a:lnTo>
                  <a:pt x="7022059" y="3733800"/>
                </a:lnTo>
                <a:close/>
                <a:moveTo>
                  <a:pt x="0" y="0"/>
                </a:moveTo>
                <a:lnTo>
                  <a:pt x="423755" y="0"/>
                </a:lnTo>
                <a:lnTo>
                  <a:pt x="7022059" y="3733800"/>
                </a:lnTo>
                <a:lnTo>
                  <a:pt x="6598304" y="3733800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0FD91A79-DEFC-48F0-8F40-CDEFA1712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91851A3-0558-4E0E-B247-8B69DF13E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(User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E637025-0B03-4AC2-90F6-F9DFB15D2E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678" y="3559175"/>
            <a:ext cx="5311772" cy="10287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8A92A8E-19A1-418D-95B9-FCA11440C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5675FCF3-9ED4-4201-9750-EDECDFC5C5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8649" y="4797425"/>
            <a:ext cx="2590801" cy="1028700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C841AF62-640D-4F43-A2C5-8462A21123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image then ‘Right-Click’ and choose ‘Send to back’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FAAA013-26E1-4A99-BEBE-D2E85F27D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0262" y="6048375"/>
            <a:ext cx="2590801" cy="440531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B48F38D-6784-437C-A59C-76423C307D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12" y="5821095"/>
            <a:ext cx="1502596" cy="7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3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6ECB88-1CB2-1049-9D64-DFC413A1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823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11228081" cy="43737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FF1AC1-38D5-A344-BD60-313B0178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818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2+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623"/>
            <a:ext cx="5402160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DC2CBA0-21B5-A347-8D62-3408B6A2E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530C4D-D2B5-3644-8AC9-8CF70209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443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1/3+1/3+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 THIS PROJECT WE SUGGEST:">
            <a:extLst>
              <a:ext uri="{FF2B5EF4-FFF2-40B4-BE49-F238E27FC236}">
                <a16:creationId xmlns:a16="http://schemas.microsoft.com/office/drawing/2014/main" id="{A6655DDD-47D3-F945-B874-BC5A1F8839EA}"/>
              </a:ext>
            </a:extLst>
          </p:cNvPr>
          <p:cNvSpPr txBox="1"/>
          <p:nvPr userDrawn="1"/>
        </p:nvSpPr>
        <p:spPr>
          <a:xfrm>
            <a:off x="513920" y="2221983"/>
            <a:ext cx="4479080" cy="33136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noAutofit/>
          </a:bodyPr>
          <a:lstStyle>
            <a:lvl1pPr>
              <a:defRPr>
                <a:solidFill>
                  <a:srgbClr val="1396A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endParaRPr sz="180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EE324B1-B3E8-4448-9570-CE313B3D0D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000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F8AE867-79B6-D94D-8D70-FA88748624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367762" y="1935000"/>
            <a:ext cx="3423137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856926-F85B-C743-8475-7B7C2FA8216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285523" y="1935000"/>
            <a:ext cx="3456466" cy="44298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6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04FEE7-8DEB-A943-8EF0-6AFEFDD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720000"/>
            <a:ext cx="11006454" cy="66611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lnSpc>
                <a:spcPct val="120000"/>
              </a:lnSpc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231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+ Conten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494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51497" y="1935623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89009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2 + 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0355" y="0"/>
            <a:ext cx="5840504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5390504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5390503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14239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/4 + Image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34486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4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114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16331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77AC-4808-7844-8878-C4DC36017FAF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6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/4 + Conten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126C7-0AC3-5648-A6E3-C335ADF8A8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8156373" cy="6858000"/>
          </a:xfrm>
          <a:prstGeom prst="rect">
            <a:avLst/>
          </a:prstGeom>
          <a:noFill/>
        </p:spPr>
        <p:txBody>
          <a:bodyPr/>
          <a:lstStyle/>
          <a:p>
            <a:r>
              <a:rPr lang="en-GB"/>
              <a:t>Click the icon to add an image. You will probably want to crop and resize as appropriate for specific image you choose.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43E4FB-CB9F-C349-B2A1-71DECAB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603" y="720000"/>
            <a:ext cx="3200276" cy="1127335"/>
          </a:xfrm>
          <a:prstGeom prst="rect">
            <a:avLst/>
          </a:prstGeom>
        </p:spPr>
        <p:txBody>
          <a:bodyPr lIns="0" tIns="0" rIns="0" anchor="t" anchorCtr="0">
            <a:noAutofit/>
          </a:bodyPr>
          <a:lstStyle>
            <a:lvl1pPr>
              <a:defRPr sz="2700" b="0" i="0">
                <a:solidFill>
                  <a:srgbClr val="1396AE"/>
                </a:solidFill>
                <a:latin typeface="Montserrat Light" pitchFamily="2" charset="77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52D45A-CC8B-DC44-BDEC-5FDC0C6111D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606603" y="1941801"/>
            <a:ext cx="3200276" cy="45207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30000"/>
              </a:lnSpc>
              <a:spcBef>
                <a:spcPts val="1100"/>
              </a:spcBef>
              <a:buNone/>
              <a:defRPr sz="1200" b="0" i="0">
                <a:latin typeface="Montserrat" pitchFamily="2" charset="7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/>
              <a:t>Click to edit Master text style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C777D3B0-4EEE-0A4E-B3CD-27BD6712F334}"/>
              </a:ext>
            </a:extLst>
          </p:cNvPr>
          <p:cNvSpPr/>
          <p:nvPr userDrawn="1"/>
        </p:nvSpPr>
        <p:spPr>
          <a:xfrm flipV="1">
            <a:off x="1643758" y="277089"/>
            <a:ext cx="0" cy="207471"/>
          </a:xfrm>
          <a:prstGeom prst="line">
            <a:avLst/>
          </a:prstGeom>
          <a:ln w="12700">
            <a:solidFill>
              <a:srgbClr val="1396AE"/>
            </a:solidFill>
          </a:ln>
        </p:spPr>
        <p:txBody>
          <a:bodyPr lIns="60956" tIns="60956" rIns="60956" bIns="60956"/>
          <a:lstStyle/>
          <a:p>
            <a:pPr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800" b="0" i="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719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1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478A-EDB8-3145-A182-C5ED532937CD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FB3225-5B2B-405D-B695-46FCE1DB00AA}"/>
              </a:ext>
            </a:extLst>
          </p:cNvPr>
          <p:cNvSpPr/>
          <p:nvPr userDrawn="1"/>
        </p:nvSpPr>
        <p:spPr>
          <a:xfrm>
            <a:off x="0" y="1592826"/>
            <a:ext cx="12192000" cy="5265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5" y="2609849"/>
            <a:ext cx="8772743" cy="3667125"/>
          </a:xfrm>
        </p:spPr>
        <p:txBody>
          <a:bodyPr>
            <a:noAutofit/>
          </a:bodyPr>
          <a:lstStyle>
            <a:lvl1pPr marL="0" indent="0">
              <a:lnSpc>
                <a:spcPct val="112000"/>
              </a:lnSpc>
              <a:buNone/>
              <a:defRPr sz="2800"/>
            </a:lvl1pPr>
            <a:lvl2pPr marL="0" indent="0">
              <a:lnSpc>
                <a:spcPct val="112000"/>
              </a:lnSpc>
              <a:buNone/>
              <a:defRPr sz="1400" b="1">
                <a:solidFill>
                  <a:schemeClr val="accent5"/>
                </a:solidFill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1400" b="1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61D55-4B75-6148-B497-8307DFA79D9F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604EEE-C14B-4AA1-82DA-A2D440E52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99" y="1933893"/>
            <a:ext cx="617424" cy="104775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FCFA3E-A325-4152-8971-1DD6ECAB3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071" y="1933893"/>
            <a:ext cx="617424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7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7BC6-0B0F-3C48-A90A-106E7F9DC3AC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66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6CEE-F6CC-7B46-8301-E62F55883839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17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5072743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21EF-E3B6-AC44-B311-3F80F8F520D1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833A-2E0B-415D-9B39-49DAE2F49026}"/>
              </a:ext>
            </a:extLst>
          </p:cNvPr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2874A-F4A1-4CE0-8302-4A94840FBA72}"/>
              </a:ext>
            </a:extLst>
          </p:cNvPr>
          <p:cNvSpPr/>
          <p:nvPr userDrawn="1"/>
        </p:nvSpPr>
        <p:spPr>
          <a:xfrm>
            <a:off x="6019800" y="0"/>
            <a:ext cx="61722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C64F283-BAE4-4D6B-910F-561BC7A558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877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5410-5B43-429A-8CCE-FBE4AE37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20" cy="1133159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DC7-B7D5-4B4A-B81F-83034853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A636-AF73-4D67-BC25-FB203C3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8151-BC5D-0342-B9A9-219468AF0BB5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C0B7-B9DA-4002-BDCA-8284E4B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CAF-3FDC-481F-91C1-6EB11C4D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D07608-3E0D-4D94-A59E-93039AE669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938375" y="1933893"/>
            <a:ext cx="5072744" cy="4343082"/>
          </a:xfrm>
        </p:spPr>
        <p:txBody>
          <a:bodyPr/>
          <a:lstStyle>
            <a:lvl1pPr marL="0" indent="0">
              <a:buNone/>
              <a:defRPr/>
            </a:lvl1pPr>
            <a:lvl2pPr marL="177800" indent="-177800">
              <a:defRPr/>
            </a:lvl2pPr>
            <a:lvl3pPr marL="533400" indent="-177800">
              <a:defRPr/>
            </a:lvl3pPr>
            <a:lvl4pPr marL="901700" indent="-177800">
              <a:defRPr/>
            </a:lvl4pPr>
            <a:lvl5pPr marL="1257300" indent="-177800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9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1.emf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A9CA1-F464-4A91-95ED-C5F6E2D8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00734"/>
            <a:ext cx="10553919" cy="11331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42A1-CE05-4D09-8E86-611C981E4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33893"/>
            <a:ext cx="10553919" cy="434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75A4-24A9-4D34-8A27-63A7DB17C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88400" y="6394451"/>
            <a:ext cx="2203450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1D05CA0-F179-1E48-8911-D48A170F3146}" type="datetime1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D231-676D-4BFA-B766-779EDFF4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199" y="6394451"/>
            <a:ext cx="8331201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GB"/>
              <a:t>Delay Repay Updates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05392-A2EF-4756-B0C9-706B4A9F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1118" y="6394451"/>
            <a:ext cx="733205" cy="2251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BC3375C0-E832-4564-9B1D-553F653E382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3E7C04E-2412-4F7A-8F13-218F4EA9E46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57201" y="276542"/>
            <a:ext cx="1021080" cy="2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64" r:id="rId4"/>
    <p:sldLayoutId id="2147483666" r:id="rId5"/>
    <p:sldLayoutId id="2147483656" r:id="rId6"/>
    <p:sldLayoutId id="2147483668" r:id="rId7"/>
    <p:sldLayoutId id="2147483669" r:id="rId8"/>
    <p:sldLayoutId id="2147483658" r:id="rId9"/>
    <p:sldLayoutId id="2147483660" r:id="rId10"/>
    <p:sldLayoutId id="2147483659" r:id="rId11"/>
    <p:sldLayoutId id="2147483667" r:id="rId12"/>
    <p:sldLayoutId id="2147483661" r:id="rId13"/>
    <p:sldLayoutId id="2147483651" r:id="rId14"/>
    <p:sldLayoutId id="2147483670" r:id="rId15"/>
    <p:sldLayoutId id="2147483671" r:id="rId16"/>
    <p:sldLayoutId id="2147483672" r:id="rId17"/>
    <p:sldLayoutId id="2147483654" r:id="rId18"/>
    <p:sldLayoutId id="2147483655" r:id="rId19"/>
    <p:sldLayoutId id="2147483662" r:id="rId20"/>
    <p:sldLayoutId id="214748366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lnSpc>
          <a:spcPct val="100000"/>
        </a:lnSpc>
        <a:spcBef>
          <a:spcPts val="9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F965A-4EF9-194E-9DC0-7F8914BAA66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7244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5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8" r:id="rId2"/>
    <p:sldLayoutId id="2147483809" r:id="rId3"/>
    <p:sldLayoutId id="2147483810" r:id="rId4"/>
    <p:sldLayoutId id="2147483811" r:id="rId5"/>
    <p:sldLayoutId id="2147483817" r:id="rId6"/>
    <p:sldLayoutId id="2147483818" r:id="rId7"/>
    <p:sldLayoutId id="2147483833" r:id="rId8"/>
    <p:sldLayoutId id="2147483834" r:id="rId9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icture containing icon&#10;&#10;Description automatically generated">
            <a:extLst>
              <a:ext uri="{FF2B5EF4-FFF2-40B4-BE49-F238E27FC236}">
                <a16:creationId xmlns:a16="http://schemas.microsoft.com/office/drawing/2014/main" id="{58E7B61F-9E29-48CF-92DA-8BB8BFA7A9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C75CB-DB20-4040-8546-68B34EA39AAE}"/>
              </a:ext>
            </a:extLst>
          </p:cNvPr>
          <p:cNvGrpSpPr/>
          <p:nvPr/>
        </p:nvGrpSpPr>
        <p:grpSpPr>
          <a:xfrm>
            <a:off x="0" y="-1"/>
            <a:ext cx="6368227" cy="6858001"/>
            <a:chOff x="5705" y="-1"/>
            <a:chExt cx="6368227" cy="685800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54AFA6-C074-428B-B0AE-E71AB93A1E8A}"/>
                </a:ext>
              </a:extLst>
            </p:cNvPr>
            <p:cNvSpPr/>
            <p:nvPr userDrawn="1"/>
          </p:nvSpPr>
          <p:spPr>
            <a:xfrm>
              <a:off x="3247056" y="2374900"/>
              <a:ext cx="2311307" cy="4483100"/>
            </a:xfrm>
            <a:custGeom>
              <a:avLst/>
              <a:gdLst>
                <a:gd name="connsiteX0" fmla="*/ 2040322 w 2311307"/>
                <a:gd name="connsiteY0" fmla="*/ 0 h 4483100"/>
                <a:gd name="connsiteX1" fmla="*/ 2233615 w 2311307"/>
                <a:gd name="connsiteY1" fmla="*/ 0 h 4483100"/>
                <a:gd name="connsiteX2" fmla="*/ 194737 w 2311307"/>
                <a:gd name="connsiteY2" fmla="*/ 4479927 h 4483100"/>
                <a:gd name="connsiteX3" fmla="*/ 2311307 w 2311307"/>
                <a:gd name="connsiteY3" fmla="*/ 4479927 h 4483100"/>
                <a:gd name="connsiteX4" fmla="*/ 2311307 w 2311307"/>
                <a:gd name="connsiteY4" fmla="*/ 4483100 h 4483100"/>
                <a:gd name="connsiteX5" fmla="*/ 0 w 2311307"/>
                <a:gd name="connsiteY5" fmla="*/ 4483100 h 448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1307" h="4483100">
                  <a:moveTo>
                    <a:pt x="2040322" y="0"/>
                  </a:moveTo>
                  <a:lnTo>
                    <a:pt x="2233615" y="0"/>
                  </a:lnTo>
                  <a:lnTo>
                    <a:pt x="194737" y="4479927"/>
                  </a:lnTo>
                  <a:lnTo>
                    <a:pt x="2311307" y="4479927"/>
                  </a:lnTo>
                  <a:lnTo>
                    <a:pt x="2311307" y="4483100"/>
                  </a:lnTo>
                  <a:lnTo>
                    <a:pt x="0" y="4483100"/>
                  </a:lnTo>
                  <a:close/>
                </a:path>
              </a:pathLst>
            </a:custGeom>
            <a:solidFill>
              <a:schemeClr val="accent3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DF701FF-00CF-461A-9663-EEF28EDC0C1A}"/>
                </a:ext>
              </a:extLst>
            </p:cNvPr>
            <p:cNvSpPr/>
            <p:nvPr userDrawn="1"/>
          </p:nvSpPr>
          <p:spPr>
            <a:xfrm>
              <a:off x="5705" y="-1"/>
              <a:ext cx="6368227" cy="6858001"/>
            </a:xfrm>
            <a:custGeom>
              <a:avLst/>
              <a:gdLst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24384000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  <a:gd name="connsiteX0" fmla="*/ 0 w 24384000"/>
                <a:gd name="connsiteY0" fmla="*/ 0 h 13716000"/>
                <a:gd name="connsiteX1" fmla="*/ 24384000 w 24384000"/>
                <a:gd name="connsiteY1" fmla="*/ 0 h 13716000"/>
                <a:gd name="connsiteX2" fmla="*/ 12433004 w 24384000"/>
                <a:gd name="connsiteY2" fmla="*/ 13716000 h 13716000"/>
                <a:gd name="connsiteX3" fmla="*/ 0 w 24384000"/>
                <a:gd name="connsiteY3" fmla="*/ 13716000 h 13716000"/>
                <a:gd name="connsiteX4" fmla="*/ 0 w 24384000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1243300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DF892048-0790-46C2-ACF3-1CE4C0802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1" y="592893"/>
            <a:ext cx="1021080" cy="2092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93A835-5B96-4E15-A4F3-C19CDEACD97D}"/>
              </a:ext>
            </a:extLst>
          </p:cNvPr>
          <p:cNvCxnSpPr/>
          <p:nvPr/>
        </p:nvCxnSpPr>
        <p:spPr>
          <a:xfrm>
            <a:off x="489744" y="3817620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DC999B2D-8B69-418A-87F2-4EE8E4F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  <a:endParaRPr lang="en-GB" b="0" dirty="0">
              <a:latin typeface="Montserrat Light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C18FD46-FD70-4741-9167-8704FAC49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284304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3E1C02-F4FC-42AD-B3DD-E3DBD0C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GitHub?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GitHub?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11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provides a cloud-based Git repository. There are lots of services that do this, and they’re all quite similar in principle. We will be using GitHub for this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GitHub is a central source for all of our branches that can be accessed over the internet. It allows us to:</a:t>
            </a:r>
          </a:p>
          <a:p>
            <a:pPr marL="876300" lvl="2" indent="-342900"/>
            <a:r>
              <a:rPr lang="en-GB" sz="2200" dirty="0"/>
              <a:t>Clone (download) the code from GitHub repository</a:t>
            </a:r>
          </a:p>
          <a:p>
            <a:pPr marL="876300" lvl="2" indent="-342900"/>
            <a:r>
              <a:rPr lang="en-GB" sz="2200" dirty="0"/>
              <a:t>Push (upload) our branches and changes to the GitHub repository</a:t>
            </a:r>
          </a:p>
          <a:p>
            <a:pPr marL="876300" lvl="2" indent="-342900"/>
            <a:r>
              <a:rPr lang="en-GB" sz="2200" dirty="0"/>
              <a:t>View the current state of all of the branches</a:t>
            </a:r>
          </a:p>
          <a:p>
            <a:pPr marL="876300" lvl="2" indent="-342900"/>
            <a:r>
              <a:rPr lang="en-GB" sz="2200" dirty="0"/>
              <a:t>Enforce some rules about what users can do</a:t>
            </a:r>
          </a:p>
          <a:p>
            <a:pPr marL="876300" lvl="2" indent="-342900"/>
            <a:r>
              <a:rPr lang="en-GB" sz="2200" dirty="0"/>
              <a:t>Lots more!</a:t>
            </a:r>
          </a:p>
        </p:txBody>
      </p:sp>
    </p:spTree>
    <p:extLst>
      <p:ext uri="{BB962C8B-B14F-4D97-AF65-F5344CB8AC3E}">
        <p14:creationId xmlns:p14="http://schemas.microsoft.com/office/powerpoint/2010/main" val="26981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Pull Request?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12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7"/>
            <a:ext cx="11287123" cy="4415204"/>
          </a:xfrm>
          <a:prstGeom prst="rect">
            <a:avLst/>
          </a:prstGeom>
        </p:spPr>
        <p:txBody>
          <a:bodyPr vert="horz" lIns="0" tIns="0" rIns="0" bIns="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is possible to just work on the main branch of a project when working in Git. You can clone the code, make changes on the main branch and then push those changes up to GitHub to update the main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This can be a good idea for hobby projects where you are the only person working on the code, but for larger projects is usually not a good idea.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Instead, developers work on their own branch and push this branch up to GitHub. They can then raise a “Pull Request” – a request to merge the changes on their branch into the main branch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We will be making Pull Requests for all changes on this project, so that:</a:t>
            </a:r>
          </a:p>
          <a:p>
            <a:pPr marL="876300" lvl="2" indent="-342900"/>
            <a:r>
              <a:rPr lang="en-GB" sz="2200" dirty="0"/>
              <a:t>I can review the changes you’ve made before they go into main and affect other people’s work</a:t>
            </a:r>
          </a:p>
          <a:p>
            <a:pPr marL="876300" lvl="2" indent="-342900"/>
            <a:r>
              <a:rPr lang="en-GB" sz="2200" dirty="0"/>
              <a:t>We handle “merge conflicts” carefully and don’t break the website on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34737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development with GitHub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F7A354-3B95-4452-8345-F355934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7" r="83027" b="26495"/>
          <a:stretch/>
        </p:blipFill>
        <p:spPr>
          <a:xfrm>
            <a:off x="362438" y="1933893"/>
            <a:ext cx="1372578" cy="17272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83983B9-0515-4A7B-8356-DB2189A5E4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5" t="25314" r="36250" b="63122"/>
          <a:stretch/>
        </p:blipFill>
        <p:spPr>
          <a:xfrm>
            <a:off x="1968498" y="3355279"/>
            <a:ext cx="406401" cy="53926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16222D-111D-4205-B0E3-842F84155D08}"/>
              </a:ext>
            </a:extLst>
          </p:cNvPr>
          <p:cNvSpPr/>
          <p:nvPr/>
        </p:nvSpPr>
        <p:spPr>
          <a:xfrm>
            <a:off x="358528" y="1797124"/>
            <a:ext cx="1813170" cy="2047631"/>
          </a:xfrm>
          <a:custGeom>
            <a:avLst/>
            <a:gdLst>
              <a:gd name="connsiteX0" fmla="*/ 0 w 1813170"/>
              <a:gd name="connsiteY0" fmla="*/ 1047261 h 2047631"/>
              <a:gd name="connsiteX1" fmla="*/ 31262 w 1813170"/>
              <a:gd name="connsiteY1" fmla="*/ 1883508 h 2047631"/>
              <a:gd name="connsiteX2" fmla="*/ 101600 w 1813170"/>
              <a:gd name="connsiteY2" fmla="*/ 1930400 h 2047631"/>
              <a:gd name="connsiteX3" fmla="*/ 992554 w 1813170"/>
              <a:gd name="connsiteY3" fmla="*/ 2047631 h 2047631"/>
              <a:gd name="connsiteX4" fmla="*/ 1656862 w 1813170"/>
              <a:gd name="connsiteY4" fmla="*/ 1820985 h 2047631"/>
              <a:gd name="connsiteX5" fmla="*/ 1813170 w 1813170"/>
              <a:gd name="connsiteY5" fmla="*/ 1445846 h 2047631"/>
              <a:gd name="connsiteX6" fmla="*/ 1735016 w 1813170"/>
              <a:gd name="connsiteY6" fmla="*/ 171938 h 2047631"/>
              <a:gd name="connsiteX7" fmla="*/ 1078523 w 1813170"/>
              <a:gd name="connsiteY7" fmla="*/ 0 h 2047631"/>
              <a:gd name="connsiteX8" fmla="*/ 375139 w 1813170"/>
              <a:gd name="connsiteY8" fmla="*/ 78154 h 2047631"/>
              <a:gd name="connsiteX9" fmla="*/ 0 w 1813170"/>
              <a:gd name="connsiteY9" fmla="*/ 664308 h 2047631"/>
              <a:gd name="connsiteX10" fmla="*/ 0 w 1813170"/>
              <a:gd name="connsiteY10" fmla="*/ 1047261 h 204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13170" h="2047631">
                <a:moveTo>
                  <a:pt x="0" y="1047261"/>
                </a:moveTo>
                <a:lnTo>
                  <a:pt x="31262" y="1883508"/>
                </a:lnTo>
                <a:lnTo>
                  <a:pt x="101600" y="1930400"/>
                </a:lnTo>
                <a:lnTo>
                  <a:pt x="992554" y="2047631"/>
                </a:lnTo>
                <a:lnTo>
                  <a:pt x="1656862" y="1820985"/>
                </a:lnTo>
                <a:lnTo>
                  <a:pt x="1813170" y="1445846"/>
                </a:lnTo>
                <a:lnTo>
                  <a:pt x="1735016" y="171938"/>
                </a:lnTo>
                <a:lnTo>
                  <a:pt x="1078523" y="0"/>
                </a:lnTo>
                <a:lnTo>
                  <a:pt x="375139" y="78154"/>
                </a:lnTo>
                <a:lnTo>
                  <a:pt x="0" y="664308"/>
                </a:lnTo>
                <a:lnTo>
                  <a:pt x="0" y="1047261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5470588-9886-4F3B-870D-B607F5C5DACE}"/>
              </a:ext>
            </a:extLst>
          </p:cNvPr>
          <p:cNvSpPr/>
          <p:nvPr/>
        </p:nvSpPr>
        <p:spPr>
          <a:xfrm>
            <a:off x="2110154" y="1774092"/>
            <a:ext cx="4767384" cy="3438770"/>
          </a:xfrm>
          <a:custGeom>
            <a:avLst/>
            <a:gdLst>
              <a:gd name="connsiteX0" fmla="*/ 0 w 4767384"/>
              <a:gd name="connsiteY0" fmla="*/ 1781908 h 3438770"/>
              <a:gd name="connsiteX1" fmla="*/ 15631 w 4767384"/>
              <a:gd name="connsiteY1" fmla="*/ 3438770 h 3438770"/>
              <a:gd name="connsiteX2" fmla="*/ 1141046 w 4767384"/>
              <a:gd name="connsiteY2" fmla="*/ 3415323 h 3438770"/>
              <a:gd name="connsiteX3" fmla="*/ 1492738 w 4767384"/>
              <a:gd name="connsiteY3" fmla="*/ 3173046 h 3438770"/>
              <a:gd name="connsiteX4" fmla="*/ 1461477 w 4767384"/>
              <a:gd name="connsiteY4" fmla="*/ 2071077 h 3438770"/>
              <a:gd name="connsiteX5" fmla="*/ 2133600 w 4767384"/>
              <a:gd name="connsiteY5" fmla="*/ 1195754 h 3438770"/>
              <a:gd name="connsiteX6" fmla="*/ 2821354 w 4767384"/>
              <a:gd name="connsiteY6" fmla="*/ 1195754 h 3438770"/>
              <a:gd name="connsiteX7" fmla="*/ 2876061 w 4767384"/>
              <a:gd name="connsiteY7" fmla="*/ 1609970 h 3438770"/>
              <a:gd name="connsiteX8" fmla="*/ 3133969 w 4767384"/>
              <a:gd name="connsiteY8" fmla="*/ 1860062 h 3438770"/>
              <a:gd name="connsiteX9" fmla="*/ 4079631 w 4767384"/>
              <a:gd name="connsiteY9" fmla="*/ 1922585 h 3438770"/>
              <a:gd name="connsiteX10" fmla="*/ 4290646 w 4767384"/>
              <a:gd name="connsiteY10" fmla="*/ 1227016 h 3438770"/>
              <a:gd name="connsiteX11" fmla="*/ 4767384 w 4767384"/>
              <a:gd name="connsiteY11" fmla="*/ 1227016 h 3438770"/>
              <a:gd name="connsiteX12" fmla="*/ 4751754 w 4767384"/>
              <a:gd name="connsiteY12" fmla="*/ 945662 h 3438770"/>
              <a:gd name="connsiteX13" fmla="*/ 4275015 w 4767384"/>
              <a:gd name="connsiteY13" fmla="*/ 898770 h 3438770"/>
              <a:gd name="connsiteX14" fmla="*/ 4134338 w 4767384"/>
              <a:gd name="connsiteY14" fmla="*/ 179754 h 3438770"/>
              <a:gd name="connsiteX15" fmla="*/ 3665415 w 4767384"/>
              <a:gd name="connsiteY15" fmla="*/ 0 h 3438770"/>
              <a:gd name="connsiteX16" fmla="*/ 3133969 w 4767384"/>
              <a:gd name="connsiteY16" fmla="*/ 179754 h 3438770"/>
              <a:gd name="connsiteX17" fmla="*/ 2954215 w 4767384"/>
              <a:gd name="connsiteY17" fmla="*/ 508000 h 3438770"/>
              <a:gd name="connsiteX18" fmla="*/ 398584 w 4767384"/>
              <a:gd name="connsiteY18" fmla="*/ 476739 h 3438770"/>
              <a:gd name="connsiteX19" fmla="*/ 429846 w 4767384"/>
              <a:gd name="connsiteY19" fmla="*/ 1000370 h 3438770"/>
              <a:gd name="connsiteX20" fmla="*/ 1844431 w 4767384"/>
              <a:gd name="connsiteY20" fmla="*/ 1031631 h 3438770"/>
              <a:gd name="connsiteX21" fmla="*/ 1344246 w 4767384"/>
              <a:gd name="connsiteY21" fmla="*/ 1602154 h 3438770"/>
              <a:gd name="connsiteX22" fmla="*/ 289169 w 4767384"/>
              <a:gd name="connsiteY22" fmla="*/ 1609970 h 3438770"/>
              <a:gd name="connsiteX23" fmla="*/ 0 w 4767384"/>
              <a:gd name="connsiteY23" fmla="*/ 1781908 h 3438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67384" h="3438770">
                <a:moveTo>
                  <a:pt x="0" y="1781908"/>
                </a:moveTo>
                <a:lnTo>
                  <a:pt x="15631" y="3438770"/>
                </a:lnTo>
                <a:lnTo>
                  <a:pt x="1141046" y="3415323"/>
                </a:lnTo>
                <a:lnTo>
                  <a:pt x="1492738" y="3173046"/>
                </a:lnTo>
                <a:lnTo>
                  <a:pt x="1461477" y="2071077"/>
                </a:lnTo>
                <a:lnTo>
                  <a:pt x="2133600" y="1195754"/>
                </a:lnTo>
                <a:lnTo>
                  <a:pt x="2821354" y="1195754"/>
                </a:lnTo>
                <a:lnTo>
                  <a:pt x="2876061" y="1609970"/>
                </a:lnTo>
                <a:lnTo>
                  <a:pt x="3133969" y="1860062"/>
                </a:lnTo>
                <a:lnTo>
                  <a:pt x="4079631" y="1922585"/>
                </a:lnTo>
                <a:lnTo>
                  <a:pt x="4290646" y="1227016"/>
                </a:lnTo>
                <a:lnTo>
                  <a:pt x="4767384" y="1227016"/>
                </a:lnTo>
                <a:lnTo>
                  <a:pt x="4751754" y="945662"/>
                </a:lnTo>
                <a:lnTo>
                  <a:pt x="4275015" y="898770"/>
                </a:lnTo>
                <a:lnTo>
                  <a:pt x="4134338" y="179754"/>
                </a:lnTo>
                <a:lnTo>
                  <a:pt x="3665415" y="0"/>
                </a:lnTo>
                <a:lnTo>
                  <a:pt x="3133969" y="179754"/>
                </a:lnTo>
                <a:lnTo>
                  <a:pt x="2954215" y="508000"/>
                </a:lnTo>
                <a:lnTo>
                  <a:pt x="398584" y="476739"/>
                </a:lnTo>
                <a:lnTo>
                  <a:pt x="429846" y="1000370"/>
                </a:lnTo>
                <a:lnTo>
                  <a:pt x="1844431" y="1031631"/>
                </a:lnTo>
                <a:lnTo>
                  <a:pt x="1344246" y="1602154"/>
                </a:lnTo>
                <a:lnTo>
                  <a:pt x="289169" y="1609970"/>
                </a:lnTo>
                <a:lnTo>
                  <a:pt x="0" y="1781908"/>
                </a:lnTo>
                <a:close/>
              </a:path>
            </a:pathLst>
          </a:custGeom>
          <a:solidFill>
            <a:srgbClr val="FF8109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8A0FE6-D4F0-40A5-B74D-9452FBD37816}"/>
              </a:ext>
            </a:extLst>
          </p:cNvPr>
          <p:cNvSpPr/>
          <p:nvPr/>
        </p:nvSpPr>
        <p:spPr>
          <a:xfrm>
            <a:off x="6635262" y="2758831"/>
            <a:ext cx="3665415" cy="2758831"/>
          </a:xfrm>
          <a:custGeom>
            <a:avLst/>
            <a:gdLst>
              <a:gd name="connsiteX0" fmla="*/ 328246 w 3665415"/>
              <a:gd name="connsiteY0" fmla="*/ 0 h 2758831"/>
              <a:gd name="connsiteX1" fmla="*/ 336061 w 3665415"/>
              <a:gd name="connsiteY1" fmla="*/ 351692 h 2758831"/>
              <a:gd name="connsiteX2" fmla="*/ 515815 w 3665415"/>
              <a:gd name="connsiteY2" fmla="*/ 742461 h 2758831"/>
              <a:gd name="connsiteX3" fmla="*/ 406400 w 3665415"/>
              <a:gd name="connsiteY3" fmla="*/ 1180123 h 2758831"/>
              <a:gd name="connsiteX4" fmla="*/ 117230 w 3665415"/>
              <a:gd name="connsiteY4" fmla="*/ 1047261 h 2758831"/>
              <a:gd name="connsiteX5" fmla="*/ 0 w 3665415"/>
              <a:gd name="connsiteY5" fmla="*/ 1438031 h 2758831"/>
              <a:gd name="connsiteX6" fmla="*/ 273538 w 3665415"/>
              <a:gd name="connsiteY6" fmla="*/ 1617784 h 2758831"/>
              <a:gd name="connsiteX7" fmla="*/ 164123 w 3665415"/>
              <a:gd name="connsiteY7" fmla="*/ 2321169 h 2758831"/>
              <a:gd name="connsiteX8" fmla="*/ 508000 w 3665415"/>
              <a:gd name="connsiteY8" fmla="*/ 2641600 h 2758831"/>
              <a:gd name="connsiteX9" fmla="*/ 1289538 w 3665415"/>
              <a:gd name="connsiteY9" fmla="*/ 2758831 h 2758831"/>
              <a:gd name="connsiteX10" fmla="*/ 1695938 w 3665415"/>
              <a:gd name="connsiteY10" fmla="*/ 1508369 h 2758831"/>
              <a:gd name="connsiteX11" fmla="*/ 3665415 w 3665415"/>
              <a:gd name="connsiteY11" fmla="*/ 1492738 h 2758831"/>
              <a:gd name="connsiteX12" fmla="*/ 3587261 w 3665415"/>
              <a:gd name="connsiteY12" fmla="*/ 898769 h 2758831"/>
              <a:gd name="connsiteX13" fmla="*/ 1625600 w 3665415"/>
              <a:gd name="connsiteY13" fmla="*/ 922215 h 2758831"/>
              <a:gd name="connsiteX14" fmla="*/ 1500553 w 3665415"/>
              <a:gd name="connsiteY14" fmla="*/ 633046 h 2758831"/>
              <a:gd name="connsiteX15" fmla="*/ 828430 w 3665415"/>
              <a:gd name="connsiteY15" fmla="*/ 586154 h 2758831"/>
              <a:gd name="connsiteX16" fmla="*/ 328246 w 3665415"/>
              <a:gd name="connsiteY16" fmla="*/ 0 h 275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5415" h="2758831">
                <a:moveTo>
                  <a:pt x="328246" y="0"/>
                </a:moveTo>
                <a:lnTo>
                  <a:pt x="336061" y="351692"/>
                </a:lnTo>
                <a:lnTo>
                  <a:pt x="515815" y="742461"/>
                </a:lnTo>
                <a:lnTo>
                  <a:pt x="406400" y="1180123"/>
                </a:lnTo>
                <a:lnTo>
                  <a:pt x="117230" y="1047261"/>
                </a:lnTo>
                <a:lnTo>
                  <a:pt x="0" y="1438031"/>
                </a:lnTo>
                <a:lnTo>
                  <a:pt x="273538" y="1617784"/>
                </a:lnTo>
                <a:lnTo>
                  <a:pt x="164123" y="2321169"/>
                </a:lnTo>
                <a:lnTo>
                  <a:pt x="508000" y="2641600"/>
                </a:lnTo>
                <a:lnTo>
                  <a:pt x="1289538" y="2758831"/>
                </a:lnTo>
                <a:lnTo>
                  <a:pt x="1695938" y="1508369"/>
                </a:lnTo>
                <a:lnTo>
                  <a:pt x="3665415" y="1492738"/>
                </a:lnTo>
                <a:lnTo>
                  <a:pt x="3587261" y="898769"/>
                </a:lnTo>
                <a:lnTo>
                  <a:pt x="1625600" y="922215"/>
                </a:lnTo>
                <a:lnTo>
                  <a:pt x="1500553" y="633046"/>
                </a:lnTo>
                <a:lnTo>
                  <a:pt x="828430" y="586154"/>
                </a:lnTo>
                <a:lnTo>
                  <a:pt x="328246" y="0"/>
                </a:lnTo>
                <a:close/>
              </a:path>
            </a:pathLst>
          </a:custGeom>
          <a:solidFill>
            <a:srgbClr val="1EBCC8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FDBA9-7268-4B37-BB46-D55DB9155B21}"/>
              </a:ext>
            </a:extLst>
          </p:cNvPr>
          <p:cNvSpPr txBox="1"/>
          <p:nvPr/>
        </p:nvSpPr>
        <p:spPr>
          <a:xfrm>
            <a:off x="1600689" y="1567933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03487-0D67-4B0A-B93C-856C84220F34}"/>
              </a:ext>
            </a:extLst>
          </p:cNvPr>
          <p:cNvSpPr txBox="1"/>
          <p:nvPr/>
        </p:nvSpPr>
        <p:spPr>
          <a:xfrm>
            <a:off x="8592038" y="3291761"/>
            <a:ext cx="108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GitHub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A50D2-B3B2-4675-AFD5-10A97154258B}"/>
              </a:ext>
            </a:extLst>
          </p:cNvPr>
          <p:cNvSpPr txBox="1"/>
          <p:nvPr/>
        </p:nvSpPr>
        <p:spPr>
          <a:xfrm>
            <a:off x="2988898" y="1912400"/>
            <a:ext cx="203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</a:rPr>
              <a:t>Your Computer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DDD4B0B-0C57-47EC-8715-C307EA071DDC}"/>
              </a:ext>
            </a:extLst>
          </p:cNvPr>
          <p:cNvSpPr/>
          <p:nvPr/>
        </p:nvSpPr>
        <p:spPr>
          <a:xfrm>
            <a:off x="300647" y="4258971"/>
            <a:ext cx="1524002" cy="1798295"/>
          </a:xfrm>
          <a:prstGeom prst="wedgeRectCallout">
            <a:avLst>
              <a:gd name="adj1" fmla="val 67884"/>
              <a:gd name="adj2" fmla="val -8982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clone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or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git pull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00FA216-39A4-40B7-9083-C49520A69DB3}"/>
              </a:ext>
            </a:extLst>
          </p:cNvPr>
          <p:cNvSpPr/>
          <p:nvPr/>
        </p:nvSpPr>
        <p:spPr>
          <a:xfrm>
            <a:off x="6557104" y="1106948"/>
            <a:ext cx="2575172" cy="1174784"/>
          </a:xfrm>
          <a:prstGeom prst="wedgeRectCallout">
            <a:avLst>
              <a:gd name="adj1" fmla="val -36243"/>
              <a:gd name="adj2" fmla="val 11548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0FEF4E4-A693-46A7-A6C6-90574514E738}"/>
              </a:ext>
            </a:extLst>
          </p:cNvPr>
          <p:cNvSpPr/>
          <p:nvPr/>
        </p:nvSpPr>
        <p:spPr>
          <a:xfrm>
            <a:off x="7915516" y="1882042"/>
            <a:ext cx="2575172" cy="1252669"/>
          </a:xfrm>
          <a:prstGeom prst="wedgeRectCallout">
            <a:avLst>
              <a:gd name="adj1" fmla="val -75393"/>
              <a:gd name="adj2" fmla="val 7227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(using button in GitHub)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9566A6-7045-4537-9487-F72835785DB4}"/>
              </a:ext>
            </a:extLst>
          </p:cNvPr>
          <p:cNvSpPr/>
          <p:nvPr/>
        </p:nvSpPr>
        <p:spPr>
          <a:xfrm>
            <a:off x="3071446" y="4259385"/>
            <a:ext cx="4915877" cy="2258646"/>
          </a:xfrm>
          <a:custGeom>
            <a:avLst/>
            <a:gdLst>
              <a:gd name="connsiteX0" fmla="*/ 195385 w 4915877"/>
              <a:gd name="connsiteY0" fmla="*/ 937846 h 2258646"/>
              <a:gd name="connsiteX1" fmla="*/ 609600 w 4915877"/>
              <a:gd name="connsiteY1" fmla="*/ 664307 h 2258646"/>
              <a:gd name="connsiteX2" fmla="*/ 1383323 w 4915877"/>
              <a:gd name="connsiteY2" fmla="*/ 0 h 2258646"/>
              <a:gd name="connsiteX3" fmla="*/ 3602892 w 4915877"/>
              <a:gd name="connsiteY3" fmla="*/ 140677 h 2258646"/>
              <a:gd name="connsiteX4" fmla="*/ 3673231 w 4915877"/>
              <a:gd name="connsiteY4" fmla="*/ 828430 h 2258646"/>
              <a:gd name="connsiteX5" fmla="*/ 4142154 w 4915877"/>
              <a:gd name="connsiteY5" fmla="*/ 1445846 h 2258646"/>
              <a:gd name="connsiteX6" fmla="*/ 4915877 w 4915877"/>
              <a:gd name="connsiteY6" fmla="*/ 1774092 h 2258646"/>
              <a:gd name="connsiteX7" fmla="*/ 4829908 w 4915877"/>
              <a:gd name="connsiteY7" fmla="*/ 2258646 h 2258646"/>
              <a:gd name="connsiteX8" fmla="*/ 78154 w 4915877"/>
              <a:gd name="connsiteY8" fmla="*/ 2117969 h 2258646"/>
              <a:gd name="connsiteX9" fmla="*/ 0 w 4915877"/>
              <a:gd name="connsiteY9" fmla="*/ 1141046 h 2258646"/>
              <a:gd name="connsiteX10" fmla="*/ 195385 w 4915877"/>
              <a:gd name="connsiteY10" fmla="*/ 937846 h 225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5877" h="2258646">
                <a:moveTo>
                  <a:pt x="195385" y="937846"/>
                </a:moveTo>
                <a:lnTo>
                  <a:pt x="609600" y="664307"/>
                </a:lnTo>
                <a:lnTo>
                  <a:pt x="1383323" y="0"/>
                </a:lnTo>
                <a:lnTo>
                  <a:pt x="3602892" y="140677"/>
                </a:lnTo>
                <a:lnTo>
                  <a:pt x="3673231" y="828430"/>
                </a:lnTo>
                <a:lnTo>
                  <a:pt x="4142154" y="1445846"/>
                </a:lnTo>
                <a:lnTo>
                  <a:pt x="4915877" y="1774092"/>
                </a:lnTo>
                <a:lnTo>
                  <a:pt x="4829908" y="2258646"/>
                </a:lnTo>
                <a:lnTo>
                  <a:pt x="78154" y="2117969"/>
                </a:lnTo>
                <a:lnTo>
                  <a:pt x="0" y="1141046"/>
                </a:lnTo>
                <a:lnTo>
                  <a:pt x="195385" y="937846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olorful&#10;&#10;Description automatically generated">
            <a:extLst>
              <a:ext uri="{FF2B5EF4-FFF2-40B4-BE49-F238E27FC236}">
                <a16:creationId xmlns:a16="http://schemas.microsoft.com/office/drawing/2014/main" id="{5B7F1710-D835-4067-B119-53464EFCB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How are we going to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use Git and GitHub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on this Project? 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going to use Git and GitHub on this project?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A782-DFC1-483E-818C-188F2E65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33893"/>
            <a:ext cx="7884367" cy="4343082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has many complicated features; we’re going to deliberately avoid using most of them and focus on doing the basics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There is a step by step guide in the README of the Tetris repository that should contain all of the commands that you need to know.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 will now demonstrate the entire process of:</a:t>
            </a:r>
          </a:p>
          <a:p>
            <a:pPr marL="876300" lvl="2" indent="-342900"/>
            <a:r>
              <a:rPr lang="en-GB" sz="2200" dirty="0"/>
              <a:t>Clone</a:t>
            </a:r>
          </a:p>
          <a:p>
            <a:pPr marL="876300" lvl="2" indent="-342900"/>
            <a:r>
              <a:rPr lang="en-GB" sz="2200" dirty="0"/>
              <a:t>Pull</a:t>
            </a:r>
          </a:p>
          <a:p>
            <a:pPr marL="876300" lvl="2" indent="-342900"/>
            <a:r>
              <a:rPr lang="en-GB" sz="2200" dirty="0"/>
              <a:t>Branch</a:t>
            </a:r>
          </a:p>
          <a:p>
            <a:pPr marL="876300" lvl="2" indent="-342900"/>
            <a:r>
              <a:rPr lang="en-GB" sz="2200" dirty="0"/>
              <a:t>Develop</a:t>
            </a:r>
          </a:p>
          <a:p>
            <a:pPr marL="876300" lvl="2" indent="-342900"/>
            <a:r>
              <a:rPr lang="en-GB" sz="2200" dirty="0"/>
              <a:t>Add</a:t>
            </a:r>
          </a:p>
          <a:p>
            <a:pPr marL="876300" lvl="2" indent="-342900"/>
            <a:r>
              <a:rPr lang="en-GB" sz="2200" dirty="0"/>
              <a:t>Commit</a:t>
            </a:r>
          </a:p>
          <a:p>
            <a:pPr marL="876300" lvl="2" indent="-342900"/>
            <a:r>
              <a:rPr lang="en-GB" sz="2200" dirty="0"/>
              <a:t>Push</a:t>
            </a:r>
          </a:p>
          <a:p>
            <a:pPr marL="876300" lvl="2" indent="-342900"/>
            <a:r>
              <a:rPr lang="en-GB" sz="2200" dirty="0"/>
              <a:t>Raise a Pull Request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Delay Repay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698E7-8A78-4630-A220-D1CD7379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532" y="1650466"/>
            <a:ext cx="3037786" cy="49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05209-A882-490B-B276-3DA9129225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 McCormack</a:t>
            </a:r>
            <a:endParaRPr lang="en-US"/>
          </a:p>
          <a:p>
            <a:pPr lvl="1"/>
            <a:r>
              <a:rPr lang="en-GB"/>
              <a:t>Software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F59F-0424-4A8B-A680-3575D2C510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78" y="4797425"/>
            <a:ext cx="2942493" cy="102870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cameron.mccormack@softwire.com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4B2D39-28AC-4B3B-8068-2C3436F7D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3594" y="4797425"/>
            <a:ext cx="2590801" cy="1028700"/>
          </a:xfrm>
        </p:spPr>
        <p:txBody>
          <a:bodyPr/>
          <a:lstStyle/>
          <a:p>
            <a:r>
              <a:rPr lang="en-GB"/>
              <a:t>Suite 110, Highgate Studios</a:t>
            </a:r>
          </a:p>
          <a:p>
            <a:r>
              <a:rPr lang="en-GB"/>
              <a:t>53-79 Highgate Road</a:t>
            </a:r>
          </a:p>
          <a:p>
            <a:r>
              <a:rPr lang="en-GB"/>
              <a:t>London NW5 1TL</a:t>
            </a:r>
          </a:p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E7D1B-F2E3-4636-8DFF-F737E21A56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/>
              <a:t>Copyright © Softwire 2021</a:t>
            </a:r>
          </a:p>
          <a:p>
            <a:r>
              <a:rPr lang="en-GB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592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F7FD-C987-4C45-8D76-654CF91F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290777-9525-46A9-9E80-652D5B7A9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184605"/>
              </p:ext>
            </p:extLst>
          </p:nvPr>
        </p:nvGraphicFramePr>
        <p:xfrm>
          <a:off x="457201" y="1933575"/>
          <a:ext cx="9281885" cy="208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409738297"/>
                    </a:ext>
                  </a:extLst>
                </a:gridCol>
                <a:gridCol w="8723086">
                  <a:extLst>
                    <a:ext uri="{9D8B030D-6E8A-4147-A177-3AD203B41FA5}">
                      <a16:colId xmlns:a16="http://schemas.microsoft.com/office/drawing/2014/main" val="35687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lang="en-GB" sz="2000" b="0" i="0" u="none" strike="noStrike" noProof="0" dirty="0">
                          <a:latin typeface="Montserrat"/>
                        </a:rPr>
                        <a:t>What is version control?</a:t>
                      </a:r>
                      <a:endParaRPr lang="en-US" sz="2000" b="0" i="0" u="none" strike="noStrike" noProof="0" dirty="0">
                        <a:latin typeface="Montserrat"/>
                      </a:endParaRP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46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None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What is GitHub?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9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144000" marR="144000" marT="108000" marB="108000"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Montserrat"/>
                          <a:ea typeface="+mn-ea"/>
                          <a:cs typeface="+mn-cs"/>
                        </a:rPr>
                        <a:t>How are we going to use Git and GitHub on this project?</a:t>
                      </a:r>
                    </a:p>
                  </a:txBody>
                  <a:tcPr marL="144000" marR="144000" marT="72000" marB="7200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55163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DCAF-7F12-4B9E-9C37-691FB4C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B753-A5F3-4147-97F1-5BEC2D63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2E7B01-D224-A84F-A955-D72EA2ED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12440" r="5705" b="12806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Version</a:t>
            </a:r>
          </a:p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Control?</a:t>
            </a:r>
            <a:endParaRPr lang="en-GB" sz="3600" b="1" spc="-75" dirty="0">
              <a:solidFill>
                <a:schemeClr val="bg1"/>
              </a:solidFill>
              <a:latin typeface="Montserra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done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4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F24462-D511-4225-BA5E-7E27E2623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758" y="1740242"/>
            <a:ext cx="6620799" cy="383911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5861537"/>
            <a:ext cx="10553919" cy="41543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 version control system (but a TERRIBLE one!)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59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you ever used this?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3219939"/>
            <a:ext cx="10553919" cy="30570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b="1" dirty="0">
                <a:solidFill>
                  <a:srgbClr val="1EBCC9"/>
                </a:solidFill>
              </a:rPr>
              <a:t>This is also a version control system, but it’s much better!</a:t>
            </a:r>
          </a:p>
          <a:p>
            <a:endParaRPr lang="en-GB" sz="2100" b="1" dirty="0">
              <a:solidFill>
                <a:srgbClr val="1EBCC9"/>
              </a:solidFill>
            </a:endParaRPr>
          </a:p>
          <a:p>
            <a:r>
              <a:rPr lang="en-GB" sz="2100" dirty="0"/>
              <a:t>We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Inspect the history of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Revert the document back to a previous state if we make a mistake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Comment on differences between different versions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Lots more!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BCCF89-8A52-4E34-99C7-8180F278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656" y="1933893"/>
            <a:ext cx="1991003" cy="1105054"/>
          </a:xfrm>
        </p:spPr>
      </p:pic>
    </p:spTree>
    <p:extLst>
      <p:ext uri="{BB962C8B-B14F-4D97-AF65-F5344CB8AC3E}">
        <p14:creationId xmlns:p14="http://schemas.microsoft.com/office/powerpoint/2010/main" val="24769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this apply to writing code?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199" y="1852246"/>
            <a:ext cx="10553919" cy="4424729"/>
          </a:xfrm>
          <a:prstGeom prst="rect">
            <a:avLst/>
          </a:prstGeom>
        </p:spPr>
        <p:txBody>
          <a:bodyPr vert="horz" lIns="0" tIns="0" rIns="0" bIns="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There are several useful version control tools that are available for keeping track of changes across an entire folder/directory of documents. As well as the useful features of the Track Changes button in Word, these allow people to:</a:t>
            </a:r>
          </a:p>
          <a:p>
            <a:endParaRPr lang="en-GB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Work on files separately, and then combine their changes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Split all of the code into different “branches” and manage these separately</a:t>
            </a:r>
          </a:p>
          <a:p>
            <a:pPr marL="819150" lvl="2" indent="-285750"/>
            <a:r>
              <a:rPr lang="en-GB" sz="2200" dirty="0"/>
              <a:t>For example, you might want to have different code running to your customers to the code that you are currently testing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Keep track of who has changed what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Maintain a central source for the code, and allow people to work on their own versions without affecting the central source’s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Many more useful things!</a:t>
            </a:r>
          </a:p>
        </p:txBody>
      </p:sp>
    </p:spTree>
    <p:extLst>
      <p:ext uri="{BB962C8B-B14F-4D97-AF65-F5344CB8AC3E}">
        <p14:creationId xmlns:p14="http://schemas.microsoft.com/office/powerpoint/2010/main" val="125121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BC5FB4-B76A-47DD-8872-93ABBC2B1D8A}"/>
              </a:ext>
            </a:extLst>
          </p:cNvPr>
          <p:cNvSpPr/>
          <p:nvPr/>
        </p:nvSpPr>
        <p:spPr>
          <a:xfrm>
            <a:off x="0" y="0"/>
            <a:ext cx="12192000" cy="6884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B99C1E-2982-44AB-A166-38A91B0411E1}"/>
              </a:ext>
            </a:extLst>
          </p:cNvPr>
          <p:cNvSpPr/>
          <p:nvPr/>
        </p:nvSpPr>
        <p:spPr>
          <a:xfrm>
            <a:off x="0" y="0"/>
            <a:ext cx="6414052" cy="6884230"/>
          </a:xfrm>
          <a:custGeom>
            <a:avLst/>
            <a:gdLst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24384000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  <a:gd name="connsiteX0" fmla="*/ 0 w 24384000"/>
              <a:gd name="connsiteY0" fmla="*/ 0 h 13716000"/>
              <a:gd name="connsiteX1" fmla="*/ 24384000 w 24384000"/>
              <a:gd name="connsiteY1" fmla="*/ 0 h 13716000"/>
              <a:gd name="connsiteX2" fmla="*/ 12433004 w 24384000"/>
              <a:gd name="connsiteY2" fmla="*/ 13716000 h 13716000"/>
              <a:gd name="connsiteX3" fmla="*/ 0 w 24384000"/>
              <a:gd name="connsiteY3" fmla="*/ 13716000 h 13716000"/>
              <a:gd name="connsiteX4" fmla="*/ 0 w 2438400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12433004" y="13716000"/>
                </a:lnTo>
                <a:lnTo>
                  <a:pt x="0" y="13716000"/>
                </a:lnTo>
                <a:lnTo>
                  <a:pt x="0" y="0"/>
                </a:lnTo>
                <a:close/>
              </a:path>
            </a:pathLst>
          </a:custGeom>
          <a:solidFill>
            <a:srgbClr val="BB378A">
              <a:alpha val="817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B2309DF-0D11-44C3-81A4-9944BA19D0C1}"/>
              </a:ext>
            </a:extLst>
          </p:cNvPr>
          <p:cNvSpPr/>
          <p:nvPr/>
        </p:nvSpPr>
        <p:spPr>
          <a:xfrm rot="17700000">
            <a:off x="1849388" y="4516153"/>
            <a:ext cx="5060220" cy="166040"/>
          </a:xfrm>
          <a:custGeom>
            <a:avLst/>
            <a:gdLst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0 w 10120439"/>
              <a:gd name="connsiteY3" fmla="*/ 328032 h 328032"/>
              <a:gd name="connsiteX4" fmla="*/ 0 w 10120439"/>
              <a:gd name="connsiteY4" fmla="*/ 0 h 328032"/>
              <a:gd name="connsiteX0" fmla="*/ 0 w 10120439"/>
              <a:gd name="connsiteY0" fmla="*/ 0 h 328032"/>
              <a:gd name="connsiteX1" fmla="*/ 10120439 w 10120439"/>
              <a:gd name="connsiteY1" fmla="*/ 0 h 328032"/>
              <a:gd name="connsiteX2" fmla="*/ 10120439 w 10120439"/>
              <a:gd name="connsiteY2" fmla="*/ 328032 h 328032"/>
              <a:gd name="connsiteX3" fmla="*/ 142508 w 10120439"/>
              <a:gd name="connsiteY3" fmla="*/ 320068 h 328032"/>
              <a:gd name="connsiteX4" fmla="*/ 0 w 10120439"/>
              <a:gd name="connsiteY4" fmla="*/ 0 h 328032"/>
              <a:gd name="connsiteX0" fmla="*/ 0 w 10120439"/>
              <a:gd name="connsiteY0" fmla="*/ 4047 h 332079"/>
              <a:gd name="connsiteX1" fmla="*/ 9972329 w 10120439"/>
              <a:gd name="connsiteY1" fmla="*/ 0 h 332079"/>
              <a:gd name="connsiteX2" fmla="*/ 10120439 w 10120439"/>
              <a:gd name="connsiteY2" fmla="*/ 332079 h 332079"/>
              <a:gd name="connsiteX3" fmla="*/ 142508 w 10120439"/>
              <a:gd name="connsiteY3" fmla="*/ 324115 h 332079"/>
              <a:gd name="connsiteX4" fmla="*/ 0 w 10120439"/>
              <a:gd name="connsiteY4" fmla="*/ 4047 h 3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0439" h="332079">
                <a:moveTo>
                  <a:pt x="0" y="4047"/>
                </a:moveTo>
                <a:lnTo>
                  <a:pt x="9972329" y="0"/>
                </a:lnTo>
                <a:lnTo>
                  <a:pt x="10120439" y="332079"/>
                </a:lnTo>
                <a:lnTo>
                  <a:pt x="142508" y="324115"/>
                </a:lnTo>
                <a:lnTo>
                  <a:pt x="0" y="4047"/>
                </a:lnTo>
                <a:close/>
              </a:path>
            </a:pathLst>
          </a:custGeom>
          <a:solidFill>
            <a:srgbClr val="F83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3581868-4C5E-9742-B666-F3FA6E5A9039}"/>
              </a:ext>
            </a:extLst>
          </p:cNvPr>
          <p:cNvSpPr txBox="1">
            <a:spLocks/>
          </p:cNvSpPr>
          <p:nvPr/>
        </p:nvSpPr>
        <p:spPr>
          <a:xfrm>
            <a:off x="450000" y="2761990"/>
            <a:ext cx="5964052" cy="13340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75" dirty="0">
                <a:solidFill>
                  <a:schemeClr val="bg1"/>
                </a:solidFill>
                <a:latin typeface="Montserrat Light"/>
              </a:rPr>
              <a:t>What is Git?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C22CB-2E48-5C46-9713-BF515226C14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261380"/>
            <a:ext cx="985672" cy="20301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6E8CF9-9FE7-4724-92ED-58415C4D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00" y="632619"/>
            <a:ext cx="5618992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55E743-ED5E-4DF6-A4BF-AD7D6A50C831}"/>
              </a:ext>
            </a:extLst>
          </p:cNvPr>
          <p:cNvSpPr txBox="1">
            <a:spLocks/>
          </p:cNvSpPr>
          <p:nvPr/>
        </p:nvSpPr>
        <p:spPr>
          <a:xfrm>
            <a:off x="457200" y="1852247"/>
            <a:ext cx="7562850" cy="441520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17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7300" indent="-1778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Git is the most commonly used version control system for software projects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allows you to add changes in chunks called “commits” so that you end up with a linear history of changes with helpful descriptions</a:t>
            </a:r>
          </a:p>
          <a:p>
            <a:endParaRPr lang="en-GB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/>
              <a:t>It also allows you to make “branches” so that you can work on your own changes without affecting the main code that is being used by others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FF335-A8AC-414A-923C-2223AE00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4F7"/>
              </a:clrFrom>
              <a:clrTo>
                <a:srgbClr val="F0F4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6972" y="1747725"/>
            <a:ext cx="3205575" cy="48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CE7B-F9F5-46CD-A445-545C61D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branches work?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824E5-9699-4B33-9D02-5717D547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Version Control, Git and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57828-AA0E-4DAA-BC18-96D423F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75C0-E832-4564-9B1D-553F653E3826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4E32A40-715C-4E07-AD4D-14CA50E32D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1731106"/>
            <a:ext cx="8086725" cy="46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6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08">
      <a:dk1>
        <a:srgbClr val="222222"/>
      </a:dk1>
      <a:lt1>
        <a:sysClr val="window" lastClr="FFFFFF"/>
      </a:lt1>
      <a:dk2>
        <a:srgbClr val="6D6F78"/>
      </a:dk2>
      <a:lt2>
        <a:srgbClr val="EFEFEF"/>
      </a:lt2>
      <a:accent1>
        <a:srgbClr val="1EBC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563C1"/>
      </a:hlink>
      <a:folHlink>
        <a:srgbClr val="954F72"/>
      </a:folHlink>
    </a:clrScheme>
    <a:fontScheme name="Custom 253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Company Meeting Update Oct 21_2" id="{B6DF40AB-D128-40B9-B887-4FC14429201D}" vid="{59FE6BD5-5478-4793-9455-8020E07B028D}"/>
    </a:ext>
  </a:extLst>
</a:theme>
</file>

<file path=ppt/theme/theme2.xml><?xml version="1.0" encoding="utf-8"?>
<a:theme xmlns:a="http://schemas.openxmlformats.org/drawingml/2006/main" name="Core Slides">
  <a:themeElements>
    <a:clrScheme name="Softwire - Brand">
      <a:dk1>
        <a:srgbClr val="535353"/>
      </a:dk1>
      <a:lt1>
        <a:srgbClr val="FFFFFF"/>
      </a:lt1>
      <a:dk2>
        <a:srgbClr val="222222"/>
      </a:dk2>
      <a:lt2>
        <a:srgbClr val="E7E6E6"/>
      </a:lt2>
      <a:accent1>
        <a:srgbClr val="1EB6C8"/>
      </a:accent1>
      <a:accent2>
        <a:srgbClr val="009CED"/>
      </a:accent2>
      <a:accent3>
        <a:srgbClr val="FFAF00"/>
      </a:accent3>
      <a:accent4>
        <a:srgbClr val="FF8109"/>
      </a:accent4>
      <a:accent5>
        <a:srgbClr val="F83F78"/>
      </a:accent5>
      <a:accent6>
        <a:srgbClr val="BB378A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1CF2333F1C904B80A4811D68B50097" ma:contentTypeVersion="12" ma:contentTypeDescription="Create a new document." ma:contentTypeScope="" ma:versionID="ed495581af461ca466c171f5b872cd83">
  <xsd:schema xmlns:xsd="http://www.w3.org/2001/XMLSchema" xmlns:xs="http://www.w3.org/2001/XMLSchema" xmlns:p="http://schemas.microsoft.com/office/2006/metadata/properties" xmlns:ns2="b3e7612e-fdb2-4974-b106-74dc7088542d" xmlns:ns3="16822fe8-4949-411e-b509-0583e0da6ec6" targetNamespace="http://schemas.microsoft.com/office/2006/metadata/properties" ma:root="true" ma:fieldsID="b031bb905399b1b75517dac07ffd7c20" ns2:_="" ns3:_="">
    <xsd:import namespace="b3e7612e-fdb2-4974-b106-74dc7088542d"/>
    <xsd:import namespace="16822fe8-4949-411e-b509-0583e0da6ec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7612e-fdb2-4974-b106-74dc708854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22fe8-4949-411e-b509-0583e0da6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EDF40A-C432-41BD-9360-5BDA75CC15AC}">
  <ds:schemaRefs>
    <ds:schemaRef ds:uri="16822fe8-4949-411e-b509-0583e0da6ec6"/>
    <ds:schemaRef ds:uri="b3e7612e-fdb2-4974-b106-74dc708854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3E776E-B10B-4ADA-92E8-25AFDF00BE65}">
  <ds:schemaRefs>
    <ds:schemaRef ds:uri="16822fe8-4949-411e-b509-0583e0da6ec6"/>
    <ds:schemaRef ds:uri="b3e7612e-fdb2-4974-b106-74dc708854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1CAEE4-FACD-4E29-9FA2-1415ACCF9B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818</Words>
  <Application>Microsoft Office PowerPoint</Application>
  <PresentationFormat>Widescreen</PresentationFormat>
  <Paragraphs>118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Montserrat</vt:lpstr>
      <vt:lpstr>Montserrat Bold</vt:lpstr>
      <vt:lpstr>Montserrat Light</vt:lpstr>
      <vt:lpstr>Office Theme</vt:lpstr>
      <vt:lpstr>Core Slides</vt:lpstr>
      <vt:lpstr>Version Control, Git and GitHub</vt:lpstr>
      <vt:lpstr>Contents</vt:lpstr>
      <vt:lpstr>PowerPoint Presentation</vt:lpstr>
      <vt:lpstr>Have you ever done this?</vt:lpstr>
      <vt:lpstr>Have you ever used this?</vt:lpstr>
      <vt:lpstr>How does this apply to writing code?</vt:lpstr>
      <vt:lpstr>PowerPoint Presentation</vt:lpstr>
      <vt:lpstr>What is Git?</vt:lpstr>
      <vt:lpstr>How do branches work?</vt:lpstr>
      <vt:lpstr>PowerPoint Presentation</vt:lpstr>
      <vt:lpstr>What is GitHub?</vt:lpstr>
      <vt:lpstr>What is a Pull Request?</vt:lpstr>
      <vt:lpstr>Feature development with GitHub</vt:lpstr>
      <vt:lpstr>PowerPoint Presentation</vt:lpstr>
      <vt:lpstr>How are we going to use Git and GitHub on this project?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runs here</dc:title>
  <dc:creator>Cameron McCormack</dc:creator>
  <cp:lastModifiedBy>Cameron McCormack</cp:lastModifiedBy>
  <cp:revision>6</cp:revision>
  <dcterms:created xsi:type="dcterms:W3CDTF">2021-11-04T13:51:55Z</dcterms:created>
  <dcterms:modified xsi:type="dcterms:W3CDTF">2022-02-14T11:50:13Z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0x010100C41CF2333F1C904B80A4811D68B50097</vt:lpwstr>
  </property>
</Properties>
</file>