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7" r:id="rId3"/>
    <p:sldId id="259" r:id="rId4"/>
    <p:sldId id="260" r:id="rId5"/>
    <p:sldId id="261" r:id="rId6"/>
    <p:sldId id="263" r:id="rId7"/>
    <p:sldId id="264" r:id="rId8"/>
    <p:sldId id="265" r:id="rId9"/>
    <p:sldId id="267" r:id="rId10"/>
    <p:sldId id="266" r:id="rId11"/>
    <p:sldId id="269" r:id="rId12"/>
    <p:sldId id="272" r:id="rId13"/>
    <p:sldId id="271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643"/>
    <p:restoredTop sz="96405"/>
  </p:normalViewPr>
  <p:slideViewPr>
    <p:cSldViewPr snapToGrid="0" snapToObjects="1">
      <p:cViewPr varScale="1">
        <p:scale>
          <a:sx n="71" d="100"/>
          <a:sy n="71" d="100"/>
        </p:scale>
        <p:origin x="192" y="7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03FE9-0D9B-494F-816E-ECA89DBDB3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ED2A3C-9FF3-0A45-BAA6-E7C1D8739A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1F8DDA-06EB-FC40-9539-1ADC38865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F81E0-BA37-8341-A3E4-34FDC0A090E3}" type="datetimeFigureOut">
              <a:rPr lang="en-US" smtClean="0"/>
              <a:t>7/23/24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DCD3C-1F73-8042-91D0-76B850BBC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71B2F7-A78E-734D-A51B-E5C0BE59D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E30AC-A158-0F4A-A36B-0B5ADCA79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537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C3401-2EFA-7B4D-BDEE-7372B3550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AE6188-F4B2-7646-857C-79777804EE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D72A09-54DA-A24D-A0DF-D1819EFD5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F81E0-BA37-8341-A3E4-34FDC0A090E3}" type="datetimeFigureOut">
              <a:rPr lang="en-US" smtClean="0"/>
              <a:t>7/23/24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E4C095-5B2F-6440-AD11-F432E20C1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F07520-7106-B54B-AB11-61D973C3E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E30AC-A158-0F4A-A36B-0B5ADCA79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175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979895-1BAF-9E44-B57F-7E2D947F95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5E8A26-A2E6-4248-AB6B-742D92D081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06FA07-10EF-E346-B5E0-9690F6B5A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F81E0-BA37-8341-A3E4-34FDC0A090E3}" type="datetimeFigureOut">
              <a:rPr lang="en-US" smtClean="0"/>
              <a:t>7/23/24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6B1DAF-3E17-FE42-82F8-D402C93E9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B5352F-5D71-A141-AE94-4451D5403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E30AC-A158-0F4A-A36B-0B5ADCA79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148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347B2-DDA4-E243-B926-11910BE1B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6760C6-7BF6-C64C-A203-79116C4404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7FA1AD-FBE5-7246-8CF4-6049F09CF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F81E0-BA37-8341-A3E4-34FDC0A090E3}" type="datetimeFigureOut">
              <a:rPr lang="en-US" smtClean="0"/>
              <a:t>7/23/24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7E9C17-CFD1-6A4C-8135-F4FF08059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D76A0E-C973-6F4A-9771-3F7A5BD0D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E30AC-A158-0F4A-A36B-0B5ADCA79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424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5B819-C7DA-854F-969E-56CA9A841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E1412F-5DAC-1B42-A59C-C0426638C4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AE2279-D41D-194A-876D-0F388B247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F81E0-BA37-8341-A3E4-34FDC0A090E3}" type="datetimeFigureOut">
              <a:rPr lang="en-US" smtClean="0"/>
              <a:t>7/23/24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7CE56F-4ECA-1349-AAD0-56922C08E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6B7D2-8B0D-7A40-9363-E9A4187B1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E30AC-A158-0F4A-A36B-0B5ADCA79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611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30930-7852-5E40-A78F-F29C843B0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026929-8033-3942-924E-443440A5E6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876D93-3208-DA4A-B248-AA6B94BF99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9A78EF-9E89-E249-8293-B0CDEF639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F81E0-BA37-8341-A3E4-34FDC0A090E3}" type="datetimeFigureOut">
              <a:rPr lang="en-US" smtClean="0"/>
              <a:t>7/23/24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84E021-4B24-3140-B748-F1DC086A2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2DCCFA-175D-FE44-B080-A6A4CBBF5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E30AC-A158-0F4A-A36B-0B5ADCA79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12021-1F32-FB46-B324-8DAF4C71D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28A40F-3B4D-C244-9702-CF1C66DFE7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3F89D4-28C8-FE4F-BF76-89B26A446A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1AEA55-723F-C44B-9308-2DA3F22331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EED0A0-B0F7-9C45-B4D0-57F50EF677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AB783C-74A3-8E40-8AE7-6E1B2672E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F81E0-BA37-8341-A3E4-34FDC0A090E3}" type="datetimeFigureOut">
              <a:rPr lang="en-US" smtClean="0"/>
              <a:t>7/23/24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09210F-7B59-F14E-B75D-0E30E73F7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113DEE-375F-E04D-BE62-250086812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E30AC-A158-0F4A-A36B-0B5ADCA79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485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19D2A-77C7-F245-B268-AEFDB70D0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508C60-86C5-D648-9F6E-24BD840AA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F81E0-BA37-8341-A3E4-34FDC0A090E3}" type="datetimeFigureOut">
              <a:rPr lang="en-US" smtClean="0"/>
              <a:t>7/23/24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9976F0-7E18-664D-AA20-4991471C3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61F196-3B35-3046-A859-713FE4BD5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E30AC-A158-0F4A-A36B-0B5ADCA79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754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E0EC14-B2AC-2645-918D-02F6575EE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F81E0-BA37-8341-A3E4-34FDC0A090E3}" type="datetimeFigureOut">
              <a:rPr lang="en-US" smtClean="0"/>
              <a:t>7/23/24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84BDB0-EE2C-A64D-A6E6-23C65421D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B85EB3-ABA8-7444-81A4-6F50B6994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E30AC-A158-0F4A-A36B-0B5ADCA79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35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4EC9B-1ADA-B34B-BE2F-010A66A1B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B77C40-562E-784B-A27D-BF513B66F3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69354D-81C3-0F47-B245-E266174A4E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08A416-E649-214F-9EE7-859108E54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F81E0-BA37-8341-A3E4-34FDC0A090E3}" type="datetimeFigureOut">
              <a:rPr lang="en-US" smtClean="0"/>
              <a:t>7/23/24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5E9B27-8B42-4943-BFA3-1D7F31A21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16CF2D-B634-104A-8106-66307FE60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E30AC-A158-0F4A-A36B-0B5ADCA79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066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6B715-835B-EA49-9B92-958862469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93F73A-EC3D-EA48-9D29-6A4918AF32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D5B343-98D7-A44C-AE1C-024E1D81EF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AA9883-3614-934A-8AD5-17CD0A1B1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F81E0-BA37-8341-A3E4-34FDC0A090E3}" type="datetimeFigureOut">
              <a:rPr lang="en-US" smtClean="0"/>
              <a:t>7/23/24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D83AD3-F914-2244-A465-C6AF59065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C9EECB-E8E4-944E-BC03-4166E8EFB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E30AC-A158-0F4A-A36B-0B5ADCA79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1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7DB6DE-A8D5-B647-B5A2-0EC4C5EE3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176685-717F-DD4C-94FD-C6D58FC246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672A55-9917-2B43-8A8A-8EC4D930FC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6F81E0-BA37-8341-A3E4-34FDC0A090E3}" type="datetimeFigureOut">
              <a:rPr lang="en-US" smtClean="0"/>
              <a:t>7/23/24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5A0A77-E311-0749-860B-EBCFA606C4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0DE106-D0AA-8841-9B1D-D4F2638697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DE30AC-A158-0F4A-A36B-0B5ADCA79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028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5E60E-BB13-384F-945F-CD7352BC50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e-IL" dirty="0">
                <a:latin typeface="+mn-lt"/>
                <a:cs typeface="+mn-cs"/>
              </a:rPr>
              <a:t>מעבדה בסטטיסטיקה</a:t>
            </a:r>
            <a:br>
              <a:rPr lang="he-IL" dirty="0">
                <a:latin typeface="+mn-lt"/>
                <a:cs typeface="+mn-cs"/>
              </a:rPr>
            </a:br>
            <a:r>
              <a:rPr lang="he-IL" dirty="0">
                <a:latin typeface="+mn-lt"/>
                <a:cs typeface="+mn-cs"/>
              </a:rPr>
              <a:t>הרצאת סיכום</a:t>
            </a:r>
            <a:endParaRPr lang="en-US" dirty="0">
              <a:latin typeface="+mn-lt"/>
              <a:cs typeface="+mn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ADBC73-04D4-1541-ABD4-C851AAD85B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e-IL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3959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B1D0E-BF88-3D4E-AB21-E5C6C0521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he-IL" sz="3200" dirty="0">
                <a:cs typeface="+mn-cs"/>
              </a:rPr>
              <a:t>מחשבות על אמידת המודל</a:t>
            </a:r>
            <a:endParaRPr lang="en-US" sz="3200" dirty="0"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94A06614-D90D-EF44-992D-CC867548216B}"/>
                  </a:ext>
                </a:extLst>
              </p:cNvPr>
              <p:cNvSpPr/>
              <p:nvPr/>
            </p:nvSpPr>
            <p:spPr>
              <a:xfrm>
                <a:off x="1546167" y="1690688"/>
                <a:ext cx="9110750" cy="447911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 algn="r" rtl="1">
                  <a:buFont typeface="+mj-lt"/>
                  <a:buAutoNum type="arabicPeriod"/>
                </a:pPr>
                <a:r>
                  <a:rPr lang="he-IL" sz="2400" dirty="0"/>
                  <a:t>למה מודל כפלי? </a:t>
                </a:r>
              </a:p>
              <a:p>
                <a:pPr algn="r" rtl="1"/>
                <a:endParaRPr lang="he-IL" sz="2400" dirty="0"/>
              </a:p>
              <a:p>
                <a:pPr algn="r" rtl="1"/>
                <a:endParaRPr lang="he-IL" sz="2400" dirty="0"/>
              </a:p>
              <a:p>
                <a:pPr algn="r" rtl="1"/>
                <a:r>
                  <a:rPr lang="he-IL" sz="2400" dirty="0"/>
                  <a:t>2. האם כדאי פשוט להסתכל בלוג? </a:t>
                </a:r>
              </a:p>
              <a:p>
                <a:pPr algn="r" rtl="1"/>
                <a:endParaRPr lang="he-IL" sz="2400" dirty="0"/>
              </a:p>
              <a:p>
                <a:pPr algn="r" rtl="1"/>
                <a:r>
                  <a:rPr lang="he-IL" sz="2400" dirty="0"/>
                  <a:t>	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dirty="0">
                        <a:latin typeface="Cambria Math" panose="02040503050406030204" pitchFamily="18" charset="0"/>
                      </a:rPr>
                      <m:t>l</m:t>
                    </m:r>
                    <m:r>
                      <m:rPr>
                        <m:sty m:val="p"/>
                      </m:rPr>
                      <a:rPr lang="en-US" sz="2400" b="0" i="0" dirty="0" smtClean="0">
                        <a:latin typeface="Cambria Math" panose="02040503050406030204" pitchFamily="18" charset="0"/>
                      </a:rPr>
                      <m:t>og</m:t>
                    </m:r>
                    <m:d>
                      <m:dPr>
                        <m:ctrlPr>
                          <a:rPr lang="en-US" sz="2400" b="0" i="0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dirty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𝑔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)+</m:t>
                    </m:r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b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⋅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he-IL" sz="2400" dirty="0"/>
              </a:p>
              <a:p>
                <a:pPr marL="457200" indent="-457200" algn="r" rtl="1">
                  <a:lnSpc>
                    <a:spcPct val="150000"/>
                  </a:lnSpc>
                  <a:buFont typeface="+mj-lt"/>
                  <a:buAutoNum type="arabicPeriod"/>
                </a:pPr>
                <a:endParaRPr lang="he-IL" sz="2400" dirty="0"/>
              </a:p>
              <a:p>
                <a:pPr algn="r" rtl="1">
                  <a:lnSpc>
                    <a:spcPct val="150000"/>
                  </a:lnSpc>
                </a:pPr>
                <a:r>
                  <a:rPr lang="he-IL" sz="2400" dirty="0"/>
                  <a:t>3. רגרסיית </a:t>
                </a:r>
                <a:r>
                  <a:rPr lang="he-IL" sz="2400" dirty="0" err="1"/>
                  <a:t>פוואסון</a:t>
                </a:r>
                <a:r>
                  <a:rPr lang="he-IL" sz="2400" dirty="0"/>
                  <a:t>?</a:t>
                </a:r>
              </a:p>
              <a:p>
                <a:pPr algn="r" rtl="1">
                  <a:lnSpc>
                    <a:spcPct val="150000"/>
                  </a:lnSpc>
                </a:pPr>
                <a:endParaRPr lang="he-IL" sz="2400" dirty="0"/>
              </a:p>
              <a:p>
                <a:pPr algn="r" rtl="1">
                  <a:lnSpc>
                    <a:spcPct val="150000"/>
                  </a:lnSpc>
                </a:pPr>
                <a:endParaRPr lang="en-US" sz="2400" dirty="0"/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94A06614-D90D-EF44-992D-CC86754821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6167" y="1690688"/>
                <a:ext cx="9110750" cy="4479111"/>
              </a:xfrm>
              <a:prstGeom prst="rect">
                <a:avLst/>
              </a:prstGeom>
              <a:blipFill>
                <a:blip r:embed="rId2"/>
                <a:stretch>
                  <a:fillRect t="-847" r="-9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50B88ED-1AD7-1D46-8096-2575D313174E}"/>
                  </a:ext>
                </a:extLst>
              </p:cNvPr>
              <p:cNvSpPr/>
              <p:nvPr/>
            </p:nvSpPr>
            <p:spPr>
              <a:xfrm>
                <a:off x="-371728" y="504737"/>
                <a:ext cx="7655168" cy="68486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28600" indent="-228600" algn="r" rtl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</a:pPr>
                <a:endParaRPr lang="he-IL" dirty="0"/>
              </a:p>
              <a:p>
                <a:pPr algn="r" rtl="1">
                  <a:lnSpc>
                    <a:spcPct val="90000"/>
                  </a:lnSpc>
                  <a:spcBef>
                    <a:spcPts val="1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he-IL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𝑃𝑜𝑖𝑠𝑠𝑜𝑛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         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50B88ED-1AD7-1D46-8096-2575D31317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71728" y="504737"/>
                <a:ext cx="7655168" cy="684867"/>
              </a:xfrm>
              <a:prstGeom prst="rect">
                <a:avLst/>
              </a:prstGeom>
              <a:blipFill>
                <a:blip r:embed="rId3"/>
                <a:stretch>
                  <a:fillRect t="-9091" b="-1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7BF1BEC9-E1CF-A141-AD56-AD2F2D5EBC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4305" y="5057983"/>
            <a:ext cx="7924800" cy="161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797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B1D0E-BF88-3D4E-AB21-E5C6C0521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he-IL" sz="3200" dirty="0">
                <a:cs typeface="+mn-cs"/>
              </a:rPr>
              <a:t>עוד קצת על המעבדה</a:t>
            </a:r>
            <a:endParaRPr lang="en-US" sz="3200" dirty="0"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5A92C2A-F5D0-AC42-9BB2-C9EFF9B4C433}"/>
              </a:ext>
            </a:extLst>
          </p:cNvPr>
          <p:cNvSpPr/>
          <p:nvPr/>
        </p:nvSpPr>
        <p:spPr>
          <a:xfrm>
            <a:off x="3048000" y="1859340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sz="2400" dirty="0"/>
              <a:t> </a:t>
            </a:r>
            <a:endParaRPr lang="en-US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330F8AF-F889-C14F-84FC-245EBA2470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3150" y="1690688"/>
            <a:ext cx="7505700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300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B1D0E-BF88-3D4E-AB21-E5C6C0521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he-IL" sz="3200" dirty="0">
                <a:cs typeface="+mn-cs"/>
              </a:rPr>
              <a:t>עוד קצת על המעבדה</a:t>
            </a:r>
            <a:endParaRPr lang="en-US" sz="3200" dirty="0"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5A92C2A-F5D0-AC42-9BB2-C9EFF9B4C433}"/>
              </a:ext>
            </a:extLst>
          </p:cNvPr>
          <p:cNvSpPr/>
          <p:nvPr/>
        </p:nvSpPr>
        <p:spPr>
          <a:xfrm>
            <a:off x="3048000" y="1859340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sz="2400" dirty="0"/>
              <a:t> </a:t>
            </a: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B7C0F0-BF71-2C4B-AEFE-3950A3F4F2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3283" y="3771900"/>
            <a:ext cx="8991600" cy="30861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330F8AF-F889-C14F-84FC-245EBA2470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3150" y="1690688"/>
            <a:ext cx="7505700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358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B1D0E-BF88-3D4E-AB21-E5C6C0521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he-IL" sz="3200" dirty="0">
                <a:cs typeface="+mn-cs"/>
              </a:rPr>
              <a:t>למה מעבדה</a:t>
            </a:r>
            <a:endParaRPr lang="en-US" sz="3200" dirty="0"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5A92C2A-F5D0-AC42-9BB2-C9EFF9B4C433}"/>
              </a:ext>
            </a:extLst>
          </p:cNvPr>
          <p:cNvSpPr/>
          <p:nvPr/>
        </p:nvSpPr>
        <p:spPr>
          <a:xfrm>
            <a:off x="3048000" y="1859340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sz="2400" dirty="0"/>
              <a:t> </a:t>
            </a:r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A95A17-38C7-3C4D-AEAE-F385D7ABFEBE}"/>
              </a:ext>
            </a:extLst>
          </p:cNvPr>
          <p:cNvSpPr txBox="1"/>
          <p:nvPr/>
        </p:nvSpPr>
        <p:spPr>
          <a:xfrm>
            <a:off x="4482353" y="2079812"/>
            <a:ext cx="60063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2400" dirty="0"/>
              <a:t>- בעיות פרדיקציה </a:t>
            </a:r>
            <a:r>
              <a:rPr lang="he-IL" sz="2400" dirty="0" err="1"/>
              <a:t>אמיתיות</a:t>
            </a:r>
            <a:endParaRPr lang="he-IL" sz="2400" dirty="0"/>
          </a:p>
          <a:p>
            <a:pPr algn="r" rtl="1"/>
            <a:endParaRPr lang="he-IL" sz="2400" dirty="0"/>
          </a:p>
          <a:p>
            <a:pPr algn="r" rtl="1"/>
            <a:r>
              <a:rPr lang="he-IL" sz="2400" dirty="0"/>
              <a:t>- קונטקסט של מודל אחד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88590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D94CC-2FD5-1941-9BC2-6885924E5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DCF663-BB9F-7D44-BE68-BB1043AB83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91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B1D0E-BF88-3D4E-AB21-E5C6C0521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he-IL" sz="3200" dirty="0">
                <a:cs typeface="+mn-cs"/>
              </a:rPr>
              <a:t>מהו מודל ?</a:t>
            </a:r>
            <a:endParaRPr lang="en-US" sz="3200" dirty="0"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35CA6C5-B7B4-494C-9EB0-FC14F066FC9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228600" indent="-228600" algn="r" defTabSz="914400" rtl="1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</a:pPr>
                <a:r>
                  <a:rPr lang="he-IL" dirty="0"/>
                  <a:t>המודל הסטטיסטי מתאר דרך (מקורבת) לייצור הנתונים</a:t>
                </a:r>
              </a:p>
              <a:p>
                <a:pPr marL="228600" indent="-228600" algn="r" defTabSz="914400" rtl="1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</a:pPr>
                <a:r>
                  <a:rPr lang="he-IL" dirty="0"/>
                  <a:t>מתאר גורמים ידועים ושאינם ידועים</a:t>
                </a:r>
              </a:p>
              <a:p>
                <a:pPr marL="228600" indent="-228600" algn="r" defTabSz="914400" rtl="1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</a:pPr>
                <a:r>
                  <a:rPr lang="he-IL" dirty="0"/>
                  <a:t>מאפשר לתאר את השינויים דרך התערבויות שונות</a:t>
                </a:r>
                <a:endParaRPr lang="en-US" dirty="0"/>
              </a:p>
              <a:p>
                <a:pPr marL="228600" indent="-228600" algn="r" defTabSz="914400" rtl="1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</a:pPr>
                <a:endParaRPr lang="he-IL" dirty="0"/>
              </a:p>
              <a:p>
                <a:pPr marL="0" indent="0" algn="r" rtl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he-IL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𝑃𝑜𝑖𝑠𝑠𝑜𝑛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)        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𝑔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⋅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35CA6C5-B7B4-494C-9EB0-FC14F066FC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632" r="-8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6502BFF4-723D-7F45-ADA9-94A7E4E240F6}"/>
                  </a:ext>
                </a:extLst>
              </p:cNvPr>
              <p:cNvSpPr/>
              <p:nvPr/>
            </p:nvSpPr>
            <p:spPr>
              <a:xfrm>
                <a:off x="2684585" y="4628584"/>
                <a:ext cx="6096000" cy="1131720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marL="228600" indent="-228600" algn="r" rtl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he-IL" dirty="0"/>
                  <a:t> קבועה במקטעים רציפים,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med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</a:t>
                </a:r>
                <a:endParaRPr lang="he-IL" dirty="0"/>
              </a:p>
              <a:p>
                <a:pPr marL="228600" indent="-228600" algn="r" rtl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he-IL" dirty="0"/>
                  <a:t> ידוע</a:t>
                </a:r>
              </a:p>
              <a:p>
                <a:pPr marL="228600" indent="-228600" algn="r" rtl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he-IL" b="0" i="1" smtClean="0"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he-IL" dirty="0"/>
                  <a:t> לא ידועים, בלתי תלויים עם תוחלת 1. </a:t>
                </a:r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6502BFF4-723D-7F45-ADA9-94A7E4E240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4585" y="4628584"/>
                <a:ext cx="6096000" cy="1131720"/>
              </a:xfrm>
              <a:prstGeom prst="rect">
                <a:avLst/>
              </a:prstGeom>
              <a:blipFill>
                <a:blip r:embed="rId3"/>
                <a:stretch>
                  <a:fillRect t="-4396" r="-416" b="-43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2718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B1D0E-BF88-3D4E-AB21-E5C6C0521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he-IL" sz="3200" dirty="0">
                <a:cs typeface="+mn-cs"/>
              </a:rPr>
              <a:t>מהו מודל ?</a:t>
            </a:r>
            <a:endParaRPr lang="en-US" sz="3200" dirty="0"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5CA6C5-B7B4-494C-9EB0-FC14F066FC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בעזרת המודל ניתן לייצר נתונים סינטטיים.</a:t>
            </a:r>
          </a:p>
          <a:p>
            <a:pPr algn="r" rtl="1"/>
            <a:r>
              <a:rPr lang="he-IL" dirty="0"/>
              <a:t>למה?  </a:t>
            </a:r>
          </a:p>
          <a:p>
            <a:pPr lvl="1" algn="r" rtl="1"/>
            <a:r>
              <a:rPr lang="en-US" dirty="0"/>
              <a:t>]</a:t>
            </a:r>
            <a:r>
              <a:rPr lang="he-IL" dirty="0"/>
              <a:t>פחות פורמלי] להבין / להציג יתרונות וחסרונות של שיטות אמידה</a:t>
            </a:r>
          </a:p>
          <a:p>
            <a:pPr lvl="1" algn="r" rtl="1"/>
            <a:r>
              <a:rPr lang="he-IL" dirty="0"/>
              <a:t>[פחות פורמלי] לבחון רגישות לשינויים וטעויות בהנחות</a:t>
            </a:r>
          </a:p>
          <a:p>
            <a:pPr marL="457200" lvl="1" indent="0" algn="r" rtl="1">
              <a:buNone/>
            </a:pPr>
            <a:endParaRPr lang="he-IL" dirty="0"/>
          </a:p>
          <a:p>
            <a:pPr lvl="1" algn="r" rtl="1"/>
            <a:r>
              <a:rPr lang="he-IL" dirty="0"/>
              <a:t>[יותר פורמלי] לבדוק תכונות האומד כאשר התשובה ידועה:</a:t>
            </a:r>
          </a:p>
          <a:p>
            <a:pPr lvl="2" algn="r" rtl="1"/>
            <a:r>
              <a:rPr lang="he-IL" dirty="0"/>
              <a:t>הטיה </a:t>
            </a:r>
          </a:p>
          <a:p>
            <a:pPr lvl="2" algn="r" rtl="1"/>
            <a:r>
              <a:rPr lang="he-IL" dirty="0"/>
              <a:t>שונות  </a:t>
            </a:r>
          </a:p>
          <a:p>
            <a: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None/>
            </a:pP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965A91A7-E8B9-284E-B3A2-D05BD257BA51}"/>
                  </a:ext>
                </a:extLst>
              </p:cNvPr>
              <p:cNvSpPr/>
              <p:nvPr/>
            </p:nvSpPr>
            <p:spPr>
              <a:xfrm>
                <a:off x="984313" y="557596"/>
                <a:ext cx="7655168" cy="68486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28600" indent="-228600" algn="r" rtl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</a:pPr>
                <a:endParaRPr lang="he-IL" dirty="0"/>
              </a:p>
              <a:p>
                <a:pPr algn="r" rtl="1">
                  <a:lnSpc>
                    <a:spcPct val="90000"/>
                  </a:lnSpc>
                  <a:spcBef>
                    <a:spcPts val="1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he-IL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𝑃𝑜𝑖𝑠𝑠𝑜𝑛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         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965A91A7-E8B9-284E-B3A2-D05BD257BA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313" y="557596"/>
                <a:ext cx="7655168" cy="684867"/>
              </a:xfrm>
              <a:prstGeom prst="rect">
                <a:avLst/>
              </a:prstGeom>
              <a:blipFill>
                <a:blip r:embed="rId2"/>
                <a:stretch>
                  <a:fillRect t="-9091" b="-1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5404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F0550CC-B19B-B04D-A5FE-3D491DB450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4016" y="2156836"/>
            <a:ext cx="8810351" cy="404445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B1B1D0E-BF88-3D4E-AB21-E5C6C0521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he-IL" sz="3200" dirty="0">
                <a:cs typeface="+mn-cs"/>
              </a:rPr>
              <a:t>ייצור נתונים סינטטיים</a:t>
            </a:r>
            <a:endParaRPr lang="en-US" sz="3200" dirty="0"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B930E2A0-0223-3042-823B-E40FC125019C}"/>
                  </a:ext>
                </a:extLst>
              </p:cNvPr>
              <p:cNvSpPr/>
              <p:nvPr/>
            </p:nvSpPr>
            <p:spPr>
              <a:xfrm>
                <a:off x="468924" y="540971"/>
                <a:ext cx="7655168" cy="68486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28600" indent="-228600" algn="r" rtl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</a:pPr>
                <a:endParaRPr lang="he-IL" dirty="0"/>
              </a:p>
              <a:p>
                <a:pPr algn="r" rtl="1">
                  <a:lnSpc>
                    <a:spcPct val="90000"/>
                  </a:lnSpc>
                  <a:spcBef>
                    <a:spcPts val="1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he-IL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𝑃𝑜𝑖𝑠𝑠𝑜𝑛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         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B930E2A0-0223-3042-823B-E40FC12501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924" y="540971"/>
                <a:ext cx="7655168" cy="684867"/>
              </a:xfrm>
              <a:prstGeom prst="rect">
                <a:avLst/>
              </a:prstGeom>
              <a:blipFill>
                <a:blip r:embed="rId3"/>
                <a:stretch>
                  <a:fillRect t="-9091" b="-1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E011DEC2-8E75-6540-987D-D37B3C362878}"/>
              </a:ext>
            </a:extLst>
          </p:cNvPr>
          <p:cNvSpPr/>
          <p:nvPr/>
        </p:nvSpPr>
        <p:spPr>
          <a:xfrm>
            <a:off x="1664677" y="3399692"/>
            <a:ext cx="5134708" cy="468923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12909DA-8431-5D4B-9FC0-328DE0421D78}"/>
              </a:ext>
            </a:extLst>
          </p:cNvPr>
          <p:cNvSpPr/>
          <p:nvPr/>
        </p:nvSpPr>
        <p:spPr>
          <a:xfrm>
            <a:off x="1676401" y="3950674"/>
            <a:ext cx="5122984" cy="633049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4F05D4-3753-134E-9DCA-424EE78B9880}"/>
              </a:ext>
            </a:extLst>
          </p:cNvPr>
          <p:cNvSpPr/>
          <p:nvPr/>
        </p:nvSpPr>
        <p:spPr>
          <a:xfrm>
            <a:off x="1676400" y="4654056"/>
            <a:ext cx="7367847" cy="468923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813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1" grpId="0" animBg="1"/>
      <p:bldP spid="11" grpId="1" animBg="1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B1D0E-BF88-3D4E-AB21-E5C6C0521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he-IL" sz="3200" dirty="0">
                <a:cs typeface="+mn-cs"/>
              </a:rPr>
              <a:t>ייצור נתונים סינטטיים</a:t>
            </a:r>
            <a:endParaRPr lang="en-US" sz="3200" dirty="0"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B930E2A0-0223-3042-823B-E40FC125019C}"/>
                  </a:ext>
                </a:extLst>
              </p:cNvPr>
              <p:cNvSpPr/>
              <p:nvPr/>
            </p:nvSpPr>
            <p:spPr>
              <a:xfrm>
                <a:off x="468924" y="540971"/>
                <a:ext cx="7655168" cy="68486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28600" indent="-228600" algn="r" rtl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</a:pPr>
                <a:endParaRPr lang="he-IL" dirty="0"/>
              </a:p>
              <a:p>
                <a:pPr algn="r" rtl="1">
                  <a:lnSpc>
                    <a:spcPct val="90000"/>
                  </a:lnSpc>
                  <a:spcBef>
                    <a:spcPts val="1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he-IL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𝑃𝑜𝑖𝑠𝑠𝑜𝑛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         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B930E2A0-0223-3042-823B-E40FC12501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924" y="540971"/>
                <a:ext cx="7655168" cy="684867"/>
              </a:xfrm>
              <a:prstGeom prst="rect">
                <a:avLst/>
              </a:prstGeom>
              <a:blipFill>
                <a:blip r:embed="rId2"/>
                <a:stretch>
                  <a:fillRect t="-9091" b="-1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B40DB94-1E98-2D47-80CB-3081330AA65B}"/>
                  </a:ext>
                </a:extLst>
              </p:cNvPr>
              <p:cNvSpPr txBox="1"/>
              <p:nvPr/>
            </p:nvSpPr>
            <p:spPr>
              <a:xfrm>
                <a:off x="6483927" y="2211184"/>
                <a:ext cx="5586153" cy="19597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 defTabSz="914400" rtl="1" eaLnBrk="1" latinLnBrk="0" hangingPunct="1"/>
                <a:r>
                  <a:rPr lang="he-IL" sz="2400" dirty="0"/>
                  <a:t>איך נבחר פונקציה </a:t>
                </a:r>
                <a:r>
                  <a:rPr lang="he-IL" sz="2400" dirty="0" err="1"/>
                  <a:t>f</a:t>
                </a:r>
                <a:r>
                  <a:rPr lang="he-IL" sz="2400" dirty="0"/>
                  <a:t>?</a:t>
                </a:r>
              </a:p>
              <a:p>
                <a:pPr algn="r" defTabSz="914400" rtl="1" eaLnBrk="1" latinLnBrk="0" hangingPunct="1"/>
                <a:endParaRPr lang="he-IL" sz="2400" dirty="0"/>
              </a:p>
              <a:p>
                <a:pPr algn="r" defTabSz="914400" rtl="1" eaLnBrk="1" latinLnBrk="0" hangingPunct="1"/>
                <a:r>
                  <a:rPr lang="he-IL" sz="2400" dirty="0"/>
                  <a:t>עקרון </a:t>
                </a:r>
                <a:r>
                  <a:rPr lang="he-IL" sz="2400" dirty="0" err="1"/>
                  <a:t>הבוטסטראפ</a:t>
                </a:r>
                <a:r>
                  <a:rPr lang="he-IL" sz="2400" dirty="0"/>
                  <a:t>:</a:t>
                </a:r>
              </a:p>
              <a:p>
                <a:pPr marL="742950" lvl="1" indent="-285750" algn="r" rtl="1">
                  <a:buFont typeface="Arial" panose="020B0604020202020204" pitchFamily="34" charset="0"/>
                  <a:buChar char="•"/>
                </a:pPr>
                <a:r>
                  <a:rPr lang="he-IL" sz="2400" dirty="0"/>
                  <a:t>אם יש לי אומד סביר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</m:oMath>
                </a14:m>
                <a:endParaRPr lang="he-IL" sz="2400" dirty="0"/>
              </a:p>
              <a:p>
                <a:pPr marL="742950" lvl="1" indent="-285750" algn="r" rtl="1">
                  <a:buFont typeface="Arial" panose="020B0604020202020204" pitchFamily="34" charset="0"/>
                  <a:buChar char="•"/>
                </a:pPr>
                <a:r>
                  <a:rPr lang="he-IL" sz="2400" dirty="0"/>
                  <a:t>אז התנהגות הנתונים עם </a:t>
                </a:r>
                <a:endParaRPr lang="en-US" sz="2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B40DB94-1E98-2D47-80CB-3081330AA6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3927" y="2211184"/>
                <a:ext cx="5586153" cy="1959767"/>
              </a:xfrm>
              <a:prstGeom prst="rect">
                <a:avLst/>
              </a:prstGeom>
              <a:blipFill>
                <a:blip r:embed="rId4"/>
                <a:stretch>
                  <a:fillRect t="-1935" r="-1591" b="-51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3109969E-CEF3-3F4C-909F-497C6123AF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8924" y="2070833"/>
            <a:ext cx="7440397" cy="3415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7821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B1D0E-BF88-3D4E-AB21-E5C6C0521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he-IL" sz="3200" dirty="0">
                <a:cs typeface="+mn-cs"/>
              </a:rPr>
              <a:t>מצאו את ההבדלים (</a:t>
            </a:r>
            <a:r>
              <a:rPr lang="en-US" sz="3200" dirty="0" err="1">
                <a:cs typeface="+mn-cs"/>
              </a:rPr>
              <a:t>sd</a:t>
            </a:r>
            <a:r>
              <a:rPr lang="en-US" sz="3200" dirty="0">
                <a:cs typeface="+mn-cs"/>
              </a:rPr>
              <a:t> gamma, delta = 0.1</a:t>
            </a:r>
            <a:r>
              <a:rPr lang="he-IL" sz="3200" dirty="0">
                <a:cs typeface="+mn-cs"/>
              </a:rPr>
              <a:t>)</a:t>
            </a:r>
            <a:endParaRPr lang="en-US" sz="3200" dirty="0"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45881A-85D8-334C-9374-7BBE0F22A244}"/>
              </a:ext>
            </a:extLst>
          </p:cNvPr>
          <p:cNvSpPr txBox="1"/>
          <p:nvPr/>
        </p:nvSpPr>
        <p:spPr>
          <a:xfrm>
            <a:off x="-1745673" y="2063962"/>
            <a:ext cx="55861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914400" rtl="1" eaLnBrk="1" latinLnBrk="0" hangingPunct="1"/>
            <a:r>
              <a:rPr lang="en-US" sz="2400" dirty="0"/>
              <a:t> </a:t>
            </a:r>
            <a:r>
              <a:rPr lang="he-IL" sz="2400" dirty="0"/>
              <a:t>- פיזור שולי דומה למעט 0</a:t>
            </a:r>
          </a:p>
          <a:p>
            <a:pPr algn="r" defTabSz="914400" rtl="1" eaLnBrk="1" latinLnBrk="0" hangingPunct="1"/>
            <a:r>
              <a:rPr lang="he-IL" sz="2400" dirty="0"/>
              <a:t>- סידור מרחבי מאוד שונה</a:t>
            </a:r>
          </a:p>
          <a:p>
            <a:pPr algn="r" defTabSz="914400" rtl="1" eaLnBrk="1" latinLnBrk="0" hangingPunct="1"/>
            <a:endParaRPr lang="en-US" sz="24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756CD48-6872-D645-BC19-17DEF28E0A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4106" y="1690688"/>
            <a:ext cx="6939694" cy="4738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005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B1D0E-BF88-3D4E-AB21-E5C6C0521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he-IL" sz="3200" dirty="0">
                <a:cs typeface="+mn-cs"/>
              </a:rPr>
              <a:t>שימוש בסימולציה – מה אם חצי מהתאים היו 0.5?</a:t>
            </a:r>
            <a:endParaRPr lang="en-US" sz="3200" dirty="0"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670E83-878D-7A47-B122-222C54F0A9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6765" y="1690688"/>
            <a:ext cx="6204107" cy="4943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9354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B1D0E-BF88-3D4E-AB21-E5C6C0521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he-IL" sz="3200" dirty="0">
                <a:cs typeface="+mn-cs"/>
              </a:rPr>
              <a:t>מה עוד יכול להשפיע על איכות התיקון? </a:t>
            </a:r>
            <a:endParaRPr lang="en-US" sz="3200" dirty="0"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5A92C2A-F5D0-AC42-9BB2-C9EFF9B4C433}"/>
              </a:ext>
            </a:extLst>
          </p:cNvPr>
          <p:cNvSpPr/>
          <p:nvPr/>
        </p:nvSpPr>
        <p:spPr>
          <a:xfrm>
            <a:off x="3048000" y="1859340"/>
            <a:ext cx="6096000" cy="1510029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sz="2400" dirty="0"/>
              <a:t>מבנה מרחבי של </a:t>
            </a:r>
            <a:r>
              <a:rPr lang="en-US" sz="2400" dirty="0"/>
              <a:t>GC</a:t>
            </a:r>
          </a:p>
          <a:p>
            <a:pPr marL="285750" indent="-28575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sz="2400" dirty="0"/>
              <a:t>תאים עם ערכים קיצוניים</a:t>
            </a:r>
          </a:p>
          <a:p>
            <a:pPr marL="285750" indent="-28575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sz="2400" dirty="0"/>
              <a:t>שינויים במספר עותקים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16914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B1D0E-BF88-3D4E-AB21-E5C6C0521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he-IL" sz="3200" dirty="0">
                <a:cs typeface="+mn-cs"/>
              </a:rPr>
              <a:t>הבדלים בין אומד דגימה אחת לאומד שתי דגימות</a:t>
            </a:r>
            <a:endParaRPr lang="en-US" sz="3200" dirty="0"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5A92C2A-F5D0-AC42-9BB2-C9EFF9B4C433}"/>
              </a:ext>
            </a:extLst>
          </p:cNvPr>
          <p:cNvSpPr/>
          <p:nvPr/>
        </p:nvSpPr>
        <p:spPr>
          <a:xfrm>
            <a:off x="3048000" y="1859340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sz="2400" dirty="0"/>
              <a:t>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280947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901</TotalTime>
  <Words>299</Words>
  <Application>Microsoft Macintosh PowerPoint</Application>
  <PresentationFormat>Widescreen</PresentationFormat>
  <Paragraphs>62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Office Theme</vt:lpstr>
      <vt:lpstr>מעבדה בסטטיסטיקה הרצאת סיכום</vt:lpstr>
      <vt:lpstr>מהו מודל ?</vt:lpstr>
      <vt:lpstr>מהו מודל ?</vt:lpstr>
      <vt:lpstr>ייצור נתונים סינטטיים</vt:lpstr>
      <vt:lpstr>ייצור נתונים סינטטיים</vt:lpstr>
      <vt:lpstr>מצאו את ההבדלים (sd gamma, delta = 0.1)</vt:lpstr>
      <vt:lpstr>שימוש בסימולציה – מה אם חצי מהתאים היו 0.5?</vt:lpstr>
      <vt:lpstr>מה עוד יכול להשפיע על איכות התיקון? </vt:lpstr>
      <vt:lpstr>הבדלים בין אומד דגימה אחת לאומד שתי דגימות</vt:lpstr>
      <vt:lpstr>מחשבות על אמידת המודל</vt:lpstr>
      <vt:lpstr>עוד קצת על המעבדה</vt:lpstr>
      <vt:lpstr>עוד קצת על המעבדה</vt:lpstr>
      <vt:lpstr>למה מעבדה</vt:lpstr>
      <vt:lpstr>PowerPoint Presentation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מעבדה בסטטיסטיקה הרצאת סיכום</dc:title>
  <dc:creator>דפנה בנימיני</dc:creator>
  <cp:lastModifiedBy>דפנה בנימיני</cp:lastModifiedBy>
  <cp:revision>13</cp:revision>
  <dcterms:created xsi:type="dcterms:W3CDTF">2024-07-22T20:28:44Z</dcterms:created>
  <dcterms:modified xsi:type="dcterms:W3CDTF">2024-07-23T11:33:15Z</dcterms:modified>
</cp:coreProperties>
</file>