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7" r:id="rId10"/>
    <p:sldId id="263" r:id="rId11"/>
    <p:sldId id="264" r:id="rId12"/>
    <p:sldId id="265" r:id="rId13"/>
    <p:sldId id="269" r:id="rId14"/>
    <p:sldId id="271" r:id="rId15"/>
    <p:sldId id="272" r:id="rId16"/>
    <p:sldId id="280" r:id="rId17"/>
    <p:sldId id="273" r:id="rId18"/>
    <p:sldId id="278" r:id="rId19"/>
    <p:sldId id="270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72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363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65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72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243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527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433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653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708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902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81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03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81AF-602B-1143-8D09-8DE02AE21A49}" type="datetimeFigureOut">
              <a:rPr lang="en-IL" smtClean="0"/>
              <a:t>27/01/2022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67E7-DFBB-074B-B5C4-69ABF047B2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45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qair.com/world-most-polluted-cit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ats.oecd.org/Index.aspx?DataSetCode=CITIES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B696E-3A2F-D149-9D29-079B604D2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568" y="532770"/>
            <a:ext cx="4845521" cy="2787315"/>
          </a:xfrm>
        </p:spPr>
        <p:txBody>
          <a:bodyPr>
            <a:normAutofit/>
          </a:bodyPr>
          <a:lstStyle/>
          <a:p>
            <a:pPr algn="l"/>
            <a:r>
              <a:rPr lang="en-IL" sz="3400" dirty="0">
                <a:latin typeface="Phosphate Inline" panose="02000506050000020004" pitchFamily="2" charset="77"/>
                <a:cs typeface="Phosphate Inline" panose="02000506050000020004" pitchFamily="2" charset="77"/>
              </a:rPr>
              <a:t>Air Pollution Levels</a:t>
            </a:r>
            <a:br>
              <a:rPr lang="en-IL" sz="3400" dirty="0">
                <a:latin typeface="Phosphate Inline" panose="02000506050000020004" pitchFamily="2" charset="77"/>
                <a:cs typeface="Phosphate Inline" panose="02000506050000020004" pitchFamily="2" charset="77"/>
              </a:rPr>
            </a:br>
            <a:r>
              <a:rPr lang="en-IL" sz="3400" dirty="0">
                <a:latin typeface="Phosphate Inline" panose="02000506050000020004" pitchFamily="2" charset="77"/>
                <a:cs typeface="Phosphate Inline" panose="02000506050000020004" pitchFamily="2" charset="77"/>
              </a:rPr>
              <a:t>aro</a:t>
            </a:r>
            <a:r>
              <a:rPr lang="en-US" sz="3400" dirty="0">
                <a:latin typeface="Phosphate Inline" panose="02000506050000020004" pitchFamily="2" charset="77"/>
                <a:cs typeface="Phosphate Inline" panose="02000506050000020004" pitchFamily="2" charset="77"/>
              </a:rPr>
              <a:t>u</a:t>
            </a:r>
            <a:r>
              <a:rPr lang="en-IL" sz="3400" dirty="0">
                <a:latin typeface="Phosphate Inline" panose="02000506050000020004" pitchFamily="2" charset="77"/>
                <a:cs typeface="Phosphate Inline" panose="02000506050000020004" pitchFamily="2" charset="77"/>
              </a:rPr>
              <a:t>nd different cities and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ECF94-D317-6B47-904B-691F1031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1119" y="3549921"/>
            <a:ext cx="4660215" cy="1607654"/>
          </a:xfrm>
        </p:spPr>
        <p:txBody>
          <a:bodyPr>
            <a:normAutofit/>
          </a:bodyPr>
          <a:lstStyle/>
          <a:p>
            <a:pPr algn="l"/>
            <a:r>
              <a:rPr lang="en-IL" sz="1800" b="1" dirty="0"/>
              <a:t>Data Science Project</a:t>
            </a:r>
          </a:p>
          <a:p>
            <a:pPr algn="l"/>
            <a:r>
              <a:rPr lang="en-IL" sz="1800" dirty="0">
                <a:latin typeface="Monotype Corsiva" panose="03010101010201010101" pitchFamily="66" charset="0"/>
              </a:rPr>
              <a:t>By:</a:t>
            </a:r>
          </a:p>
          <a:p>
            <a:pPr algn="l"/>
            <a:r>
              <a:rPr lang="en-IL" sz="1800" dirty="0">
                <a:latin typeface="Monotype Corsiva" panose="03010101010201010101" pitchFamily="66" charset="0"/>
              </a:rPr>
              <a:t>Yarin Mizrachi</a:t>
            </a:r>
          </a:p>
          <a:p>
            <a:pPr algn="l"/>
            <a:r>
              <a:rPr lang="en-IL" sz="1800" dirty="0">
                <a:latin typeface="Monotype Corsiva" panose="03010101010201010101" pitchFamily="66" charset="0"/>
              </a:rPr>
              <a:t>Carmel Isaac</a:t>
            </a: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9052CD-1271-A54E-92D1-78C37FB4D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8"/>
          <a:stretch/>
        </p:blipFill>
        <p:spPr>
          <a:xfrm rot="269884">
            <a:off x="970543" y="1380836"/>
            <a:ext cx="5878034" cy="4217869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35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F8CD-4C3E-4C42-8A89-B39A311F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Data Cleaning (continue):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E997E-2374-5649-8F8D-6C8A72C6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240" y="1991787"/>
            <a:ext cx="9963111" cy="4075382"/>
          </a:xfrm>
        </p:spPr>
      </p:pic>
    </p:spTree>
    <p:extLst>
      <p:ext uri="{BB962C8B-B14F-4D97-AF65-F5344CB8AC3E}">
        <p14:creationId xmlns:p14="http://schemas.microsoft.com/office/powerpoint/2010/main" val="387331591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FFB8-4990-8744-B26F-AD7173F6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DATA CLEANING (CONTINUE):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2BC9-D33A-8D42-9E1F-7D127BC6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faced a problem as our City and Country was as one column, and to solve this issue, we divided it into two columns i.e. (1) City (2) Country.</a:t>
            </a:r>
          </a:p>
          <a:p>
            <a:pPr marL="0" indent="0">
              <a:buNone/>
            </a:pPr>
            <a:r>
              <a:rPr lang="en-IL" dirty="0"/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E0B1920-8845-EA4D-B0D3-B51D56E3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068323"/>
            <a:ext cx="10363199" cy="34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84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F9515-81E9-1640-846A-9FD3A622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1" y="1610024"/>
            <a:ext cx="5568995" cy="1457002"/>
          </a:xfrm>
        </p:spPr>
        <p:txBody>
          <a:bodyPr anchor="b">
            <a:normAutofit/>
          </a:bodyPr>
          <a:lstStyle/>
          <a:p>
            <a:r>
              <a:rPr lang="en-IL" sz="3100">
                <a:latin typeface="Engravers MT" panose="02090707080505020304" pitchFamily="18" charset="77"/>
              </a:rPr>
              <a:t>EDA </a:t>
            </a:r>
            <a:br>
              <a:rPr lang="en-IL" sz="3100">
                <a:latin typeface="Engravers MT" panose="02090707080505020304" pitchFamily="18" charset="77"/>
              </a:rPr>
            </a:br>
            <a:r>
              <a:rPr lang="en-IL" sz="3100">
                <a:latin typeface="Engravers MT" panose="02090707080505020304" pitchFamily="18" charset="77"/>
              </a:rPr>
              <a:t>Explatory Data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FFBE-C7C6-A142-8300-38A44904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1" y="3067026"/>
            <a:ext cx="3555784" cy="2450905"/>
          </a:xfrm>
        </p:spPr>
        <p:txBody>
          <a:bodyPr anchor="t">
            <a:normAutofit/>
          </a:bodyPr>
          <a:lstStyle/>
          <a:p>
            <a:r>
              <a:rPr lang="en-US" sz="2000" dirty="0"/>
              <a:t>T</a:t>
            </a:r>
            <a:r>
              <a:rPr lang="en-IL" sz="2000" dirty="0"/>
              <a:t>o do the visualization we used the “Groupby” function to group by country.</a:t>
            </a:r>
          </a:p>
          <a:p>
            <a:r>
              <a:rPr lang="en-US" sz="2000" dirty="0"/>
              <a:t>W</a:t>
            </a:r>
            <a:r>
              <a:rPr lang="en-IL" sz="2000" dirty="0"/>
              <a:t>e used several visualization methods to see difference between countries.</a:t>
            </a:r>
          </a:p>
        </p:txBody>
      </p:sp>
      <p:pic>
        <p:nvPicPr>
          <p:cNvPr id="4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C0C3EB-EEBE-864F-B69B-9B236CA7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30" y="259325"/>
            <a:ext cx="5059986" cy="2294468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184331">
              <a:schemeClr val="accent1">
                <a:satMod val="175000"/>
                <a:alpha val="40000"/>
              </a:schemeClr>
            </a:glow>
            <a:softEdge rad="28991"/>
          </a:effec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81BA5C-C2B7-2243-9709-173503015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39742"/>
          <a:stretch/>
        </p:blipFill>
        <p:spPr>
          <a:xfrm>
            <a:off x="4879705" y="2729269"/>
            <a:ext cx="3942050" cy="40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705-60D9-E347-9C2F-A350D957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ngravers MT" panose="02090707080505020304" pitchFamily="18" charset="77"/>
              </a:rPr>
              <a:t>Pie Charts:</a:t>
            </a:r>
            <a:endParaRPr lang="en-IL" dirty="0">
              <a:latin typeface="Engravers MT" panose="02090707080505020304" pitchFamily="18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D097F-9C2C-2642-8E9A-3C28FA26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510" y="820631"/>
            <a:ext cx="5554752" cy="2836807"/>
          </a:xfrm>
          <a:prstGeom prst="rect">
            <a:avLst/>
          </a:prstGeom>
          <a:effectLst>
            <a:glow rad="512193">
              <a:schemeClr val="accent1">
                <a:alpha val="70000"/>
              </a:schemeClr>
            </a:glow>
          </a:effectLst>
        </p:spPr>
      </p:pic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74DCE356-7571-EF4B-9D3C-AAA861823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3"/>
          <a:stretch/>
        </p:blipFill>
        <p:spPr>
          <a:xfrm>
            <a:off x="6395511" y="3811726"/>
            <a:ext cx="5554752" cy="2915753"/>
          </a:xfrm>
          <a:prstGeom prst="rect">
            <a:avLst/>
          </a:prstGeom>
          <a:effectLst>
            <a:glow rad="534816">
              <a:schemeClr val="accent1">
                <a:alpha val="40000"/>
              </a:schemeClr>
            </a:glow>
            <a:outerShdw blurRad="50800" dist="50800" dir="5400000" sx="23847" sy="23847" algn="ctr" rotWithShape="0">
              <a:srgbClr val="000000"/>
            </a:outerShdw>
          </a:effectLst>
        </p:spPr>
      </p:pic>
      <p:pic>
        <p:nvPicPr>
          <p:cNvPr id="16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D5160239-7933-B347-BF35-F83C78B6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37" y="2156346"/>
            <a:ext cx="6019561" cy="3310759"/>
          </a:xfrm>
          <a:prstGeom prst="rect">
            <a:avLst/>
          </a:prstGeom>
          <a:effectLst>
            <a:glow rad="325202">
              <a:schemeClr val="accent1">
                <a:alpha val="69000"/>
              </a:schemeClr>
            </a:glow>
            <a:outerShdw blurRad="50800" dist="50800" dir="5400000" sx="11000" sy="1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22573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9EAFCB-CCD5-BF4A-AA58-68D333E2343D}"/>
              </a:ext>
            </a:extLst>
          </p:cNvPr>
          <p:cNvSpPr txBox="1"/>
          <p:nvPr/>
        </p:nvSpPr>
        <p:spPr>
          <a:xfrm>
            <a:off x="504497" y="630621"/>
            <a:ext cx="4414344" cy="160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We can see that Asian countries have most polluted cities while European countries mostly free from air pollution.</a:t>
            </a:r>
          </a:p>
        </p:txBody>
      </p:sp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8698F8DF-CB5E-634A-81DF-65BA0A92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81" y="522383"/>
            <a:ext cx="6336622" cy="3418858"/>
          </a:xfrm>
          <a:prstGeom prst="rect">
            <a:avLst/>
          </a:prstGeom>
          <a:effectLst>
            <a:glow rad="399829">
              <a:schemeClr val="accent1">
                <a:alpha val="40000"/>
              </a:schemeClr>
            </a:glow>
            <a:outerShdw blurRad="50800" dist="50800" dir="5400000" sx="45306" sy="45306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Content Placeholder 14" descr="Chart, pie chart&#10;&#10;Description automatically generated">
            <a:extLst>
              <a:ext uri="{FF2B5EF4-FFF2-40B4-BE49-F238E27FC236}">
                <a16:creationId xmlns:a16="http://schemas.microsoft.com/office/drawing/2014/main" id="{8892E7DD-C6A0-7944-9C85-FA8B6D1F9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497" y="3040194"/>
            <a:ext cx="6695775" cy="3638714"/>
          </a:xfrm>
          <a:effectLst>
            <a:glow rad="576612">
              <a:schemeClr val="accent1">
                <a:alpha val="40000"/>
              </a:schemeClr>
            </a:glow>
            <a:outerShdw blurRad="50800" dist="50800" dir="5400000" sx="25000" sy="25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8686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89FDB-AFB4-3F45-B02F-663BAE6F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504497"/>
            <a:ext cx="5893675" cy="1939495"/>
          </a:xfrm>
        </p:spPr>
        <p:txBody>
          <a:bodyPr>
            <a:normAutofit/>
          </a:bodyPr>
          <a:lstStyle/>
          <a:p>
            <a:r>
              <a:rPr lang="en-IL" dirty="0">
                <a:latin typeface="Engravers MT" panose="02090707080505020304" pitchFamily="18" charset="77"/>
              </a:rPr>
              <a:t>Subplots: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439AD248-E3E3-B140-BEBD-2BF727323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60226"/>
            <a:ext cx="5969876" cy="3008318"/>
          </a:xfr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08D584B-C601-B14C-BA81-F2180F34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469927"/>
            <a:ext cx="5969877" cy="29590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7F36D4-5A88-4C46-9F3A-17C2923AAF87}"/>
              </a:ext>
            </a:extLst>
          </p:cNvPr>
          <p:cNvSpPr txBox="1"/>
          <p:nvPr/>
        </p:nvSpPr>
        <p:spPr>
          <a:xfrm>
            <a:off x="346843" y="2191407"/>
            <a:ext cx="574915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L" sz="2000" dirty="0"/>
              <a:t>Here we can see each country level according to the months.</a:t>
            </a:r>
          </a:p>
          <a:p>
            <a:pPr algn="just"/>
            <a:r>
              <a:rPr lang="en-US" sz="2000" dirty="0"/>
              <a:t>W</a:t>
            </a:r>
            <a:r>
              <a:rPr lang="en-IL" sz="2000" dirty="0"/>
              <a:t>e can also see how asian countries have larger level of PM2.5.</a:t>
            </a:r>
          </a:p>
          <a:p>
            <a:endParaRPr lang="en-IL" sz="2000" dirty="0"/>
          </a:p>
          <a:p>
            <a:pPr algn="just"/>
            <a:r>
              <a:rPr lang="en-IL" sz="2000" dirty="0"/>
              <a:t>Interesting fact:</a:t>
            </a:r>
          </a:p>
          <a:p>
            <a:pPr algn="just"/>
            <a:r>
              <a:rPr lang="en-IL" sz="2000" dirty="0"/>
              <a:t>India’s PM2.5 level increases in October November during ‘Diwali’ festival that is known for firing crackers, one of the main reason that causes pollution.</a:t>
            </a:r>
          </a:p>
          <a:p>
            <a:r>
              <a:rPr lang="en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8152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EB58-3A50-0D48-B405-7FE872CD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latin typeface="Engravers MT" panose="02090707080505020304" pitchFamily="18" charset="77"/>
              </a:rPr>
              <a:t>Heat map:</a:t>
            </a:r>
            <a:endParaRPr lang="en-IL" dirty="0">
              <a:latin typeface="Engravers MT" panose="02090707080505020304" pitchFamily="18" charset="77"/>
            </a:endParaRP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F0C7DD-93EF-FB44-963F-4624CAB89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79" y="1690688"/>
            <a:ext cx="8954812" cy="5045549"/>
          </a:xfrm>
          <a:effectLst>
            <a:glow rad="383723">
              <a:schemeClr val="accent1">
                <a:alpha val="40000"/>
              </a:schemeClr>
            </a:glow>
            <a:softEdge rad="93926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EB4AD-49C9-9F4D-B747-29D525D72B2F}"/>
              </a:ext>
            </a:extLst>
          </p:cNvPr>
          <p:cNvSpPr txBox="1"/>
          <p:nvPr/>
        </p:nvSpPr>
        <p:spPr>
          <a:xfrm>
            <a:off x="316089" y="1941688"/>
            <a:ext cx="2246489" cy="162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In our heatmap we can see that all our variabels have positive correlation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36922436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3DA9-9269-EB45-9C84-ECC1B80F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Bar plots: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7A63852-6900-CB42-8E11-1DEA1238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064" y="1411061"/>
            <a:ext cx="8971872" cy="5272457"/>
          </a:xfrm>
          <a:effectLst>
            <a:glow rad="190729">
              <a:schemeClr val="accent1">
                <a:alpha val="54497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5561367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A4E1-8E4A-9D41-A5EE-1F0203FC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Bar plots:</a:t>
            </a:r>
            <a:endParaRPr lang="en-IL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86CC10D-B211-F040-A5D0-4A9D9C0BD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275" y="1434662"/>
            <a:ext cx="9479450" cy="5249917"/>
          </a:xfrm>
          <a:effectLst>
            <a:glow rad="125584">
              <a:schemeClr val="accent1">
                <a:alpha val="86000"/>
              </a:schemeClr>
            </a:glow>
            <a:outerShdw blurRad="50800"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8772010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0"/>
                <a:lumOff val="100000"/>
              </a:schemeClr>
            </a:gs>
            <a:gs pos="4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4C00C-E682-DC44-9DA7-BB37F4D4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Engravers MT" panose="02090707080505020304" pitchFamily="18" charset="77"/>
              </a:rPr>
              <a:t>Machine Learning: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9DD3FB-9D66-864F-BCC7-6B731BBD6428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Before starting to create our ML model we created a dictionary to see which code every city and country gets using “LabelEncoder”.  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created a Decision tree regressor model: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 decision tree is a complete binary tree consisting of decision nodes in each of which a particular condition is tested on a particular characteristic of the observations and leaves that contain the predicted value for the observation corresponding to the path leading to them in the tree.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" name="Content Placeholder 60" descr="A picture containing icon&#10;&#10;Description automatically generated">
            <a:extLst>
              <a:ext uri="{FF2B5EF4-FFF2-40B4-BE49-F238E27FC236}">
                <a16:creationId xmlns:a16="http://schemas.microsoft.com/office/drawing/2014/main" id="{13EC24F8-4276-3649-AF68-FFA252AE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1111" l="9778" r="89778">
                        <a14:foregroundMark x1="38667" y1="9778" x2="38667" y2="9778"/>
                        <a14:foregroundMark x1="86667" y1="66222" x2="86667" y2="66222"/>
                        <a14:foregroundMark x1="51556" y1="86667" x2="51556" y2="86667"/>
                        <a14:foregroundMark x1="35111" y1="91111" x2="35111" y2="91111"/>
                        <a14:foregroundMark x1="44889" y1="76444" x2="44889" y2="76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3214" y="0"/>
            <a:ext cx="3009508" cy="30095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BE4441C-4F8E-C848-B8F2-0DE6A7296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10" r="52740"/>
          <a:stretch/>
        </p:blipFill>
        <p:spPr>
          <a:xfrm>
            <a:off x="5644055" y="1122203"/>
            <a:ext cx="3722247" cy="54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66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22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F366-01C0-7543-A1D0-51265836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Engravers MT" panose="02090707080505020304" pitchFamily="18" charset="77"/>
              </a:rPr>
              <a:t>How we got the Idea: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E4B58C4-8F56-A040-AFCE-4F18028D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0" r="2403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3" name="Picture 12" descr="A city on fire&#10;&#10;Description automatically generated with low confidence">
            <a:extLst>
              <a:ext uri="{FF2B5EF4-FFF2-40B4-BE49-F238E27FC236}">
                <a16:creationId xmlns:a16="http://schemas.microsoft.com/office/drawing/2014/main" id="{6DF60AF9-4047-9E48-A018-FD9442043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8" r="14474" b="-1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5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C0E89384-CE96-FE45-9D93-E7FD70B67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407"/>
                    </a14:imgEffect>
                    <a14:imgEffect>
                      <a14:saturation sat="10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119" r="3" b="8529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15DB8-1E10-6043-AD79-0935CDCCF56A}"/>
              </a:ext>
            </a:extLst>
          </p:cNvPr>
          <p:cNvSpPr txBox="1"/>
          <p:nvPr/>
        </p:nvSpPr>
        <p:spPr>
          <a:xfrm>
            <a:off x="6940296" y="2871982"/>
            <a:ext cx="466825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the beginning we wanted to do project related to entertainment industry, such as music, movies, social media etc.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Due to Covid19 people are with mask. We fear after this pandemic, we still will be with masks due to pollution.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we discussed about climate change, environmental pollution affecting many cities and countries.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9D7FD-D237-5E4C-A181-47D2964B3C4D}"/>
              </a:ext>
            </a:extLst>
          </p:cNvPr>
          <p:cNvSpPr txBox="1"/>
          <p:nvPr/>
        </p:nvSpPr>
        <p:spPr>
          <a:xfrm>
            <a:off x="2258170" y="4261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07046-C308-2A41-AE92-2E9179D9606D}"/>
              </a:ext>
            </a:extLst>
          </p:cNvPr>
          <p:cNvSpPr txBox="1"/>
          <p:nvPr/>
        </p:nvSpPr>
        <p:spPr>
          <a:xfrm>
            <a:off x="2456953" y="2600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272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96DD-453D-2D40-ADB5-6CE7520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Decision Tree Model: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05EFA1-1F51-E243-BBC0-53EAA702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39" y="1614808"/>
            <a:ext cx="11249211" cy="2450945"/>
          </a:xfr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E8E5AD8-9526-0747-924A-C26AEF2D6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20" y="1470275"/>
            <a:ext cx="2712001" cy="5285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B8311-BED5-B14A-B751-82D63F622DE8}"/>
              </a:ext>
            </a:extLst>
          </p:cNvPr>
          <p:cNvSpPr txBox="1"/>
          <p:nvPr/>
        </p:nvSpPr>
        <p:spPr>
          <a:xfrm>
            <a:off x="282222" y="4427584"/>
            <a:ext cx="316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IL" sz="2000" dirty="0"/>
              <a:t>his model gave us a score of 0.65, so we decided to create another model, Linear regression model.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FFB3AA1-4515-EF46-8EC1-5C804738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21" y="4117435"/>
            <a:ext cx="4515557" cy="27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3709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3228E-2DCF-1644-9699-2B6C3B11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L" sz="4000">
                <a:latin typeface="Engravers MT" panose="02090707080505020304" pitchFamily="18" charset="77"/>
              </a:rPr>
              <a:t>Linear Regression: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309F-B84A-3C4B-A89C-E8FEA84E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algn="just"/>
            <a:r>
              <a:rPr lang="en-US" sz="1500" dirty="0"/>
              <a:t>Linear Regression is a machine learning algorithm based on supervised learning. It performs a regression task. Regression models a target prediction value based on independent variables.</a:t>
            </a:r>
          </a:p>
          <a:p>
            <a:pPr algn="just"/>
            <a:r>
              <a:rPr lang="en-US" sz="1500" dirty="0"/>
              <a:t>W</a:t>
            </a:r>
            <a:r>
              <a:rPr lang="en-IL" sz="1500" dirty="0"/>
              <a:t>e measured our model by:</a:t>
            </a:r>
          </a:p>
          <a:p>
            <a:pPr marL="0" indent="0" algn="just">
              <a:buNone/>
            </a:pPr>
            <a:r>
              <a:rPr lang="en-US" sz="1500" dirty="0"/>
              <a:t>R</a:t>
            </a:r>
            <a:r>
              <a:rPr lang="en-IL" sz="1500" dirty="0"/>
              <a:t>2 score – </a:t>
            </a:r>
            <a:r>
              <a:rPr lang="en-US" sz="1500" dirty="0"/>
              <a:t>one of the performance evaluation measures for regression-based machine learning models. </a:t>
            </a:r>
          </a:p>
          <a:p>
            <a:pPr marL="0" indent="0" algn="just">
              <a:buNone/>
            </a:pPr>
            <a:r>
              <a:rPr lang="en-IL" sz="1500" dirty="0"/>
              <a:t>MAE - </a:t>
            </a:r>
            <a:r>
              <a:rPr lang="en-US" sz="1500" b="1" dirty="0"/>
              <a:t>Absolute Error </a:t>
            </a:r>
            <a:r>
              <a:rPr lang="en-US" sz="1500" dirty="0"/>
              <a:t>is amount of error in your measurements. </a:t>
            </a:r>
          </a:p>
          <a:p>
            <a:pPr marL="0" indent="0" algn="just">
              <a:buNone/>
            </a:pPr>
            <a:r>
              <a:rPr lang="en-US" sz="1500" dirty="0"/>
              <a:t>MSE - The </a:t>
            </a:r>
            <a:r>
              <a:rPr lang="en-US" sz="1500" b="1" dirty="0"/>
              <a:t>mean squared error</a:t>
            </a:r>
            <a:r>
              <a:rPr lang="en-US" sz="1500" dirty="0"/>
              <a:t> tells you how close a regression line is to a set of points. </a:t>
            </a:r>
            <a:endParaRPr lang="en-IL" sz="15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ool&#10;&#10;Description automatically generated">
            <a:extLst>
              <a:ext uri="{FF2B5EF4-FFF2-40B4-BE49-F238E27FC236}">
                <a16:creationId xmlns:a16="http://schemas.microsoft.com/office/drawing/2014/main" id="{2D3E5CF9-4208-2A4D-8B38-42E150CEE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3796" b="2"/>
          <a:stretch/>
        </p:blipFill>
        <p:spPr>
          <a:xfrm>
            <a:off x="7590678" y="2146252"/>
            <a:ext cx="3106638" cy="3229156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585738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86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5197996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46ED-7362-474D-84BD-BAAD06C0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Linear Regression: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9D399B-BC56-3B4B-A9DB-A06F5E3C8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55" y="1418897"/>
            <a:ext cx="11064765" cy="353147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C9DFD82-F5A1-E243-83D5-666FC140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365" y="1418897"/>
            <a:ext cx="2895600" cy="53213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8828607-D2A4-A547-AD77-0DD50886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4" y="4016484"/>
            <a:ext cx="4493736" cy="27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612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67BD-06BA-C142-B8C5-7450C81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F30C-D168-CA44-B7A4-F2296CB8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885245"/>
            <a:ext cx="8782755" cy="4255911"/>
          </a:xfrm>
        </p:spPr>
        <p:txBody>
          <a:bodyPr/>
          <a:lstStyle/>
          <a:p>
            <a:pPr algn="just"/>
            <a:r>
              <a:rPr lang="en-US" dirty="0"/>
              <a:t>In our project we got to see from our visualization that Asian countries have the most polluted cities around the world.</a:t>
            </a:r>
          </a:p>
          <a:p>
            <a:pPr algn="just"/>
            <a:r>
              <a:rPr lang="en-US" dirty="0"/>
              <a:t>We succeeded to predict the next month PM2.5 value for our project.</a:t>
            </a:r>
          </a:p>
          <a:p>
            <a:pPr algn="just"/>
            <a:r>
              <a:rPr lang="en-US" dirty="0"/>
              <a:t>We also think that this project can be expanded more because this subject has lots of information and we think there is lots of future prediction possibilities. </a:t>
            </a:r>
            <a:endParaRPr lang="en-IL" dirty="0"/>
          </a:p>
          <a:p>
            <a:endParaRPr lang="en-IL" dirty="0"/>
          </a:p>
          <a:p>
            <a:endParaRPr lang="en-IL" dirty="0"/>
          </a:p>
        </p:txBody>
      </p:sp>
      <p:pic>
        <p:nvPicPr>
          <p:cNvPr id="13" name="Picture 12" descr="A picture containing text, queen, clipart&#10;&#10;Description automatically generated">
            <a:extLst>
              <a:ext uri="{FF2B5EF4-FFF2-40B4-BE49-F238E27FC236}">
                <a16:creationId xmlns:a16="http://schemas.microsoft.com/office/drawing/2014/main" id="{C00AFE3F-F9A2-F346-91C2-64F42E739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6622" y="185806"/>
            <a:ext cx="3115733" cy="32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2E1F644-3636-4D4B-BF87-549207BA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0222" l="9778" r="89778">
                        <a14:foregroundMark x1="89333" y1="74222" x2="89333" y2="74222"/>
                        <a14:foregroundMark x1="40889" y1="22222" x2="40889" y2="22222"/>
                        <a14:foregroundMark x1="25778" y1="45778" x2="25778" y2="45778"/>
                        <a14:foregroundMark x1="45778" y1="88444" x2="45778" y2="88444"/>
                        <a14:foregroundMark x1="30667" y1="88000" x2="30667" y2="88000"/>
                        <a14:foregroundMark x1="48444" y1="84444" x2="48444" y2="84444"/>
                        <a14:foregroundMark x1="27556" y1="83556" x2="44000" y2="90222"/>
                        <a14:foregroundMark x1="44000" y1="90222" x2="61333" y2="90222"/>
                        <a14:foregroundMark x1="61333" y1="90222" x2="49778" y2="77333"/>
                        <a14:foregroundMark x1="49778" y1="77333" x2="29778" y2="8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376" y="1308853"/>
            <a:ext cx="3343202" cy="3343202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916CA7B-3563-5846-BF4B-1017AF5AB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9960" y="2128345"/>
            <a:ext cx="5801227" cy="30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85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EA1-1BA0-1D40-821D-D274DFE6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20" y="909637"/>
            <a:ext cx="10515600" cy="1487574"/>
          </a:xfrm>
        </p:spPr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Our 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BD0B-C13E-EC4B-830D-90171C0A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311"/>
            <a:ext cx="10515600" cy="3546652"/>
          </a:xfrm>
        </p:spPr>
        <p:txBody>
          <a:bodyPr/>
          <a:lstStyle/>
          <a:p>
            <a:r>
              <a:rPr lang="en-IL" dirty="0"/>
              <a:t>Can we predict future PM2.5 level by month? </a:t>
            </a:r>
          </a:p>
          <a:p>
            <a:r>
              <a:rPr lang="en-IL" dirty="0"/>
              <a:t>Which countries have the most polluted cities?</a:t>
            </a:r>
          </a:p>
          <a:p>
            <a:r>
              <a:rPr lang="en-IL" dirty="0"/>
              <a:t> </a:t>
            </a:r>
            <a:r>
              <a:rPr lang="en-US" dirty="0"/>
              <a:t>Can we recognize something in common with those countries?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7E6979-DB35-9B47-BB19-E8676ECA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3" y="4219756"/>
            <a:ext cx="3828534" cy="2356021"/>
          </a:xfrm>
          <a:prstGeom prst="rect">
            <a:avLst/>
          </a:prstGeom>
          <a:effectLst>
            <a:glow rad="67661">
              <a:schemeClr val="accent1">
                <a:alpha val="40000"/>
              </a:schemeClr>
            </a:glow>
            <a:outerShdw blurRad="130400" dist="50800" dir="5400000" algn="ctr" rotWithShape="0">
              <a:srgbClr val="000000">
                <a:alpha val="93000"/>
              </a:srgbClr>
            </a:outerShdw>
            <a:reflection endPos="0" dist="50800" dir="5400000" sy="-100000" algn="bl" rotWithShape="0"/>
            <a:softEdge rad="79057"/>
          </a:effectLst>
        </p:spPr>
      </p:pic>
    </p:spTree>
    <p:extLst>
      <p:ext uri="{BB962C8B-B14F-4D97-AF65-F5344CB8AC3E}">
        <p14:creationId xmlns:p14="http://schemas.microsoft.com/office/powerpoint/2010/main" val="218050043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94AE-D79E-074B-B3ED-17CF8C0D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3EBB-C2FC-9F44-A2A2-D72125B6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Crawling:</a:t>
            </a:r>
          </a:p>
          <a:p>
            <a:pPr marL="0" indent="0">
              <a:buNone/>
            </a:pPr>
            <a:r>
              <a:rPr lang="en-IL" dirty="0"/>
              <a:t>     </a:t>
            </a:r>
            <a:r>
              <a:rPr lang="en-US" dirty="0">
                <a:hlinkClick r:id="rId2"/>
              </a:rPr>
              <a:t>https://www.iqair.com/world-most-polluted-cities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Information:</a:t>
            </a:r>
          </a:p>
          <a:p>
            <a:pPr marL="0" indent="0">
              <a:buNone/>
            </a:pPr>
            <a:r>
              <a:rPr lang="en-US" dirty="0"/>
              <a:t>We used the same website to know more about the information and used Wikipedia to read and know more about PM2.5.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34548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3F659-A4DD-8048-ACE4-DEFC4E8E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124"/>
            <a:ext cx="4929556" cy="2057400"/>
          </a:xfrm>
        </p:spPr>
        <p:txBody>
          <a:bodyPr anchor="b">
            <a:normAutofit/>
          </a:bodyPr>
          <a:lstStyle/>
          <a:p>
            <a:r>
              <a:rPr lang="en-IL" sz="4000">
                <a:latin typeface="Engravers MT" panose="02090707080505020304" pitchFamily="18" charset="77"/>
              </a:rPr>
              <a:t>A Little about our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745D-6F4E-A041-BFD1-A00DF8A9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29447"/>
            <a:ext cx="4853686" cy="3133608"/>
          </a:xfrm>
        </p:spPr>
        <p:txBody>
          <a:bodyPr>
            <a:normAutofit/>
          </a:bodyPr>
          <a:lstStyle/>
          <a:p>
            <a:pPr algn="just"/>
            <a:r>
              <a:rPr lang="en-IL" sz="2000" dirty="0"/>
              <a:t>In our project we are measuring the PM2.5 levels throughout the months.</a:t>
            </a:r>
          </a:p>
          <a:p>
            <a:pPr marL="0" indent="0" algn="just">
              <a:buNone/>
            </a:pPr>
            <a:r>
              <a:rPr lang="en-IL" sz="2000" dirty="0"/>
              <a:t>PM = </a:t>
            </a:r>
            <a:r>
              <a:rPr lang="en-US" sz="2000" dirty="0"/>
              <a:t>Particulate Matter, refers to particles          found in the air, including dust, soot, dirt, smoke, and liquid droplets. </a:t>
            </a:r>
          </a:p>
          <a:p>
            <a:pPr marL="0" indent="0">
              <a:buNone/>
            </a:pPr>
            <a:endParaRPr lang="en-IL" sz="2000" dirty="0"/>
          </a:p>
        </p:txBody>
      </p:sp>
      <p:cxnSp>
        <p:nvCxnSpPr>
          <p:cNvPr id="75" name="Straight Connector 58">
            <a:extLst>
              <a:ext uri="{FF2B5EF4-FFF2-40B4-BE49-F238E27FC236}">
                <a16:creationId xmlns:a16="http://schemas.microsoft.com/office/drawing/2014/main" id="{B8EC0F70-6AFD-45BE-8F70-52888FC3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976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city, day&#10;&#10;Description automatically generated">
            <a:extLst>
              <a:ext uri="{FF2B5EF4-FFF2-40B4-BE49-F238E27FC236}">
                <a16:creationId xmlns:a16="http://schemas.microsoft.com/office/drawing/2014/main" id="{035B16B0-6B4B-4743-A001-7DF2DF7C2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1" r="1" b="1"/>
          <a:stretch/>
        </p:blipFill>
        <p:spPr>
          <a:xfrm>
            <a:off x="6818278" y="343454"/>
            <a:ext cx="4853685" cy="2934000"/>
          </a:xfrm>
          <a:prstGeom prst="rect">
            <a:avLst/>
          </a:prstGeom>
        </p:spPr>
      </p:pic>
      <p:pic>
        <p:nvPicPr>
          <p:cNvPr id="8" name="Picture 7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986C4FC6-853D-1C43-B973-9290A2F9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7" r="-2" b="11222"/>
          <a:stretch/>
        </p:blipFill>
        <p:spPr>
          <a:xfrm>
            <a:off x="6818278" y="3597883"/>
            <a:ext cx="4853685" cy="29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3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E7A5-2F49-044E-8866-86C12B4B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latin typeface="Engravers MT" panose="02090707080505020304" pitchFamily="18" charset="77"/>
              </a:rPr>
              <a:t>Crawling: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9451-BC4F-2244-A779-CE925DFE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45740"/>
          </a:xfrm>
        </p:spPr>
        <p:txBody>
          <a:bodyPr/>
          <a:lstStyle/>
          <a:p>
            <a:r>
              <a:rPr lang="en-US" dirty="0"/>
              <a:t>Our first try at crawling was not as we expected, we wanted to crawl from: </a:t>
            </a:r>
            <a:r>
              <a:rPr lang="en-US" dirty="0">
                <a:hlinkClick r:id="rId2"/>
              </a:rPr>
              <a:t>https://stats.oecd.org/Index.aspx?DataSetCode=CITIES#</a:t>
            </a:r>
            <a:r>
              <a:rPr lang="en-US" dirty="0"/>
              <a:t> Though we were careful we got Blocked.</a:t>
            </a:r>
            <a:endParaRPr lang="en-IL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19E0A0F7-AF1A-3F47-A46E-6D191812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90" b="89071" l="6182" r="92364">
                        <a14:foregroundMark x1="6182" y1="53552" x2="6182" y2="53552"/>
                        <a14:foregroundMark x1="92364" y1="54098" x2="92364" y2="54098"/>
                        <a14:foregroundMark x1="15273" y1="40437" x2="15273" y2="40437"/>
                        <a14:foregroundMark x1="6545" y1="39891" x2="6545" y2="39891"/>
                        <a14:foregroundMark x1="49818" y1="38798" x2="49818" y2="38798"/>
                        <a14:foregroundMark x1="58545" y1="39891" x2="58545" y2="39891"/>
                        <a14:foregroundMark x1="67273" y1="39891" x2="67273" y2="39891"/>
                        <a14:foregroundMark x1="64727" y1="40437" x2="64727" y2="40437"/>
                        <a14:foregroundMark x1="62545" y1="40437" x2="62545" y2="40437"/>
                        <a14:foregroundMark x1="62182" y1="40437" x2="62182" y2="40437"/>
                        <a14:foregroundMark x1="53455" y1="40437" x2="53455" y2="40437"/>
                        <a14:foregroundMark x1="59636" y1="39344" x2="59636" y2="39344"/>
                        <a14:foregroundMark x1="66545" y1="39344" x2="66545" y2="39344"/>
                        <a14:foregroundMark x1="67273" y1="39891" x2="67273" y2="39891"/>
                        <a14:foregroundMark x1="18909" y1="31694" x2="36727" y2="32240"/>
                        <a14:foregroundMark x1="87636" y1="40437" x2="87636" y2="40437"/>
                        <a14:foregroundMark x1="75273" y1="40437" x2="75273" y2="40437"/>
                        <a14:foregroundMark x1="71273" y1="40437" x2="71273" y2="40437"/>
                        <a14:foregroundMark x1="68364" y1="40437" x2="68364" y2="40437"/>
                        <a14:foregroundMark x1="71273" y1="39344" x2="71273" y2="39344"/>
                        <a14:foregroundMark x1="72727" y1="39344" x2="72727" y2="39344"/>
                        <a14:foregroundMark x1="76000" y1="38798" x2="76000" y2="38798"/>
                        <a14:foregroundMark x1="76000" y1="38798" x2="76000" y2="38798"/>
                        <a14:foregroundMark x1="92364" y1="39891" x2="92364" y2="39891"/>
                        <a14:foregroundMark x1="92364" y1="31694" x2="92364" y2="31694"/>
                        <a14:foregroundMark x1="56000" y1="39891" x2="56000" y2="39891"/>
                        <a14:foregroundMark x1="68727" y1="39344" x2="68727" y2="39344"/>
                        <a14:foregroundMark x1="56727" y1="40437" x2="56727" y2="40437"/>
                        <a14:foregroundMark x1="55636" y1="40437" x2="55636" y2="40437"/>
                        <a14:foregroundMark x1="19273" y1="53552" x2="19273" y2="53552"/>
                        <a14:foregroundMark x1="26182" y1="62295" x2="26182" y2="62295"/>
                        <a14:foregroundMark x1="30545" y1="51366" x2="30545" y2="51366"/>
                        <a14:foregroundMark x1="48727" y1="63388" x2="48727" y2="63388"/>
                        <a14:foregroundMark x1="31636" y1="77596" x2="31636" y2="77596"/>
                        <a14:foregroundMark x1="21091" y1="75410" x2="21091" y2="75410"/>
                        <a14:foregroundMark x1="15636" y1="75410" x2="15636" y2="75410"/>
                        <a14:foregroundMark x1="13091" y1="75410" x2="13091" y2="75410"/>
                        <a14:foregroundMark x1="9091" y1="74317" x2="9091" y2="74317"/>
                        <a14:foregroundMark x1="35636" y1="75410" x2="35636" y2="75410"/>
                        <a14:foregroundMark x1="41818" y1="77596" x2="41818" y2="77596"/>
                        <a14:foregroundMark x1="36364" y1="75956" x2="36364" y2="75956"/>
                        <a14:foregroundMark x1="37818" y1="76503" x2="37818" y2="76503"/>
                        <a14:foregroundMark x1="38545" y1="75956" x2="38545" y2="75956"/>
                        <a14:foregroundMark x1="71636" y1="75410" x2="71636" y2="75410"/>
                        <a14:foregroundMark x1="89455" y1="78142" x2="89455" y2="78142"/>
                        <a14:foregroundMark x1="90182" y1="77596" x2="90182" y2="77596"/>
                        <a14:foregroundMark x1="91636" y1="77049" x2="91636" y2="77049"/>
                        <a14:foregroundMark x1="78545" y1="69399" x2="78545" y2="69399"/>
                        <a14:foregroundMark x1="91636" y1="69945" x2="91636" y2="69945"/>
                        <a14:foregroundMark x1="21091" y1="75410" x2="21091" y2="75410"/>
                        <a14:foregroundMark x1="22182" y1="74863" x2="22182" y2="74863"/>
                        <a14:foregroundMark x1="21091" y1="73770" x2="21091" y2="73770"/>
                        <a14:foregroundMark x1="54182" y1="39891" x2="54182" y2="39891"/>
                        <a14:foregroundMark x1="58182" y1="56284" x2="58182" y2="56284"/>
                        <a14:foregroundMark x1="70909" y1="48087" x2="70909" y2="48087"/>
                        <a14:foregroundMark x1="79273" y1="62842" x2="79273" y2="62842"/>
                        <a14:backgroundMark x1="2909" y1="38798" x2="2909" y2="38798"/>
                        <a14:backgroundMark x1="2545" y1="37705" x2="16851" y2="36488"/>
                        <a14:backgroundMark x1="34897" y1="36506" x2="70545" y2="37705"/>
                        <a14:backgroundMark x1="70545" y1="37705" x2="94545" y2="35519"/>
                        <a14:backgroundMark x1="7636" y1="51913" x2="7636" y2="51913"/>
                        <a14:backgroundMark x1="9455" y1="50820" x2="9455" y2="50820"/>
                        <a14:backgroundMark x1="9818" y1="51366" x2="9818" y2="51366"/>
                        <a14:backgroundMark x1="11273" y1="57923" x2="11273" y2="57923"/>
                        <a14:backgroundMark x1="12364" y1="66667" x2="12364" y2="66667"/>
                        <a14:backgroundMark x1="21818" y1="66667" x2="21818" y2="66667"/>
                        <a14:backgroundMark x1="62909" y1="63934" x2="62909" y2="63934"/>
                        <a14:backgroundMark x1="77455" y1="66120" x2="77455" y2="66120"/>
                        <a14:backgroundMark x1="88364" y1="55738" x2="88364" y2="55738"/>
                        <a14:backgroundMark x1="4000" y1="72131" x2="33455" y2="72678"/>
                        <a14:backgroundMark x1="33455" y1="72678" x2="52364" y2="70492"/>
                        <a14:backgroundMark x1="52364" y1="70492" x2="94182" y2="70492"/>
                        <a14:backgroundMark x1="35273" y1="55738" x2="35273" y2="55738"/>
                        <a14:backgroundMark x1="32727" y1="65574" x2="32727" y2="65574"/>
                        <a14:backgroundMark x1="38545" y1="66667" x2="38545" y2="66667"/>
                        <a14:backgroundMark x1="65818" y1="53005" x2="65818" y2="53005"/>
                        <a14:backgroundMark x1="60364" y1="44262" x2="60364" y2="44262"/>
                        <a14:backgroundMark x1="68727" y1="43169" x2="68727" y2="43169"/>
                        <a14:backgroundMark x1="69455" y1="43716" x2="69455" y2="43716"/>
                        <a14:backgroundMark x1="69455" y1="48634" x2="69455" y2="48634"/>
                        <a14:backgroundMark x1="78545" y1="42623" x2="78545" y2="42623"/>
                        <a14:backgroundMark x1="69091" y1="48634" x2="69091" y2="48634"/>
                        <a14:backgroundMark x1="80727" y1="49727" x2="80727" y2="49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76209">
            <a:off x="5079612" y="2523072"/>
            <a:ext cx="6096913" cy="40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14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89E0-5241-7F4A-BB75-D5DE1995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L" sz="5400" b="1" dirty="0">
                <a:latin typeface="Engravers MT" panose="02090707080505020304" pitchFamily="18" charset="77"/>
              </a:rPr>
              <a:t>Crawling: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F169-723A-314B-A38C-FD8DAE39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IL" sz="2200" dirty="0"/>
              <a:t>We used ‘BeautifulSoup’ library to crawl.</a:t>
            </a:r>
          </a:p>
          <a:p>
            <a:r>
              <a:rPr lang="en-IL" sz="2200" dirty="0"/>
              <a:t>After crawling and taking all the relvant data the data set we got is:</a:t>
            </a:r>
          </a:p>
          <a:p>
            <a:pPr marL="0" indent="0">
              <a:buNone/>
            </a:pPr>
            <a:endParaRPr lang="en-IL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0778A10-4593-8444-80D0-226F2B6EC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2" b="2"/>
          <a:stretch/>
        </p:blipFill>
        <p:spPr>
          <a:xfrm>
            <a:off x="7838339" y="0"/>
            <a:ext cx="4353661" cy="4336084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77000"/>
              </a:srgbClr>
            </a:outerShdw>
            <a:reflection endPos="0" dist="50800" dir="5400000" sy="-100000" algn="bl" rotWithShape="0"/>
            <a:softEdge rad="0"/>
          </a:effectLst>
        </p:spPr>
      </p:pic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B980A534-3F2F-6849-835C-CBA6B72F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" y="3518452"/>
            <a:ext cx="8160348" cy="27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24922 0.05162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05162 L -0.24922 0.3449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22" y="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3449 L 3.125E-6 4.44444E-6 " pathEditMode="relative" rAng="0" ptsTypes="AA">
                                      <p:cBhvr>
                                        <p:cTn id="14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3.125E-6 0.00023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9624462-5E70-9F49-9DFF-B2E7B2C3F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8" r="17413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46A70-7ECD-D04B-A615-FE305C5A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L" sz="3600">
                <a:latin typeface="Engravers MT" panose="02090707080505020304" pitchFamily="18" charset="77"/>
              </a:rPr>
              <a:t>Data Cleaning: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1D59-99DA-FF43-B7B0-F4BD201A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IL" sz="1400" dirty="0"/>
              <a:t>In our data missing elements were filled with ‘-’, we cleaned the rows that had a missing data.</a:t>
            </a:r>
          </a:p>
          <a:p>
            <a:r>
              <a:rPr lang="en-IL" sz="1400" dirty="0"/>
              <a:t>In addition we added a column called “Classify Groups” that classified to groups ”2020 Avg”</a:t>
            </a:r>
          </a:p>
          <a:p>
            <a:pPr marL="0" indent="0">
              <a:buNone/>
            </a:pPr>
            <a:r>
              <a:rPr lang="en-IL" sz="1400" dirty="0"/>
              <a:t>1=Good=10-12</a:t>
            </a:r>
          </a:p>
          <a:p>
            <a:pPr marL="0" indent="0">
              <a:buNone/>
            </a:pPr>
            <a:r>
              <a:rPr lang="en-IL" sz="1400" dirty="0"/>
              <a:t>2=Moderate=12.1-35.4</a:t>
            </a:r>
          </a:p>
          <a:p>
            <a:pPr marL="0" indent="0">
              <a:buNone/>
            </a:pPr>
            <a:r>
              <a:rPr lang="en-IL" sz="1400" dirty="0"/>
              <a:t>3=Unhealthy for sensitive groups=35.5-55.4</a:t>
            </a:r>
          </a:p>
          <a:p>
            <a:pPr marL="0" indent="0">
              <a:buNone/>
            </a:pPr>
            <a:r>
              <a:rPr lang="en-IL" sz="1400" dirty="0"/>
              <a:t>4=Unhealthy=55.5-150.4</a:t>
            </a:r>
          </a:p>
          <a:p>
            <a:pPr marL="0" indent="0">
              <a:buNone/>
            </a:pPr>
            <a:r>
              <a:rPr lang="en-IL" sz="1400" dirty="0"/>
              <a:t>5=Very Unhealthy=150.5-250.4</a:t>
            </a:r>
          </a:p>
        </p:txBody>
      </p:sp>
    </p:spTree>
    <p:extLst>
      <p:ext uri="{BB962C8B-B14F-4D97-AF65-F5344CB8AC3E}">
        <p14:creationId xmlns:p14="http://schemas.microsoft.com/office/powerpoint/2010/main" val="12157556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4B04-BFA8-EA44-8142-AF29EFC6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Engravers MT" panose="02090707080505020304" pitchFamily="18" charset="77"/>
              </a:rPr>
              <a:t>Data Cleaning (continue):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A7995-8D55-6E45-990B-98011D9F6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690688"/>
            <a:ext cx="6491111" cy="4955908"/>
          </a:xfr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6E6361C-9B86-6A49-9233-D128B5A5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58" y="1690688"/>
            <a:ext cx="7229342" cy="44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6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</TotalTime>
  <Words>804</Words>
  <Application>Microsoft Macintosh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Engravers MT</vt:lpstr>
      <vt:lpstr>Monotype Corsiva</vt:lpstr>
      <vt:lpstr>Phosphate Inline</vt:lpstr>
      <vt:lpstr>Rockwell</vt:lpstr>
      <vt:lpstr>Tw Cen MT</vt:lpstr>
      <vt:lpstr>Office Theme</vt:lpstr>
      <vt:lpstr>Air Pollution Levels around different cities and countries</vt:lpstr>
      <vt:lpstr>How we got the Idea:</vt:lpstr>
      <vt:lpstr>Our Research:</vt:lpstr>
      <vt:lpstr>Data sources:</vt:lpstr>
      <vt:lpstr>A Little about our Data:</vt:lpstr>
      <vt:lpstr>Crawling:</vt:lpstr>
      <vt:lpstr>Crawling:</vt:lpstr>
      <vt:lpstr>Data Cleaning:</vt:lpstr>
      <vt:lpstr>Data Cleaning (continue):</vt:lpstr>
      <vt:lpstr>Data Cleaning (continue):</vt:lpstr>
      <vt:lpstr>DATA CLEANING (CONTINUE):</vt:lpstr>
      <vt:lpstr>EDA  Explatory Data Analysis</vt:lpstr>
      <vt:lpstr>Pie Charts:</vt:lpstr>
      <vt:lpstr>PowerPoint Presentation</vt:lpstr>
      <vt:lpstr>Subplots:</vt:lpstr>
      <vt:lpstr>Heat map:</vt:lpstr>
      <vt:lpstr>Bar plots:</vt:lpstr>
      <vt:lpstr>Bar plots:</vt:lpstr>
      <vt:lpstr>Machine Learning:</vt:lpstr>
      <vt:lpstr>Decision Tree Model:</vt:lpstr>
      <vt:lpstr>Linear Regression:</vt:lpstr>
      <vt:lpstr>Linear Regression: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Levels around different cities</dc:title>
  <dc:creator>עדן פינקר</dc:creator>
  <cp:lastModifiedBy>עדן פינקר</cp:lastModifiedBy>
  <cp:revision>7</cp:revision>
  <dcterms:created xsi:type="dcterms:W3CDTF">2022-01-10T14:35:29Z</dcterms:created>
  <dcterms:modified xsi:type="dcterms:W3CDTF">2022-01-28T16:46:41Z</dcterms:modified>
</cp:coreProperties>
</file>