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9" r:id="rId5"/>
    <p:sldId id="268" r:id="rId6"/>
    <p:sldId id="265" r:id="rId7"/>
    <p:sldId id="266" r:id="rId8"/>
    <p:sldId id="270" r:id="rId9"/>
    <p:sldId id="271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p-api.herokuapp.com/api/characters" TargetMode="External"/><Relationship Id="rId2" Type="http://schemas.openxmlformats.org/officeDocument/2006/relationships/hyperlink" Target="https://www.breakingbadapi.com/api/charac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tsu.io/api/oauth/toke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Nome Cognome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70000" lnSpcReduction="20000"/>
          </a:bodyPr>
          <a:lstStyle/>
          <a:p>
            <a:pPr marL="457200" lvl="1" indent="0">
              <a:buNone/>
            </a:pPr>
            <a:r>
              <a:rPr lang="it-IT" sz="2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In questo MHW3, dovevamo integrare </a:t>
            </a:r>
            <a:r>
              <a:rPr lang="it-IT" sz="2600" b="1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almeno due</a:t>
            </a:r>
            <a:r>
              <a:rPr lang="it-IT" sz="2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 API REST di cui </a:t>
            </a:r>
            <a:r>
              <a:rPr lang="it-IT" sz="2600" b="1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almeno una</a:t>
            </a:r>
            <a:r>
              <a:rPr lang="it-IT" sz="2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 senza autenticazione o con API key, e </a:t>
            </a:r>
            <a:r>
              <a:rPr lang="it-IT" sz="2600" b="1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almeno una</a:t>
            </a:r>
            <a:r>
              <a:rPr lang="it-IT" sz="2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 con autenticazione OAuth2.</a:t>
            </a:r>
          </a:p>
          <a:p>
            <a:pPr marL="457200" lvl="1" indent="0">
              <a:buNone/>
            </a:pPr>
            <a:r>
              <a:rPr lang="it-IT" sz="2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Ho imp</a:t>
            </a:r>
            <a:r>
              <a:rPr lang="it-IT" sz="2600" dirty="0">
                <a:solidFill>
                  <a:srgbClr val="737373"/>
                </a:solidFill>
                <a:latin typeface="Times New Roman" panose="02020603050405020304" pitchFamily="18" charset="0"/>
              </a:rPr>
              <a:t>lementato 3 API REST di cui due senza autenticazione e una con autenticazione OAuth2.</a:t>
            </a:r>
            <a:endParaRPr lang="it-IT" sz="2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it-IT" sz="2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La scelta delle API doveva essere inerente alla tematica del progetto, infatti le API che ho implementato sono: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600" dirty="0">
                <a:solidFill>
                  <a:srgbClr val="737373"/>
                </a:solidFill>
                <a:latin typeface="Times New Roman" panose="02020603050405020304" pitchFamily="18" charset="0"/>
              </a:rPr>
              <a:t> </a:t>
            </a:r>
            <a:r>
              <a:rPr lang="it-IT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https://www.breakingbadapi.com/api/characters</a:t>
            </a:r>
            <a:r>
              <a:rPr lang="it-IT" sz="2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it-IT" sz="2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che permette di avere informazioni (nome del personaggio, data di compleanno, stato, soprannome, interprete del personaggio e foto) sui personaggi ricercati della serie TV Breaking </a:t>
            </a:r>
            <a:r>
              <a:rPr lang="it-IT" sz="2600" b="0" i="0" dirty="0" err="1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Bad</a:t>
            </a:r>
            <a:r>
              <a:rPr lang="it-IT" sz="2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 (è inerente al progetto in quanto Breaking </a:t>
            </a:r>
            <a:r>
              <a:rPr lang="it-IT" sz="2600" b="0" i="0" dirty="0" err="1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Bad</a:t>
            </a:r>
            <a:r>
              <a:rPr lang="it-IT" sz="2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 è una delle 9 opzioni della prima domanda del quiz).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600" b="0" u="sng" dirty="0">
                <a:solidFill>
                  <a:schemeClr val="accent1"/>
                </a:solidFill>
                <a:effectLst/>
                <a:latin typeface="Consolas" panose="020B0609020204030204" pitchFamily="49" charset="0"/>
                <a:hlinkClick r:id="rId3"/>
              </a:rPr>
              <a:t>http://hp-api.herokuapp.com/api/characters</a:t>
            </a:r>
            <a:r>
              <a:rPr lang="it-IT" sz="2600" b="0" u="sng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che permette di avere informazioni (</a:t>
            </a:r>
            <a:r>
              <a:rPr lang="it-IT" sz="2600" dirty="0">
                <a:solidFill>
                  <a:srgbClr val="737373"/>
                </a:solidFill>
                <a:latin typeface="Times New Roman" panose="02020603050405020304" pitchFamily="18" charset="0"/>
              </a:rPr>
              <a:t>nome, genere, casata, data di compleanno, colore degli occhi, patronus, nome dell’attore e foto</a:t>
            </a:r>
            <a:r>
              <a:rPr lang="it-IT" sz="2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) sui personaggi ricercati della saga di Harry Potter (è inerente al progetto in quanto Harry </a:t>
            </a:r>
            <a:r>
              <a:rPr lang="it-IT" sz="2600" dirty="0">
                <a:solidFill>
                  <a:srgbClr val="737373"/>
                </a:solidFill>
                <a:latin typeface="Times New Roman" panose="02020603050405020304" pitchFamily="18" charset="0"/>
              </a:rPr>
              <a:t>Potter </a:t>
            </a:r>
            <a:r>
              <a:rPr lang="it-IT" sz="2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è una delle 9 opzioni della  seconda domanda del quiz).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600" b="0" u="sng" dirty="0">
                <a:solidFill>
                  <a:schemeClr val="accent1"/>
                </a:solidFill>
                <a:effectLst/>
                <a:latin typeface="Consolas" panose="020B0609020204030204" pitchFamily="49" charset="0"/>
                <a:hlinkClick r:id="rId4"/>
              </a:rPr>
              <a:t>https://kitsu.io/api/oauth/token</a:t>
            </a:r>
            <a:r>
              <a:rPr lang="it-IT" sz="2600" b="0" u="sng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che permette di avere informazioni () sugli anime ricercati (è inerente al progetto in quanto la terza domanda del quiz parla di anime).</a:t>
            </a:r>
          </a:p>
          <a:p>
            <a:pPr marL="800100" lvl="1" indent="-342900">
              <a:buFont typeface="+mj-lt"/>
              <a:buAutoNum type="arabicPeriod"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u="sng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531" y="1815481"/>
            <a:ext cx="8520864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Per differenziare le 3 API ho inserito 3 bottoni nell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a pagina:</a:t>
            </a:r>
          </a:p>
          <a:p>
            <a:pPr marL="457200" lvl="1" indent="0">
              <a:buNone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Ogni bottone 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fa riferimento a una delle API implementate e una volta che vengono premuti verrà chiamata la stessa funzione (</a:t>
            </a:r>
            <a:r>
              <a:rPr lang="it-IT" sz="1600" dirty="0" err="1">
                <a:solidFill>
                  <a:srgbClr val="737373"/>
                </a:solidFill>
                <a:latin typeface="Times New Roman" panose="02020603050405020304" pitchFamily="18" charset="0"/>
              </a:rPr>
              <a:t>url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) per tutti e 3 (screen pagina successiva).</a:t>
            </a: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b="0" u="sng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C09FF5-C009-44FB-A503-7C41F2074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69" y="2198191"/>
            <a:ext cx="5495925" cy="685800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557BCD-3D2D-4989-BEE5-2C13D5E16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2945067"/>
            <a:ext cx="4925495" cy="14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0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531" y="511388"/>
            <a:ext cx="8520864" cy="5546047"/>
          </a:xfrm>
        </p:spPr>
        <p:txBody>
          <a:bodyPr anchor="ctr"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it-IT" sz="1600" b="0" u="sng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ABCBDAA-F022-4489-9BDF-AD5F359E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92" y="477412"/>
            <a:ext cx="7220730" cy="61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7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531" y="10133"/>
            <a:ext cx="8520864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Una volta premuto uno dei bottoni faccio apparire una casella di testo e un bottone </a:t>
            </a:r>
            <a:r>
              <a:rPr lang="it-IT" sz="1600" dirty="0" err="1">
                <a:solidFill>
                  <a:srgbClr val="737373"/>
                </a:solidFill>
                <a:latin typeface="Times New Roman" panose="02020603050405020304" pitchFamily="18" charset="0"/>
              </a:rPr>
              <a:t>submit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, inoltre i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n base all’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id del bottone selezionato eseguo la fetch con </a:t>
            </a:r>
            <a:r>
              <a:rPr lang="it-IT" sz="1600" dirty="0" err="1">
                <a:solidFill>
                  <a:srgbClr val="737373"/>
                </a:solidFill>
                <a:latin typeface="Times New Roman" panose="02020603050405020304" pitchFamily="18" charset="0"/>
              </a:rPr>
              <a:t>l’url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 a cui esso fa riferimento.</a:t>
            </a: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Una volta inserita l’informazione 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n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ella casella di testo e prem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uto il pulsante </a:t>
            </a:r>
            <a:r>
              <a:rPr lang="it-IT" sz="1600" dirty="0" err="1">
                <a:solidFill>
                  <a:srgbClr val="737373"/>
                </a:solidFill>
                <a:latin typeface="Times New Roman" panose="02020603050405020304" pitchFamily="18" charset="0"/>
              </a:rPr>
              <a:t>submit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 viene chiamata una funzione diversa per ogni API che ricerca i personaggi inseriti.</a:t>
            </a: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u="sng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E66A414-32E5-4440-9F44-F7C2C2D5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8" t="9450" r="4380" b="9489"/>
          <a:stretch/>
        </p:blipFill>
        <p:spPr>
          <a:xfrm>
            <a:off x="4134810" y="1669615"/>
            <a:ext cx="6799006" cy="1710812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6187FB-3DE9-4F14-B8FD-9DD92B180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69" y="4126677"/>
            <a:ext cx="41433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7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3200" dirty="0">
                <a:solidFill>
                  <a:srgbClr val="737373"/>
                </a:solidFill>
                <a:latin typeface="Times New Roman" panose="02020603050405020304" pitchFamily="18" charset="0"/>
              </a:rPr>
              <a:t>ATTENZIONE: La seconda api senza chiave utilizzata (http://hp-api.herokuapp.com/api/</a:t>
            </a:r>
            <a:r>
              <a:rPr lang="it-IT" sz="3200" dirty="0" err="1">
                <a:solidFill>
                  <a:srgbClr val="737373"/>
                </a:solidFill>
                <a:latin typeface="Times New Roman" panose="02020603050405020304" pitchFamily="18" charset="0"/>
              </a:rPr>
              <a:t>characters</a:t>
            </a:r>
            <a:r>
              <a:rPr lang="it-IT" sz="3200" dirty="0">
                <a:solidFill>
                  <a:srgbClr val="737373"/>
                </a:solidFill>
                <a:latin typeface="Times New Roman" panose="02020603050405020304" pitchFamily="18" charset="0"/>
              </a:rPr>
              <a:t>) potrebbe non funzionare in quanto il sito è offline per manutenzione da un bel po' di giorni :').</a:t>
            </a:r>
          </a:p>
          <a:p>
            <a:pPr marL="457200" lvl="1" indent="0">
              <a:buNone/>
            </a:pPr>
            <a:r>
              <a:rPr lang="it-IT" sz="3200" dirty="0">
                <a:solidFill>
                  <a:srgbClr val="737373"/>
                </a:solidFill>
                <a:latin typeface="Times New Roman" panose="02020603050405020304" pitchFamily="18" charset="0"/>
              </a:rPr>
              <a:t>Per questo motivo nella funzione </a:t>
            </a:r>
            <a:r>
              <a:rPr lang="it-IT" sz="3200" dirty="0" err="1">
                <a:solidFill>
                  <a:srgbClr val="737373"/>
                </a:solidFill>
                <a:latin typeface="Times New Roman" panose="02020603050405020304" pitchFamily="18" charset="0"/>
              </a:rPr>
              <a:t>onResponse</a:t>
            </a:r>
            <a:r>
              <a:rPr lang="it-IT" sz="3200" dirty="0">
                <a:solidFill>
                  <a:srgbClr val="737373"/>
                </a:solidFill>
                <a:latin typeface="Times New Roman" panose="02020603050405020304" pitchFamily="18" charset="0"/>
              </a:rPr>
              <a:t>() ho aggiunto del codice per verificare se il sito è ancora in manutenzione in modo tale da informarla anche lì.</a:t>
            </a:r>
            <a:endParaRPr lang="it-IT" sz="32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u="sng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2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088" y="1221608"/>
            <a:ext cx="4355036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PRIMA API IMPLEMENTATA:</a:t>
            </a:r>
          </a:p>
          <a:p>
            <a:pPr marL="457200" lvl="1" indent="0">
              <a:buNone/>
            </a:pP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La prima API implementata 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https://www.breakingbadapi.com/api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) è senza autenticazione</a:t>
            </a:r>
          </a:p>
          <a:p>
            <a:pPr marL="457200" lvl="1" indent="0">
              <a:buNone/>
            </a:pP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Se eseguiamo una fetch con il seguente link: 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https://www.breakingbadapi.com/api/characters </a:t>
            </a:r>
          </a:p>
          <a:p>
            <a:pPr marL="457200" lvl="1" indent="0">
              <a:buNone/>
            </a:pPr>
            <a:endParaRPr lang="it-IT" sz="12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it-IT" sz="12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ci verrà restituito un file JSON in cui sono presenti tanti oggetti quanti i personaggi di Breaking </a:t>
            </a:r>
            <a:r>
              <a:rPr lang="it-IT" sz="1600" dirty="0" err="1">
                <a:solidFill>
                  <a:srgbClr val="737373"/>
                </a:solidFill>
                <a:latin typeface="Times New Roman" panose="02020603050405020304" pitchFamily="18" charset="0"/>
              </a:rPr>
              <a:t>Bad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 con le relative informazioni 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marL="457200" lvl="1" indent="0">
              <a:buNone/>
            </a:pP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che ho copiato in una variabile di nome </a:t>
            </a:r>
            <a:r>
              <a:rPr lang="it-IT" sz="1600" dirty="0" err="1">
                <a:solidFill>
                  <a:srgbClr val="737373"/>
                </a:solidFill>
                <a:latin typeface="Times New Roman" panose="02020603050405020304" pitchFamily="18" charset="0"/>
              </a:rPr>
              <a:t>Characters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Una volta inserito il nome del personaggi ricerco il nome inserito all’interno di </a:t>
            </a:r>
            <a:r>
              <a:rPr lang="it-IT" sz="1600" dirty="0" err="1">
                <a:solidFill>
                  <a:srgbClr val="737373"/>
                </a:solidFill>
                <a:latin typeface="Times New Roman" panose="02020603050405020304" pitchFamily="18" charset="0"/>
              </a:rPr>
              <a:t>Characters</a:t>
            </a: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 e stampo nella pagina tutte le relative informazioni.</a:t>
            </a:r>
          </a:p>
          <a:p>
            <a:pPr lvl="1"/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SECONDA API IMPLEMENTATA:</a:t>
            </a:r>
          </a:p>
          <a:p>
            <a:pPr marL="457200" lvl="1" indent="0">
              <a:buNone/>
            </a:pPr>
            <a:r>
              <a:rPr lang="it-IT" sz="1600" dirty="0">
                <a:solidFill>
                  <a:srgbClr val="737373"/>
                </a:solidFill>
                <a:latin typeface="Times New Roman" panose="02020603050405020304" pitchFamily="18" charset="0"/>
              </a:rPr>
              <a:t>Stessa descrizione prima API.</a:t>
            </a:r>
          </a:p>
          <a:p>
            <a:pPr marL="457200" lvl="1" indent="0">
              <a:buNone/>
            </a:pPr>
            <a:endParaRPr lang="it-IT" sz="16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u="sng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DACA36-53AE-45C2-8CBE-D25FFF92D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43" y="2524149"/>
            <a:ext cx="3819066" cy="4667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2AFDAA1-B34D-496C-B21D-D220F87D6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943" y="275292"/>
            <a:ext cx="4090534" cy="63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5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07" y="794401"/>
            <a:ext cx="6555347" cy="5546047"/>
          </a:xfrm>
        </p:spPr>
        <p:txBody>
          <a:bodyPr anchor="ctr"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u="sng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0F9F41A-7D34-470D-BFC9-F0A26791720B}"/>
              </a:ext>
            </a:extLst>
          </p:cNvPr>
          <p:cNvSpPr txBox="1"/>
          <p:nvPr/>
        </p:nvSpPr>
        <p:spPr>
          <a:xfrm>
            <a:off x="4037826" y="140074"/>
            <a:ext cx="81511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it-IT" sz="1800" dirty="0">
                <a:solidFill>
                  <a:srgbClr val="737373"/>
                </a:solidFill>
                <a:latin typeface="Times New Roman" panose="02020603050405020304" pitchFamily="18" charset="0"/>
              </a:rPr>
              <a:t>TERZA API IMPLEMENTATA:</a:t>
            </a:r>
          </a:p>
          <a:p>
            <a:pPr lvl="1"/>
            <a:r>
              <a:rPr lang="it-IT" dirty="0">
                <a:solidFill>
                  <a:srgbClr val="737373"/>
                </a:solidFill>
                <a:latin typeface="Times New Roman" panose="02020603050405020304" pitchFamily="18" charset="0"/>
              </a:rPr>
              <a:t>Questa API richiede un’autenticazione OAuth2.</a:t>
            </a:r>
          </a:p>
          <a:p>
            <a:pPr lvl="1"/>
            <a:r>
              <a:rPr lang="it-IT" dirty="0">
                <a:solidFill>
                  <a:srgbClr val="737373"/>
                </a:solidFill>
                <a:latin typeface="Times New Roman" panose="02020603050405020304" pitchFamily="18" charset="0"/>
              </a:rPr>
              <a:t>Per  ricevere il token, infatti, è stato necessario registrarsi al relativo sito ‘</a:t>
            </a:r>
            <a:r>
              <a:rPr lang="it-IT" dirty="0" err="1">
                <a:solidFill>
                  <a:srgbClr val="737373"/>
                </a:solidFill>
                <a:latin typeface="Times New Roman" panose="02020603050405020304" pitchFamily="18" charset="0"/>
              </a:rPr>
              <a:t>Kitsu</a:t>
            </a:r>
            <a:r>
              <a:rPr lang="it-IT" dirty="0">
                <a:solidFill>
                  <a:srgbClr val="737373"/>
                </a:solidFill>
                <a:latin typeface="Times New Roman" panose="02020603050405020304" pitchFamily="18" charset="0"/>
              </a:rPr>
              <a:t>’.</a:t>
            </a:r>
          </a:p>
          <a:p>
            <a:pPr lvl="1"/>
            <a:r>
              <a:rPr lang="it-IT" dirty="0">
                <a:solidFill>
                  <a:srgbClr val="737373"/>
                </a:solidFill>
                <a:latin typeface="Times New Roman" panose="02020603050405020304" pitchFamily="18" charset="0"/>
              </a:rPr>
              <a:t> </a:t>
            </a:r>
          </a:p>
          <a:p>
            <a:pPr lvl="1"/>
            <a:endParaRPr lang="it-IT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lvl="1"/>
            <a:endParaRPr lang="it-IT" sz="18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lvl="1"/>
            <a:endParaRPr lang="it-IT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lvl="1"/>
            <a:endParaRPr lang="it-IT" sz="18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lvl="1"/>
            <a:endParaRPr lang="it-IT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lvl="1"/>
            <a:endParaRPr lang="it-IT" sz="18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lvl="1"/>
            <a:endParaRPr lang="it-IT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lvl="1"/>
            <a:r>
              <a:rPr lang="it-IT" sz="1800" dirty="0">
                <a:solidFill>
                  <a:srgbClr val="737373"/>
                </a:solidFill>
                <a:latin typeface="Times New Roman" panose="02020603050405020304" pitchFamily="18" charset="0"/>
              </a:rPr>
              <a:t>Una volta ottenuto il </a:t>
            </a:r>
            <a:r>
              <a:rPr lang="it-IT" sz="1800" dirty="0" err="1">
                <a:solidFill>
                  <a:srgbClr val="737373"/>
                </a:solidFill>
                <a:latin typeface="Times New Roman" panose="02020603050405020304" pitchFamily="18" charset="0"/>
              </a:rPr>
              <a:t>token,tramite</a:t>
            </a:r>
            <a:r>
              <a:rPr lang="it-IT" sz="1800" dirty="0">
                <a:solidFill>
                  <a:srgbClr val="737373"/>
                </a:solidFill>
                <a:latin typeface="Times New Roman" panose="02020603050405020304" pitchFamily="18" charset="0"/>
              </a:rPr>
              <a:t> una fetch ricerco il titolo dell’anime inserito nella  casella di testo nel file e lo stampo con lo stesso processo delle due API precedenti.</a:t>
            </a:r>
          </a:p>
          <a:p>
            <a:pPr lvl="1"/>
            <a:endParaRPr lang="it-IT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lvl="1"/>
            <a:endParaRPr lang="it-IT" sz="18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lvl="1"/>
            <a:endParaRPr lang="it-IT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lvl="1"/>
            <a:endParaRPr lang="it-IT" sz="1800" dirty="0">
              <a:solidFill>
                <a:srgbClr val="737373"/>
              </a:solidFill>
              <a:latin typeface="Times New Roman" panose="02020603050405020304" pitchFamily="18" charset="0"/>
            </a:endParaRPr>
          </a:p>
          <a:p>
            <a:pPr lvl="1"/>
            <a:endParaRPr lang="it-IT" sz="1800" dirty="0">
              <a:solidFill>
                <a:srgbClr val="73737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B5DBA3-6F38-4508-BF8C-9B30C2A51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98" y="1077774"/>
            <a:ext cx="5657850" cy="2105025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0CC3CC9-DC30-4969-8D1D-9947AFB47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97" y="4120498"/>
            <a:ext cx="5571637" cy="221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4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07" y="794401"/>
            <a:ext cx="6555347" cy="5546047"/>
          </a:xfrm>
        </p:spPr>
        <p:txBody>
          <a:bodyPr anchor="ctr"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u="sng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600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0F9F41A-7D34-470D-BFC9-F0A26791720B}"/>
              </a:ext>
            </a:extLst>
          </p:cNvPr>
          <p:cNvSpPr txBox="1"/>
          <p:nvPr/>
        </p:nvSpPr>
        <p:spPr>
          <a:xfrm>
            <a:off x="4037826" y="140074"/>
            <a:ext cx="81511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AB869EB-A9B6-4CF3-81B8-A4D716330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09" y="242670"/>
            <a:ext cx="6846786" cy="63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1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600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Office Theme</vt:lpstr>
      <vt:lpstr>MHW1</vt:lpstr>
      <vt:lpstr>Descrizione del progetto</vt:lpstr>
      <vt:lpstr>Descrizione del progetto</vt:lpstr>
      <vt:lpstr>Descrizione del progetto</vt:lpstr>
      <vt:lpstr>Descrizione del progetto</vt:lpstr>
      <vt:lpstr>Descrizione del progetto</vt:lpstr>
      <vt:lpstr>Descrizione del progetto</vt:lpstr>
      <vt:lpstr>Descrizione del progetto</vt:lpstr>
      <vt:lpstr>Descrizione del progetto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CARMELA BIANCA</cp:lastModifiedBy>
  <cp:revision>6</cp:revision>
  <dcterms:created xsi:type="dcterms:W3CDTF">2021-03-24T16:57:46Z</dcterms:created>
  <dcterms:modified xsi:type="dcterms:W3CDTF">2022-04-30T21:46:53Z</dcterms:modified>
</cp:coreProperties>
</file>