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233"/>
    <a:srgbClr val="476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160" d="100"/>
          <a:sy n="160" d="100"/>
        </p:scale>
        <p:origin x="-1048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E43F-372C-8446-BB47-8C41D96943E7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CB3B-B6E0-8543-AF47-982CAF07B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3F28-C94F-EB4A-9399-2D35B8E5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B98F-AFD7-C44C-8AA1-DCEC68C0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AB5D-2081-3D4E-915F-99B8B5AD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B661-140D-9642-B771-0E28F6C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B3D4-250A-4648-82D5-9B1F1131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4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0377-B9A5-854C-A6DE-17FC782E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9ED3B-F8BD-F145-AA77-90EC79EF3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180C-D9A2-A247-9CB8-3A94F2AA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FF60-DDFD-E545-8B40-818D669E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06DB-9F7E-FB4D-966B-B4E9C13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7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4D2FE-4EE4-3A46-A5B9-356F18CC8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8550-2B78-4248-8288-8DFF5685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C4CF-2C47-AA4F-8AEA-AEFF6A25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AA23-621E-2F45-9167-F776B0EB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8264-3E13-B34D-ADFE-FA51C5D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307-1FA0-8A4D-85E4-531E2128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3CA9-4B92-9742-88C8-778200B2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7029-7EE4-FE40-850F-CA1F43F2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B508-8768-0C46-8573-D8B1E361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FE51-1999-734E-9518-0C5CB67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3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3F07-1890-0A47-A3DE-DB26BF68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951D-61F0-1E4A-8A7A-6454D373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9879-A0CB-6A45-9B22-BE4D95F3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EC14-2A8E-C440-995A-F9FF5DFA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2C9C-53EF-DB4F-8651-9AA89AD5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098A-8C64-8544-B763-F5FD7B05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BD68-A3B9-6E40-9AC3-E5DF9D51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15D7-E4D1-714C-B969-921D14C1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6E-DC49-4F4C-BE69-D7C23286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EE82B-B6E5-B54E-8FE5-6F1998E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8DBA-4CDE-914D-B48A-2117BD9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F6FF-8813-9F49-A5BC-380ED5CA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B218-102D-3543-A82F-40F4F461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66F4-0D74-3A4D-ADFE-CBCD5CAB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C841E-4FB8-294E-A1D3-3D83C7EF7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0CB99-D61B-DE43-A255-154D25C11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14868-68A8-7740-BDA3-1DE56EA0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A375B-8FFB-C640-ABA1-0E27EC66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CC7B4-52EC-E642-9B92-2F0D57AF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2CD-4E35-1F4A-A57A-BBEEADA3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77B49-E5A9-2E49-A6F3-96E71953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A77C-69A7-174B-A622-6AB40D99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6F2D-B2C6-5943-8FF2-180745CB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5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41B8-5D72-D348-9DDF-0E877BEE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70630-6DCC-FE45-81D1-01E4863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71206-FDE0-254E-8871-C51C70C1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0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331-5347-6044-9413-E64F4FF1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FEF4-C327-0F4D-A920-627224D4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58333-7DAA-D949-A045-5A003B382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A521-FFB5-3149-859D-8516C3F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A92A-3543-E24D-92BB-CCFD238D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6DFFA-30D1-554E-9A20-8B78FF0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D275-E3B9-924C-BE7E-11E01A9E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2C24C-BD86-7844-B4C1-05974170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4267-424D-7648-BC72-B2C3B0A18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FDD4-9896-F549-9C0C-C960F723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ED68-3953-7B48-B221-6627E783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ADF0-6836-BD4E-AA2A-367C7943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4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893A3-0FFA-8A45-A47A-9DBCD547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3666D-02C6-6A49-917A-EC9E081C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17DF-CA96-6443-87B9-01E2876D7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80F4-4DF1-214C-A8F7-3A8F05B4FC2B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96BE-042B-3445-8D16-E7C58204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7CBB-1BDB-5C4B-B49B-A7E993578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B77C-06DF-C248-8D51-6F7394EDE70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CA92AB1B-86FD-CB4B-B935-8AFE035BEF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2" y="233363"/>
            <a:ext cx="1326388" cy="2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1FAB6A-EA78-284B-82F6-6E567497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8546"/>
            <a:ext cx="10439400" cy="2268103"/>
          </a:xfrm>
          <a:ln>
            <a:solidFill>
              <a:srgbClr val="476AB3"/>
            </a:solidFill>
          </a:ln>
        </p:spPr>
        <p:txBody>
          <a:bodyPr anchor="t" anchorCtr="0"/>
          <a:lstStyle/>
          <a:p>
            <a:r>
              <a:rPr lang="en-GB" sz="1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User story</a:t>
            </a:r>
          </a:p>
          <a:p>
            <a:endParaRPr lang="en-GB" sz="1200" dirty="0"/>
          </a:p>
          <a:p>
            <a:r>
              <a:rPr lang="en-GB" sz="1200" dirty="0"/>
              <a:t>As a … </a:t>
            </a:r>
            <a:r>
              <a:rPr lang="en-GB" sz="1200" b="0" i="1" dirty="0">
                <a:solidFill>
                  <a:schemeClr val="bg2">
                    <a:lumMod val="50000"/>
                  </a:schemeClr>
                </a:solidFill>
              </a:rPr>
              <a:t>(description of user)</a:t>
            </a:r>
          </a:p>
          <a:p>
            <a:r>
              <a:rPr lang="en-GB" sz="1200" dirty="0"/>
              <a:t>I want … </a:t>
            </a:r>
            <a:r>
              <a:rPr lang="en-GB" sz="1200" b="0" i="1" dirty="0">
                <a:solidFill>
                  <a:schemeClr val="bg2">
                    <a:lumMod val="50000"/>
                  </a:schemeClr>
                </a:solidFill>
              </a:rPr>
              <a:t>(description of functionality)</a:t>
            </a:r>
          </a:p>
          <a:p>
            <a:r>
              <a:rPr lang="en-GB" sz="1200" dirty="0"/>
              <a:t>So that … </a:t>
            </a:r>
            <a:r>
              <a:rPr lang="en-GB" sz="1200" b="0" i="1" dirty="0">
                <a:solidFill>
                  <a:schemeClr val="bg2">
                    <a:lumMod val="50000"/>
                  </a:schemeClr>
                </a:solidFill>
              </a:rPr>
              <a:t>(description of benefit)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DE885D-2680-9945-A402-86074F6D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4413443"/>
            <a:ext cx="10439400" cy="1604298"/>
          </a:xfrm>
          <a:ln>
            <a:solidFill>
              <a:srgbClr val="476AB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Acceptance criteria</a:t>
            </a:r>
          </a:p>
          <a:p>
            <a:pPr marL="0" indent="0">
              <a:buNone/>
            </a:pPr>
            <a:r>
              <a:rPr lang="en-GB" sz="12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Then … 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(description of outcome of taken action)</a:t>
            </a:r>
          </a:p>
          <a:p>
            <a:pPr marL="0" indent="0">
              <a:buNone/>
            </a:pPr>
            <a:endParaRPr lang="en-GB" sz="1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47EAD72-9850-DA4B-9A15-C748C5381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97152"/>
              </p:ext>
            </p:extLst>
          </p:nvPr>
        </p:nvGraphicFramePr>
        <p:xfrm>
          <a:off x="836612" y="1020728"/>
          <a:ext cx="10442575" cy="1042678"/>
        </p:xfrm>
        <a:graphic>
          <a:graphicData uri="http://schemas.openxmlformats.org/drawingml/2006/table">
            <a:tbl>
              <a:tblPr firstRow="1" bandRow="1"/>
              <a:tblGrid>
                <a:gridCol w="3945600">
                  <a:extLst>
                    <a:ext uri="{9D8B030D-6E8A-4147-A177-3AD203B41FA5}">
                      <a16:colId xmlns:a16="http://schemas.microsoft.com/office/drawing/2014/main" val="4067130170"/>
                    </a:ext>
                  </a:extLst>
                </a:gridCol>
                <a:gridCol w="2953118">
                  <a:extLst>
                    <a:ext uri="{9D8B030D-6E8A-4147-A177-3AD203B41FA5}">
                      <a16:colId xmlns:a16="http://schemas.microsoft.com/office/drawing/2014/main" val="858230172"/>
                    </a:ext>
                  </a:extLst>
                </a:gridCol>
                <a:gridCol w="1754659">
                  <a:extLst>
                    <a:ext uri="{9D8B030D-6E8A-4147-A177-3AD203B41FA5}">
                      <a16:colId xmlns:a16="http://schemas.microsoft.com/office/drawing/2014/main" val="4251414732"/>
                    </a:ext>
                  </a:extLst>
                </a:gridCol>
                <a:gridCol w="1789198">
                  <a:extLst>
                    <a:ext uri="{9D8B030D-6E8A-4147-A177-3AD203B41FA5}">
                      <a16:colId xmlns:a16="http://schemas.microsoft.com/office/drawing/2014/main" val="995003053"/>
                    </a:ext>
                  </a:extLst>
                </a:gridCol>
              </a:tblGrid>
              <a:tr h="323219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Title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Priority: </a:t>
                      </a:r>
                      <a:br>
                        <a:rPr lang="en-GB" sz="1200" dirty="0"/>
                      </a:br>
                      <a:r>
                        <a:rPr lang="en-GB" sz="800" i="1" dirty="0"/>
                        <a:t>(Low, Medium, High)</a:t>
                      </a:r>
                      <a:endParaRPr lang="en-GB" sz="1200" i="1" dirty="0"/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i="1" dirty="0"/>
                        <a:t>Module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Effort estimate: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87502"/>
                  </a:ext>
                </a:extLst>
              </a:tr>
              <a:tr h="646438"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i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eID</a:t>
                      </a:r>
                      <a:r>
                        <a:rPr lang="en-GB" sz="12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 HRM-Consultation; HRM-Referral; etc.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80883"/>
                  </a:ext>
                </a:extLst>
              </a:tr>
            </a:tbl>
          </a:graphicData>
        </a:graphic>
      </p:graphicFrame>
      <p:sp>
        <p:nvSpPr>
          <p:cNvPr id="17" name="Title 6">
            <a:extLst>
              <a:ext uri="{FF2B5EF4-FFF2-40B4-BE49-F238E27FC236}">
                <a16:creationId xmlns:a16="http://schemas.microsoft.com/office/drawing/2014/main" id="{2875CD65-3DAE-574A-921E-42F4E254A702}"/>
              </a:ext>
            </a:extLst>
          </p:cNvPr>
          <p:cNvSpPr txBox="1">
            <a:spLocks/>
          </p:cNvSpPr>
          <p:nvPr/>
        </p:nvSpPr>
        <p:spPr>
          <a:xfrm>
            <a:off x="8221161" y="283030"/>
            <a:ext cx="3545114" cy="393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dirty="0">
                <a:solidFill>
                  <a:srgbClr val="476AB3"/>
                </a:solidFill>
              </a:rPr>
              <a:t>User story - Template</a:t>
            </a:r>
          </a:p>
        </p:txBody>
      </p:sp>
    </p:spTree>
    <p:extLst>
      <p:ext uri="{BB962C8B-B14F-4D97-AF65-F5344CB8AC3E}">
        <p14:creationId xmlns:p14="http://schemas.microsoft.com/office/powerpoint/2010/main" val="800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1FAB6A-EA78-284B-82F6-6E567497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8546"/>
            <a:ext cx="10439400" cy="2268103"/>
          </a:xfrm>
          <a:ln>
            <a:solidFill>
              <a:srgbClr val="476AB3"/>
            </a:solidFill>
          </a:ln>
        </p:spPr>
        <p:txBody>
          <a:bodyPr anchor="t" anchorCtr="0"/>
          <a:lstStyle/>
          <a:p>
            <a:r>
              <a:rPr lang="en-GB" sz="1400" dirty="0">
                <a:latin typeface="+mj-lt"/>
                <a:ea typeface="+mj-ea"/>
                <a:cs typeface="+mj-cs"/>
              </a:rPr>
              <a:t>User story</a:t>
            </a:r>
          </a:p>
          <a:p>
            <a:endParaRPr lang="en-GB" sz="1200" dirty="0"/>
          </a:p>
          <a:p>
            <a:r>
              <a:rPr lang="en-GB" sz="1400" b="0" dirty="0"/>
              <a:t>As a doctor I want to sign digital prescriptions to my patients, so that pharmacies, patients and I can archive validated copies of the prescription and fulfil the legal requirements.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DE885D-2680-9945-A402-86074F6D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4413443"/>
            <a:ext cx="10439400" cy="1604298"/>
          </a:xfrm>
          <a:ln>
            <a:solidFill>
              <a:srgbClr val="476AB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latin typeface="+mj-lt"/>
                <a:ea typeface="+mj-ea"/>
                <a:cs typeface="+mj-cs"/>
              </a:rPr>
              <a:t>Acceptance criteria</a:t>
            </a:r>
          </a:p>
          <a:p>
            <a:pPr marL="0" indent="0">
              <a:buNone/>
            </a:pPr>
            <a:r>
              <a:rPr lang="en-GB" sz="1400" dirty="0"/>
              <a:t>Then digital prescriptions are signed on a immutable, patient, doctor and pharmacy have access to signed prescription on pdf. And that the prescription can not be used after expiring date (timestamp on signature)</a:t>
            </a:r>
          </a:p>
          <a:p>
            <a:pPr marL="0" indent="0">
              <a:buNone/>
            </a:pPr>
            <a:endParaRPr lang="en-GB" sz="1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47EAD72-9850-DA4B-9A15-C748C5381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59349"/>
              </p:ext>
            </p:extLst>
          </p:nvPr>
        </p:nvGraphicFramePr>
        <p:xfrm>
          <a:off x="836612" y="1020728"/>
          <a:ext cx="10442575" cy="1057918"/>
        </p:xfrm>
        <a:graphic>
          <a:graphicData uri="http://schemas.openxmlformats.org/drawingml/2006/table">
            <a:tbl>
              <a:tblPr firstRow="1" bandRow="1"/>
              <a:tblGrid>
                <a:gridCol w="3945600">
                  <a:extLst>
                    <a:ext uri="{9D8B030D-6E8A-4147-A177-3AD203B41FA5}">
                      <a16:colId xmlns:a16="http://schemas.microsoft.com/office/drawing/2014/main" val="4067130170"/>
                    </a:ext>
                  </a:extLst>
                </a:gridCol>
                <a:gridCol w="2953118">
                  <a:extLst>
                    <a:ext uri="{9D8B030D-6E8A-4147-A177-3AD203B41FA5}">
                      <a16:colId xmlns:a16="http://schemas.microsoft.com/office/drawing/2014/main" val="858230172"/>
                    </a:ext>
                  </a:extLst>
                </a:gridCol>
                <a:gridCol w="1754659">
                  <a:extLst>
                    <a:ext uri="{9D8B030D-6E8A-4147-A177-3AD203B41FA5}">
                      <a16:colId xmlns:a16="http://schemas.microsoft.com/office/drawing/2014/main" val="4251414732"/>
                    </a:ext>
                  </a:extLst>
                </a:gridCol>
                <a:gridCol w="1789198">
                  <a:extLst>
                    <a:ext uri="{9D8B030D-6E8A-4147-A177-3AD203B41FA5}">
                      <a16:colId xmlns:a16="http://schemas.microsoft.com/office/drawing/2014/main" val="995003053"/>
                    </a:ext>
                  </a:extLst>
                </a:gridCol>
              </a:tblGrid>
              <a:tr h="323219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Title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Priority: </a:t>
                      </a:r>
                      <a:br>
                        <a:rPr lang="en-GB" sz="1200" dirty="0"/>
                      </a:br>
                      <a:r>
                        <a:rPr lang="en-GB" sz="900" i="1" dirty="0"/>
                        <a:t>(Low, Medium, High)</a:t>
                      </a:r>
                      <a:endParaRPr lang="en-GB" sz="1200" i="1" dirty="0"/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Module: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Effort estimate: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87502"/>
                  </a:ext>
                </a:extLst>
              </a:tr>
              <a:tr h="646438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Signature of digital prescriptions by doctors.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i="0" dirty="0" err="1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GB" sz="1200" i="0" dirty="0">
                          <a:solidFill>
                            <a:schemeClr val="tx1"/>
                          </a:solidFill>
                        </a:rPr>
                        <a:t>- Signature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160 hours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80883"/>
                  </a:ext>
                </a:extLst>
              </a:tr>
            </a:tbl>
          </a:graphicData>
        </a:graphic>
      </p:graphicFrame>
      <p:sp>
        <p:nvSpPr>
          <p:cNvPr id="17" name="Title 6">
            <a:extLst>
              <a:ext uri="{FF2B5EF4-FFF2-40B4-BE49-F238E27FC236}">
                <a16:creationId xmlns:a16="http://schemas.microsoft.com/office/drawing/2014/main" id="{2875CD65-3DAE-574A-921E-42F4E254A702}"/>
              </a:ext>
            </a:extLst>
          </p:cNvPr>
          <p:cNvSpPr txBox="1">
            <a:spLocks/>
          </p:cNvSpPr>
          <p:nvPr/>
        </p:nvSpPr>
        <p:spPr>
          <a:xfrm>
            <a:off x="8221161" y="283030"/>
            <a:ext cx="3545114" cy="393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dirty="0">
                <a:solidFill>
                  <a:srgbClr val="476AB3"/>
                </a:solidFill>
              </a:rPr>
              <a:t>User story - Example</a:t>
            </a:r>
          </a:p>
        </p:txBody>
      </p:sp>
    </p:spTree>
    <p:extLst>
      <p:ext uri="{BB962C8B-B14F-4D97-AF65-F5344CB8AC3E}">
        <p14:creationId xmlns:p14="http://schemas.microsoft.com/office/powerpoint/2010/main" val="39770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1FAB6A-EA78-284B-82F6-6E567497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8546"/>
            <a:ext cx="10439400" cy="2268103"/>
          </a:xfrm>
          <a:ln>
            <a:solidFill>
              <a:srgbClr val="476AB3"/>
            </a:solidFill>
          </a:ln>
        </p:spPr>
        <p:txBody>
          <a:bodyPr anchor="t" anchorCtr="0"/>
          <a:lstStyle/>
          <a:p>
            <a:r>
              <a:rPr lang="pt-BR" sz="1400"/>
              <a:t>História de usuário</a:t>
            </a:r>
            <a:endParaRPr lang="pt-BR" sz="1200"/>
          </a:p>
          <a:p>
            <a:r>
              <a:rPr lang="pt-BR" sz="1200"/>
              <a:t>Como um… </a:t>
            </a:r>
            <a:r>
              <a:rPr lang="pt-BR" sz="1200" b="0" i="1">
                <a:solidFill>
                  <a:schemeClr val="bg2">
                    <a:lumMod val="50000"/>
                  </a:schemeClr>
                </a:solidFill>
              </a:rPr>
              <a:t>(descrição do usuário)</a:t>
            </a:r>
          </a:p>
          <a:p>
            <a:r>
              <a:rPr lang="pt-BR" sz="1200"/>
              <a:t>Eu gostaria… </a:t>
            </a:r>
            <a:r>
              <a:rPr lang="pt-BR" sz="1200" b="0" i="1">
                <a:solidFill>
                  <a:schemeClr val="bg2">
                    <a:lumMod val="50000"/>
                  </a:schemeClr>
                </a:solidFill>
              </a:rPr>
              <a:t>(descrição da funcionalidade)</a:t>
            </a:r>
          </a:p>
          <a:p>
            <a:r>
              <a:rPr lang="pt-BR" sz="1200"/>
              <a:t>Para que… </a:t>
            </a:r>
            <a:r>
              <a:rPr lang="pt-BR" sz="1200" b="0" i="1">
                <a:solidFill>
                  <a:schemeClr val="bg2">
                    <a:lumMod val="50000"/>
                  </a:schemeClr>
                </a:solidFill>
              </a:rPr>
              <a:t>(descrição do benefício)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DE885D-2680-9945-A402-86074F6D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4413443"/>
            <a:ext cx="10439400" cy="1604298"/>
          </a:xfrm>
          <a:ln>
            <a:solidFill>
              <a:srgbClr val="476AB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1400" b="1"/>
              <a:t>Critérios de aceitação</a:t>
            </a:r>
          </a:p>
          <a:p>
            <a:pPr marL="0" indent="0">
              <a:buNone/>
            </a:pP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Então … </a:t>
            </a:r>
            <a:r>
              <a:rPr lang="pt-BR" sz="1200" i="1">
                <a:solidFill>
                  <a:schemeClr val="bg2">
                    <a:lumMod val="50000"/>
                  </a:schemeClr>
                </a:solidFill>
              </a:rPr>
              <a:t>(descrição do resultado da ação tomada)</a:t>
            </a:r>
          </a:p>
          <a:p>
            <a:pPr marL="0" indent="0">
              <a:buNone/>
            </a:pPr>
            <a:endParaRPr lang="pt-BR" sz="1200" b="1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47EAD72-9850-DA4B-9A15-C748C5381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1389"/>
              </p:ext>
            </p:extLst>
          </p:nvPr>
        </p:nvGraphicFramePr>
        <p:xfrm>
          <a:off x="836612" y="1020728"/>
          <a:ext cx="10442575" cy="1042678"/>
        </p:xfrm>
        <a:graphic>
          <a:graphicData uri="http://schemas.openxmlformats.org/drawingml/2006/table">
            <a:tbl>
              <a:tblPr firstRow="1" bandRow="1"/>
              <a:tblGrid>
                <a:gridCol w="3945600">
                  <a:extLst>
                    <a:ext uri="{9D8B030D-6E8A-4147-A177-3AD203B41FA5}">
                      <a16:colId xmlns:a16="http://schemas.microsoft.com/office/drawing/2014/main" val="4067130170"/>
                    </a:ext>
                  </a:extLst>
                </a:gridCol>
                <a:gridCol w="2953118">
                  <a:extLst>
                    <a:ext uri="{9D8B030D-6E8A-4147-A177-3AD203B41FA5}">
                      <a16:colId xmlns:a16="http://schemas.microsoft.com/office/drawing/2014/main" val="858230172"/>
                    </a:ext>
                  </a:extLst>
                </a:gridCol>
                <a:gridCol w="1754659">
                  <a:extLst>
                    <a:ext uri="{9D8B030D-6E8A-4147-A177-3AD203B41FA5}">
                      <a16:colId xmlns:a16="http://schemas.microsoft.com/office/drawing/2014/main" val="4251414732"/>
                    </a:ext>
                  </a:extLst>
                </a:gridCol>
                <a:gridCol w="1789198">
                  <a:extLst>
                    <a:ext uri="{9D8B030D-6E8A-4147-A177-3AD203B41FA5}">
                      <a16:colId xmlns:a16="http://schemas.microsoft.com/office/drawing/2014/main" val="995003053"/>
                    </a:ext>
                  </a:extLst>
                </a:gridCol>
              </a:tblGrid>
              <a:tr h="323219">
                <a:tc>
                  <a:txBody>
                    <a:bodyPr/>
                    <a:lstStyle/>
                    <a:p>
                      <a:pPr algn="l"/>
                      <a:r>
                        <a:rPr lang="pt-BR" sz="1400" b="1" noProof="0"/>
                        <a:t>Título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Prioridade: </a:t>
                      </a:r>
                      <a:br>
                        <a:rPr lang="pt-BR" sz="1200" noProof="0"/>
                      </a:br>
                      <a:r>
                        <a:rPr lang="pt-BR" sz="800" i="1" noProof="0"/>
                        <a:t>(L, M, H - baixa, média, alta)</a:t>
                      </a:r>
                      <a:endParaRPr lang="pt-BR" sz="1200" i="1" noProof="0"/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Módulo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Estimativa de esforço: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87502"/>
                  </a:ext>
                </a:extLst>
              </a:tr>
              <a:tr h="646438">
                <a:tc>
                  <a:txBody>
                    <a:bodyPr/>
                    <a:lstStyle/>
                    <a:p>
                      <a:pPr algn="ctr"/>
                      <a:endParaRPr lang="pt-BR" sz="1400" b="1" noProof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noProof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i="1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eID; HRM-Consulta; HRM-Referência; etc.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200" noProof="0" dirty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80883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BF51F831-B0FF-C44C-AF82-CF77E7F2120B}"/>
              </a:ext>
            </a:extLst>
          </p:cNvPr>
          <p:cNvSpPr txBox="1">
            <a:spLocks/>
          </p:cNvSpPr>
          <p:nvPr/>
        </p:nvSpPr>
        <p:spPr>
          <a:xfrm>
            <a:off x="8221161" y="283030"/>
            <a:ext cx="3545114" cy="393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>
                <a:solidFill>
                  <a:srgbClr val="476AB3"/>
                </a:solidFill>
              </a:rPr>
              <a:t>História do usuário - Modelo</a:t>
            </a:r>
          </a:p>
        </p:txBody>
      </p:sp>
    </p:spTree>
    <p:extLst>
      <p:ext uri="{BB962C8B-B14F-4D97-AF65-F5344CB8AC3E}">
        <p14:creationId xmlns:p14="http://schemas.microsoft.com/office/powerpoint/2010/main" val="425366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1FAB6A-EA78-284B-82F6-6E567497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8546"/>
            <a:ext cx="10439400" cy="2268103"/>
          </a:xfrm>
          <a:ln>
            <a:solidFill>
              <a:srgbClr val="476AB3"/>
            </a:solidFill>
          </a:ln>
        </p:spPr>
        <p:txBody>
          <a:bodyPr anchor="t" anchorCtr="0"/>
          <a:lstStyle/>
          <a:p>
            <a:r>
              <a:rPr lang="pt-BR" sz="1400"/>
              <a:t>História de usuário</a:t>
            </a:r>
            <a:endParaRPr lang="pt-BR" sz="1200"/>
          </a:p>
          <a:p>
            <a:r>
              <a:rPr lang="pt-BR" sz="1200" b="0"/>
              <a:t>Como médico, quero assinar receitas digitais para meus pacientes, para que farmácias, pacientes e eu possamos arquivar cópias validadas da receita e cumprir os requisitos legais.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DE885D-2680-9945-A402-86074F6D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4413443"/>
            <a:ext cx="10439400" cy="1604298"/>
          </a:xfrm>
          <a:ln>
            <a:solidFill>
              <a:srgbClr val="476AB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1400" b="1" dirty="0"/>
              <a:t>Critérios de aceitação</a:t>
            </a:r>
          </a:p>
          <a:p>
            <a:pPr marL="0" indent="0">
              <a:buNone/>
            </a:pPr>
            <a:r>
              <a:rPr lang="pt-BR" sz="1200" dirty="0"/>
              <a:t>Então, as prescrições digitais são assinadas de forma imutável, paciente, médico e farmácia têm acesso à prescrição assinada em </a:t>
            </a:r>
            <a:r>
              <a:rPr lang="pt-BR" sz="1200" dirty="0" err="1"/>
              <a:t>pdf</a:t>
            </a:r>
            <a:r>
              <a:rPr lang="pt-BR" sz="1200" dirty="0"/>
              <a:t>. E a receita não pode ser usada fora de seu prazo de validade (</a:t>
            </a:r>
            <a:r>
              <a:rPr lang="pt-BR" sz="1200" dirty="0" err="1"/>
              <a:t>timestamp</a:t>
            </a:r>
            <a:r>
              <a:rPr lang="pt-BR" sz="1200" dirty="0"/>
              <a:t> na assinatura)</a:t>
            </a:r>
            <a:endParaRPr lang="pt-BR" sz="12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47EAD72-9850-DA4B-9A15-C748C5381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52912"/>
              </p:ext>
            </p:extLst>
          </p:nvPr>
        </p:nvGraphicFramePr>
        <p:xfrm>
          <a:off x="836612" y="1020728"/>
          <a:ext cx="10442575" cy="1042678"/>
        </p:xfrm>
        <a:graphic>
          <a:graphicData uri="http://schemas.openxmlformats.org/drawingml/2006/table">
            <a:tbl>
              <a:tblPr firstRow="1" bandRow="1"/>
              <a:tblGrid>
                <a:gridCol w="3945600">
                  <a:extLst>
                    <a:ext uri="{9D8B030D-6E8A-4147-A177-3AD203B41FA5}">
                      <a16:colId xmlns:a16="http://schemas.microsoft.com/office/drawing/2014/main" val="4067130170"/>
                    </a:ext>
                  </a:extLst>
                </a:gridCol>
                <a:gridCol w="2953118">
                  <a:extLst>
                    <a:ext uri="{9D8B030D-6E8A-4147-A177-3AD203B41FA5}">
                      <a16:colId xmlns:a16="http://schemas.microsoft.com/office/drawing/2014/main" val="858230172"/>
                    </a:ext>
                  </a:extLst>
                </a:gridCol>
                <a:gridCol w="1754659">
                  <a:extLst>
                    <a:ext uri="{9D8B030D-6E8A-4147-A177-3AD203B41FA5}">
                      <a16:colId xmlns:a16="http://schemas.microsoft.com/office/drawing/2014/main" val="4251414732"/>
                    </a:ext>
                  </a:extLst>
                </a:gridCol>
                <a:gridCol w="1789198">
                  <a:extLst>
                    <a:ext uri="{9D8B030D-6E8A-4147-A177-3AD203B41FA5}">
                      <a16:colId xmlns:a16="http://schemas.microsoft.com/office/drawing/2014/main" val="995003053"/>
                    </a:ext>
                  </a:extLst>
                </a:gridCol>
              </a:tblGrid>
              <a:tr h="323219">
                <a:tc>
                  <a:txBody>
                    <a:bodyPr/>
                    <a:lstStyle/>
                    <a:p>
                      <a:pPr algn="l"/>
                      <a:r>
                        <a:rPr lang="pt-BR" sz="1400" b="1" noProof="0"/>
                        <a:t>Título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Prioridade: </a:t>
                      </a:r>
                      <a:br>
                        <a:rPr lang="pt-BR" sz="1200" noProof="0"/>
                      </a:br>
                      <a:r>
                        <a:rPr lang="pt-BR" sz="800" i="1" noProof="0"/>
                        <a:t>(L, M, H - baixa, média, alta)</a:t>
                      </a:r>
                      <a:endParaRPr lang="pt-BR" sz="1200" i="1" noProof="0"/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Módulo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Estimativa de esforço: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87502"/>
                  </a:ext>
                </a:extLst>
              </a:tr>
              <a:tr h="646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/>
                        <a:t>Assinatura de prescrições digitais pelos médicos.</a:t>
                      </a:r>
                      <a:endParaRPr lang="pt-BR" sz="1400" b="0" noProof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Alta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i="0" noProof="0">
                          <a:solidFill>
                            <a:schemeClr val="tx1"/>
                          </a:solidFill>
                        </a:rPr>
                        <a:t>eID-assinatura</a:t>
                      </a:r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200" noProof="0" dirty="0"/>
                    </a:p>
                  </a:txBody>
                  <a:tcPr marL="90000">
                    <a:lnL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6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80883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D5B1E5AD-7D00-8C49-AD68-A22FA208552F}"/>
              </a:ext>
            </a:extLst>
          </p:cNvPr>
          <p:cNvSpPr txBox="1">
            <a:spLocks/>
          </p:cNvSpPr>
          <p:nvPr/>
        </p:nvSpPr>
        <p:spPr>
          <a:xfrm>
            <a:off x="8221161" y="283030"/>
            <a:ext cx="3545114" cy="393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>
                <a:solidFill>
                  <a:srgbClr val="476AB3"/>
                </a:solidFill>
              </a:rPr>
              <a:t>História do usuário - Exemplo</a:t>
            </a:r>
          </a:p>
        </p:txBody>
      </p:sp>
    </p:spTree>
    <p:extLst>
      <p:ext uri="{BB962C8B-B14F-4D97-AF65-F5344CB8AC3E}">
        <p14:creationId xmlns:p14="http://schemas.microsoft.com/office/powerpoint/2010/main" val="343158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361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Gisele Zuniga</dc:creator>
  <cp:lastModifiedBy>Gisele Zuniga</cp:lastModifiedBy>
  <cp:revision>73</cp:revision>
  <dcterms:created xsi:type="dcterms:W3CDTF">2022-07-12T16:25:08Z</dcterms:created>
  <dcterms:modified xsi:type="dcterms:W3CDTF">2022-07-26T11:55:02Z</dcterms:modified>
</cp:coreProperties>
</file>