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o" initials="M" lastIdx="1" clrIdx="0">
    <p:extLst>
      <p:ext uri="{19B8F6BF-5375-455C-9EA6-DF929625EA0E}">
        <p15:presenceInfo xmlns:p15="http://schemas.microsoft.com/office/powerpoint/2012/main" userId="Me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C7CF1-F4AC-4E23-9534-6B382C751CC0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C4528-4FBA-40CA-BDFE-6B022A3DE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vvybikes.com/data-license-agreem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885" y="1845099"/>
            <a:ext cx="8625516" cy="1642172"/>
          </a:xfrm>
        </p:spPr>
        <p:txBody>
          <a:bodyPr/>
          <a:lstStyle/>
          <a:p>
            <a:pPr algn="l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How annual members and casual riders differ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535" y="3901204"/>
            <a:ext cx="4028672" cy="1096899"/>
          </a:xfrm>
        </p:spPr>
        <p:txBody>
          <a:bodyPr/>
          <a:lstStyle/>
          <a:p>
            <a:pPr algn="l"/>
            <a:r>
              <a:rPr lang="en-GB" b="1" dirty="0"/>
              <a:t>Presented BY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Carmelo </a:t>
            </a:r>
            <a:r>
              <a:rPr lang="en-GB" dirty="0" err="1" smtClean="0"/>
              <a:t>Pannetto</a:t>
            </a:r>
            <a:r>
              <a:rPr lang="en-GB" dirty="0"/>
              <a:t>	</a:t>
            </a:r>
          </a:p>
          <a:p>
            <a:pPr algn="l"/>
            <a:r>
              <a:rPr lang="en-GB" b="1" dirty="0"/>
              <a:t>Last updated: </a:t>
            </a:r>
            <a:r>
              <a:rPr lang="en-GB" dirty="0"/>
              <a:t>01/11/2021</a:t>
            </a:r>
            <a:r>
              <a:rPr lang="en-GB" b="1" dirty="0"/>
              <a:t> 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63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950" y="904874"/>
            <a:ext cx="7410450" cy="952501"/>
          </a:xfrm>
        </p:spPr>
        <p:txBody>
          <a:bodyPr/>
          <a:lstStyle/>
          <a:p>
            <a:r>
              <a:rPr lang="en-GB" dirty="0" smtClean="0"/>
              <a:t>Recap on discoveries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23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34" y="840183"/>
            <a:ext cx="8596668" cy="1320800"/>
          </a:xfrm>
        </p:spPr>
        <p:txBody>
          <a:bodyPr/>
          <a:lstStyle/>
          <a:p>
            <a:r>
              <a:rPr lang="en-GB" dirty="0" smtClean="0"/>
              <a:t>Discovery’s recap: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Members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Tends to have almost the same amount of trips and the same duration during the weekdays.</a:t>
            </a:r>
          </a:p>
          <a:p>
            <a:r>
              <a:rPr lang="en-GB" dirty="0" smtClean="0"/>
              <a:t>Higher number of trips across warmer moths.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/>
                </a:solidFill>
              </a:rPr>
              <a:t>Casual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They spent on bike the double time of members.</a:t>
            </a:r>
          </a:p>
          <a:p>
            <a:r>
              <a:rPr lang="en-GB" dirty="0" smtClean="0"/>
              <a:t>There’s a usage peak on week-ends and during summer.</a:t>
            </a:r>
          </a:p>
          <a:p>
            <a:r>
              <a:rPr lang="en-GB" dirty="0" smtClean="0"/>
              <a:t>Even thought they represents the 46% of total trips, they account for 66% of bikes usage.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00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767" y="975784"/>
            <a:ext cx="3949528" cy="1646302"/>
          </a:xfrm>
        </p:spPr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2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Advice	 to converting Casual users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Week-ends and summer are the  periods which </a:t>
            </a:r>
            <a:r>
              <a:rPr lang="en-GB" b="1" dirty="0">
                <a:solidFill>
                  <a:schemeClr val="accent4"/>
                </a:solidFill>
              </a:rPr>
              <a:t>Casual</a:t>
            </a:r>
            <a:r>
              <a:rPr lang="en-GB" dirty="0" smtClean="0"/>
              <a:t> users do most of the trips that’s why a target advertising is important: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Focused advertise campaign during May(pre-summer), and getting ready for a high usage from both users.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Focused advertise on certain day , like Thursday/Friday to let Casual users know of the advantage  of a membership on the day before they usually starts to ride more.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Press on the sustainability of a </a:t>
            </a:r>
            <a:r>
              <a:rPr lang="en-GB" dirty="0" err="1" smtClean="0"/>
              <a:t>Cyclystic’s</a:t>
            </a:r>
            <a:r>
              <a:rPr lang="en-GB" dirty="0" smtClean="0"/>
              <a:t> scheme, where Cycling contribute to low emission, better air quality and better health.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2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12508" y="204259"/>
            <a:ext cx="7766936" cy="1646302"/>
          </a:xfrm>
        </p:spPr>
        <p:txBody>
          <a:bodyPr/>
          <a:lstStyle/>
          <a:p>
            <a:r>
              <a:rPr lang="en-GB" dirty="0" smtClean="0"/>
              <a:t>Appendix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779308" y="2164883"/>
            <a:ext cx="7766936" cy="1096899"/>
          </a:xfrm>
        </p:spPr>
        <p:txBody>
          <a:bodyPr/>
          <a:lstStyle/>
          <a:p>
            <a:r>
              <a:rPr lang="en-GB" dirty="0" smtClean="0"/>
              <a:t>More about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97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75"/>
          </a:xfrm>
        </p:spPr>
        <p:txBody>
          <a:bodyPr/>
          <a:lstStyle/>
          <a:p>
            <a:r>
              <a:rPr lang="en-GB" dirty="0" smtClean="0"/>
              <a:t>More about data analysis: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is take from </a:t>
            </a:r>
            <a:r>
              <a:rPr lang="en-GB" b="1" dirty="0" smtClean="0"/>
              <a:t>Motivate International Inc. </a:t>
            </a:r>
            <a:r>
              <a:rPr lang="en-GB" dirty="0" smtClean="0"/>
              <a:t>under this </a:t>
            </a:r>
            <a:r>
              <a:rPr lang="en-GB" dirty="0" smtClean="0">
                <a:hlinkClick r:id="rId2"/>
              </a:rPr>
              <a:t>license</a:t>
            </a:r>
            <a:r>
              <a:rPr lang="en-GB" dirty="0" smtClean="0"/>
              <a:t>.</a:t>
            </a:r>
            <a:endParaRPr lang="en-GB" b="1" dirty="0" smtClean="0"/>
          </a:p>
          <a:p>
            <a:r>
              <a:rPr lang="en-GB" dirty="0" smtClean="0"/>
              <a:t>More new data will be available with passing months.</a:t>
            </a:r>
          </a:p>
          <a:p>
            <a:r>
              <a:rPr lang="en-GB" dirty="0" smtClean="0"/>
              <a:t>Data-privacy restriction: prohibit </a:t>
            </a:r>
            <a:r>
              <a:rPr lang="en-GB" dirty="0"/>
              <a:t>from using rider’s personally identifiable information, that means we’re unable to associate credit card to user and so  determine if casual users lives in the </a:t>
            </a:r>
            <a:r>
              <a:rPr lang="en-GB" dirty="0" err="1"/>
              <a:t>Cyclistic</a:t>
            </a:r>
            <a:r>
              <a:rPr lang="en-GB" dirty="0"/>
              <a:t> service area, or if they have purchased multiple single </a:t>
            </a:r>
            <a:r>
              <a:rPr lang="en-GB" dirty="0" smtClean="0"/>
              <a:t>passes.</a:t>
            </a:r>
          </a:p>
          <a:p>
            <a:r>
              <a:rPr lang="en-GB" dirty="0" smtClean="0"/>
              <a:t>If needed, we can take in account older months of data, and more aspect of bikes usage like which stations are the most used , what kind of bike is preferred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15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4850" y="1219200"/>
            <a:ext cx="8131003" cy="2222036"/>
          </a:xfrm>
        </p:spPr>
        <p:txBody>
          <a:bodyPr/>
          <a:lstStyle/>
          <a:p>
            <a:r>
              <a:rPr lang="en-GB" sz="6000" dirty="0" smtClean="0"/>
              <a:t>Thank you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4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</a:p>
          <a:p>
            <a:r>
              <a:rPr lang="en-GB" dirty="0" smtClean="0"/>
              <a:t>Analysis of trips data</a:t>
            </a:r>
          </a:p>
          <a:p>
            <a:r>
              <a:rPr lang="en-GB" dirty="0" smtClean="0"/>
              <a:t>Recap on discoveries</a:t>
            </a:r>
          </a:p>
          <a:p>
            <a:r>
              <a:rPr lang="en-GB" dirty="0" smtClean="0"/>
              <a:t>Conclusion</a:t>
            </a:r>
            <a:endParaRPr lang="en-GB" dirty="0" smtClean="0"/>
          </a:p>
          <a:p>
            <a:r>
              <a:rPr lang="en-GB" dirty="0" smtClean="0"/>
              <a:t>Appendix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66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7700"/>
            <a:ext cx="8596668" cy="1320800"/>
          </a:xfrm>
        </p:spPr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Find </a:t>
            </a:r>
            <a:r>
              <a:rPr lang="en-GB" dirty="0"/>
              <a:t>any trends  to help converting </a:t>
            </a:r>
            <a:r>
              <a:rPr lang="en-GB" b="1" dirty="0">
                <a:solidFill>
                  <a:schemeClr val="accent4"/>
                </a:solidFill>
              </a:rPr>
              <a:t>casual</a:t>
            </a:r>
            <a:r>
              <a:rPr lang="en-GB" dirty="0" smtClean="0"/>
              <a:t> </a:t>
            </a:r>
            <a:r>
              <a:rPr lang="en-GB" dirty="0"/>
              <a:t>riders </a:t>
            </a:r>
            <a:r>
              <a:rPr lang="en-GB" dirty="0" smtClean="0"/>
              <a:t>into annual </a:t>
            </a:r>
            <a:r>
              <a:rPr lang="en-GB" b="1" dirty="0">
                <a:solidFill>
                  <a:srgbClr val="0070C0"/>
                </a:solidFill>
              </a:rPr>
              <a:t>members</a:t>
            </a:r>
            <a:r>
              <a:rPr lang="en-GB" dirty="0" smtClean="0"/>
              <a:t> taking  in account :</a:t>
            </a:r>
            <a:br>
              <a:rPr lang="en-GB" dirty="0" smtClean="0"/>
            </a:br>
            <a:endParaRPr lang="en-GB" dirty="0" smtClean="0"/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Length </a:t>
            </a:r>
            <a:r>
              <a:rPr lang="en-GB" dirty="0" smtClean="0">
                <a:solidFill>
                  <a:schemeClr val="tx1"/>
                </a:solidFill>
              </a:rPr>
              <a:t>of trips measured in minutes</a:t>
            </a:r>
          </a:p>
          <a:p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Counts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of trips made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Weekdays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solidFill>
                  <a:srgbClr val="C00000"/>
                </a:solidFill>
              </a:rPr>
              <a:t>months </a:t>
            </a:r>
            <a:r>
              <a:rPr lang="en-GB" dirty="0" smtClean="0">
                <a:solidFill>
                  <a:schemeClr val="tx1"/>
                </a:solidFill>
              </a:rPr>
              <a:t>when trips happened</a:t>
            </a:r>
          </a:p>
        </p:txBody>
      </p:sp>
    </p:spTree>
    <p:extLst>
      <p:ext uri="{BB962C8B-B14F-4D97-AF65-F5344CB8AC3E}">
        <p14:creationId xmlns:p14="http://schemas.microsoft.com/office/powerpoint/2010/main" val="303532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886" y="399288"/>
            <a:ext cx="8596668" cy="1320800"/>
          </a:xfrm>
        </p:spPr>
        <p:txBody>
          <a:bodyPr/>
          <a:lstStyle/>
          <a:p>
            <a:r>
              <a:rPr lang="en-GB" dirty="0" smtClean="0"/>
              <a:t>Data Overview: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3913716" cy="3880773"/>
          </a:xfrm>
        </p:spPr>
        <p:txBody>
          <a:bodyPr>
            <a:normAutofit/>
          </a:bodyPr>
          <a:lstStyle/>
          <a:p>
            <a:r>
              <a:rPr lang="en-GB" sz="1600" dirty="0" smtClean="0"/>
              <a:t>Our dataset contain trips from the last 12 months:</a:t>
            </a:r>
            <a:br>
              <a:rPr lang="en-GB" sz="1600" dirty="0" smtClean="0"/>
            </a:br>
            <a:r>
              <a:rPr lang="en-GB" sz="1600" dirty="0" smtClean="0"/>
              <a:t>October 2020 to September </a:t>
            </a:r>
            <a:r>
              <a:rPr lang="en-GB" sz="1600" dirty="0" smtClean="0"/>
              <a:t>2021.</a:t>
            </a:r>
            <a:endParaRPr lang="en-GB" sz="1600" dirty="0" smtClean="0"/>
          </a:p>
          <a:p>
            <a:r>
              <a:rPr lang="en-GB" sz="1600" dirty="0" smtClean="0"/>
              <a:t>Contains trips from 692 station  across </a:t>
            </a:r>
            <a:r>
              <a:rPr lang="en-GB" sz="1600" dirty="0" smtClean="0"/>
              <a:t>Chicago.</a:t>
            </a:r>
            <a:endParaRPr lang="en-GB" sz="1600" dirty="0" smtClean="0"/>
          </a:p>
          <a:p>
            <a:r>
              <a:rPr lang="en-GB" sz="1600" dirty="0" smtClean="0"/>
              <a:t>Data is limited due to privacy restriction on </a:t>
            </a:r>
            <a:br>
              <a:rPr lang="en-GB" sz="1600" dirty="0" smtClean="0"/>
            </a:br>
            <a:r>
              <a:rPr lang="en-GB" sz="1600" dirty="0" smtClean="0"/>
              <a:t>personals user’s </a:t>
            </a:r>
            <a:r>
              <a:rPr lang="en-GB" sz="1600" dirty="0" smtClean="0"/>
              <a:t>information.</a:t>
            </a:r>
            <a:endParaRPr lang="en-GB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053" y="1090465"/>
            <a:ext cx="5238750" cy="4895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95900" y="659578"/>
            <a:ext cx="4128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Number of rides made by Users</a:t>
            </a:r>
            <a:endParaRPr lang="en-GB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8585781" y="3429000"/>
            <a:ext cx="437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46%</a:t>
            </a:r>
          </a:p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848350" y="4095750"/>
            <a:ext cx="437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54%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20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90" y="277030"/>
            <a:ext cx="8596668" cy="1320800"/>
          </a:xfrm>
        </p:spPr>
        <p:txBody>
          <a:bodyPr/>
          <a:lstStyle/>
          <a:p>
            <a:r>
              <a:rPr lang="en-GB" dirty="0"/>
              <a:t>Users driving style during weekdays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04" y="984254"/>
            <a:ext cx="6848283" cy="5477255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335090" y="1782496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90C226"/>
                </a:solidFill>
              </a:rPr>
              <a:t>Key takeaways:</a:t>
            </a:r>
            <a:endParaRPr lang="en-GB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Members </a:t>
            </a:r>
            <a:r>
              <a:rPr lang="en-GB" sz="1600" dirty="0" smtClean="0"/>
              <a:t>maintain a steady trips duration for almost all days, with a slightly increase during week-ends.</a:t>
            </a:r>
          </a:p>
          <a:p>
            <a:r>
              <a:rPr lang="en-GB" sz="1600" b="1" dirty="0" smtClean="0">
                <a:solidFill>
                  <a:schemeClr val="accent4"/>
                </a:solidFill>
              </a:rPr>
              <a:t>Casual </a:t>
            </a:r>
            <a:r>
              <a:rPr lang="en-GB" sz="1600" dirty="0" smtClean="0"/>
              <a:t>users have </a:t>
            </a:r>
            <a:r>
              <a:rPr lang="en-GB" sz="1600" b="1" dirty="0" smtClean="0"/>
              <a:t>doubled </a:t>
            </a:r>
            <a:r>
              <a:rPr lang="en-GB" sz="1600" dirty="0" smtClean="0"/>
              <a:t> members trip’s duration during all week, with peaks on week-ends.  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15542" y="1413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79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62" y="289560"/>
            <a:ext cx="8596668" cy="1320800"/>
          </a:xfrm>
        </p:spPr>
        <p:txBody>
          <a:bodyPr/>
          <a:lstStyle/>
          <a:p>
            <a:r>
              <a:rPr lang="en-GB" dirty="0" smtClean="0"/>
              <a:t>Users </a:t>
            </a:r>
            <a:r>
              <a:rPr lang="en-GB" dirty="0"/>
              <a:t>driving style during weekdays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862" y="1710944"/>
            <a:ext cx="4184035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90C226"/>
                </a:solidFill>
                <a:ea typeface="+mj-ea"/>
                <a:cs typeface="+mj-cs"/>
              </a:rPr>
              <a:t>Key takeaways:</a:t>
            </a:r>
          </a:p>
          <a:p>
            <a:pPr marL="0" indent="0">
              <a:buNone/>
            </a:pPr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Members </a:t>
            </a:r>
            <a:r>
              <a:rPr lang="en-GB" sz="1600" dirty="0" smtClean="0"/>
              <a:t>tend to have a steady number of trips during the week, with a tiny drop on Sunday and Monday.</a:t>
            </a:r>
          </a:p>
          <a:p>
            <a:r>
              <a:rPr lang="en-GB" sz="1600" b="1" dirty="0" smtClean="0">
                <a:solidFill>
                  <a:schemeClr val="accent4"/>
                </a:solidFill>
              </a:rPr>
              <a:t>Casual</a:t>
            </a:r>
            <a:r>
              <a:rPr lang="en-GB" sz="1600" dirty="0" smtClean="0"/>
              <a:t> user tend instead to use the bike more on week-ends, and they  overcome members only in 2 days , Saturday and Sunday .</a:t>
            </a:r>
          </a:p>
          <a:p>
            <a:r>
              <a:rPr lang="en-GB" sz="1600" dirty="0" smtClean="0"/>
              <a:t>The difference is likely a product of a Monday to Friday work-week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7" y="1072184"/>
            <a:ext cx="6925691" cy="5539292"/>
          </a:xfrm>
        </p:spPr>
      </p:pic>
    </p:spTree>
    <p:extLst>
      <p:ext uri="{BB962C8B-B14F-4D97-AF65-F5344CB8AC3E}">
        <p14:creationId xmlns:p14="http://schemas.microsoft.com/office/powerpoint/2010/main" val="92925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09" y="276225"/>
            <a:ext cx="8596668" cy="1320800"/>
          </a:xfrm>
        </p:spPr>
        <p:txBody>
          <a:bodyPr/>
          <a:lstStyle/>
          <a:p>
            <a:r>
              <a:rPr lang="en-GB" dirty="0"/>
              <a:t>Users driving style </a:t>
            </a:r>
            <a:r>
              <a:rPr lang="en-GB" dirty="0" smtClean="0"/>
              <a:t>during months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009" y="1560514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rgbClr val="90C226"/>
                </a:solidFill>
              </a:rPr>
              <a:t>Key </a:t>
            </a:r>
            <a:r>
              <a:rPr lang="en-GB" b="1" dirty="0">
                <a:solidFill>
                  <a:srgbClr val="90C226"/>
                </a:solidFill>
              </a:rPr>
              <a:t>takeaways:</a:t>
            </a:r>
          </a:p>
          <a:p>
            <a:endParaRPr lang="en-GB" dirty="0" smtClean="0"/>
          </a:p>
          <a:p>
            <a:r>
              <a:rPr lang="en-GB" sz="1600" b="1" dirty="0" smtClean="0">
                <a:solidFill>
                  <a:srgbClr val="0070C0"/>
                </a:solidFill>
              </a:rPr>
              <a:t>Members </a:t>
            </a:r>
            <a:r>
              <a:rPr lang="en-GB" sz="1600" dirty="0" smtClean="0">
                <a:solidFill>
                  <a:schemeClr val="tx1"/>
                </a:solidFill>
              </a:rPr>
              <a:t>tend to have the same trips duration during the whole year, with a tiny increment on February.</a:t>
            </a:r>
          </a:p>
          <a:p>
            <a:r>
              <a:rPr lang="en-GB" sz="1600" b="1" dirty="0">
                <a:solidFill>
                  <a:schemeClr val="accent4"/>
                </a:solidFill>
              </a:rPr>
              <a:t>Casual</a:t>
            </a:r>
            <a:r>
              <a:rPr lang="en-GB" sz="1600" dirty="0"/>
              <a:t> </a:t>
            </a:r>
            <a:r>
              <a:rPr lang="en-GB" sz="1600" dirty="0" smtClean="0"/>
              <a:t>users, have a peak on February , steady use till May and a decreasing length duration till September. This is probably a cause for summer hot temperature.</a:t>
            </a:r>
            <a:endParaRPr lang="en-GB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94" y="936625"/>
            <a:ext cx="7254431" cy="5802224"/>
          </a:xfrm>
        </p:spPr>
      </p:pic>
      <p:sp>
        <p:nvSpPr>
          <p:cNvPr id="6" name="TextBox 5"/>
          <p:cNvSpPr txBox="1"/>
          <p:nvPr/>
        </p:nvSpPr>
        <p:spPr>
          <a:xfrm>
            <a:off x="5855558" y="1433556"/>
            <a:ext cx="720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February</a:t>
            </a:r>
            <a:endParaRPr lang="en-GB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7600950" y="213431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May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9848850" y="3048000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September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330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09" y="314325"/>
            <a:ext cx="8596668" cy="1320800"/>
          </a:xfrm>
        </p:spPr>
        <p:txBody>
          <a:bodyPr/>
          <a:lstStyle/>
          <a:p>
            <a:r>
              <a:rPr lang="en-GB" dirty="0"/>
              <a:t>Users driving style during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90C226"/>
                </a:solidFill>
              </a:rPr>
              <a:t>Key takeaways:</a:t>
            </a:r>
          </a:p>
          <a:p>
            <a:endParaRPr lang="en-GB" sz="1600" dirty="0" smtClean="0"/>
          </a:p>
          <a:p>
            <a:r>
              <a:rPr lang="en-GB" sz="1600" dirty="0" smtClean="0"/>
              <a:t>Both </a:t>
            </a:r>
            <a:r>
              <a:rPr lang="en-GB" sz="1600" b="1" dirty="0" smtClean="0">
                <a:solidFill>
                  <a:srgbClr val="0070C0"/>
                </a:solidFill>
              </a:rPr>
              <a:t>Members</a:t>
            </a:r>
            <a:r>
              <a:rPr lang="en-GB" sz="1600" dirty="0"/>
              <a:t> </a:t>
            </a:r>
            <a:r>
              <a:rPr lang="en-GB" sz="1600" dirty="0" smtClean="0"/>
              <a:t>and</a:t>
            </a:r>
            <a:r>
              <a:rPr lang="en-GB" sz="1600" b="1" dirty="0" smtClean="0">
                <a:solidFill>
                  <a:srgbClr val="0070C0"/>
                </a:solidFill>
              </a:rPr>
              <a:t> </a:t>
            </a:r>
            <a:r>
              <a:rPr lang="en-GB" sz="1600" b="1" dirty="0">
                <a:solidFill>
                  <a:schemeClr val="accent4"/>
                </a:solidFill>
              </a:rPr>
              <a:t>Casual</a:t>
            </a:r>
            <a:r>
              <a:rPr lang="en-GB" sz="1600" dirty="0"/>
              <a:t> </a:t>
            </a:r>
            <a:r>
              <a:rPr lang="en-GB" sz="1600" dirty="0" smtClean="0"/>
              <a:t>users starts riding </a:t>
            </a:r>
            <a:r>
              <a:rPr lang="en-GB" sz="1600" b="1" dirty="0" smtClean="0"/>
              <a:t>more</a:t>
            </a:r>
            <a:r>
              <a:rPr lang="en-GB" sz="1600" dirty="0" smtClean="0"/>
              <a:t> from February  to July (with a peak from </a:t>
            </a:r>
            <a:r>
              <a:rPr lang="en-GB" sz="1600" b="1" dirty="0" smtClean="0">
                <a:solidFill>
                  <a:schemeClr val="accent4"/>
                </a:solidFill>
              </a:rPr>
              <a:t>Casual</a:t>
            </a:r>
            <a:r>
              <a:rPr lang="en-GB" sz="1600" dirty="0"/>
              <a:t> </a:t>
            </a:r>
            <a:r>
              <a:rPr lang="en-GB" sz="1600" dirty="0" smtClean="0"/>
              <a:t>users)</a:t>
            </a:r>
          </a:p>
          <a:p>
            <a:r>
              <a:rPr lang="en-GB" sz="1600" dirty="0"/>
              <a:t>Both </a:t>
            </a:r>
            <a:r>
              <a:rPr lang="en-GB" sz="1600" b="1" dirty="0">
                <a:solidFill>
                  <a:srgbClr val="0070C0"/>
                </a:solidFill>
              </a:rPr>
              <a:t>Members</a:t>
            </a:r>
            <a:r>
              <a:rPr lang="en-GB" sz="1600" dirty="0"/>
              <a:t> and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r>
              <a:rPr lang="en-GB" sz="1600" b="1" dirty="0">
                <a:solidFill>
                  <a:schemeClr val="accent4"/>
                </a:solidFill>
              </a:rPr>
              <a:t>Casual</a:t>
            </a:r>
            <a:r>
              <a:rPr lang="en-GB" sz="1600" dirty="0"/>
              <a:t> users starts </a:t>
            </a:r>
            <a:r>
              <a:rPr lang="en-GB" sz="1600" dirty="0" smtClean="0"/>
              <a:t>riding substantially </a:t>
            </a:r>
            <a:r>
              <a:rPr lang="en-GB" sz="1600" b="1" dirty="0" smtClean="0"/>
              <a:t>less </a:t>
            </a:r>
            <a:r>
              <a:rPr lang="en-GB" sz="1600" dirty="0" smtClean="0"/>
              <a:t>from September to December</a:t>
            </a:r>
          </a:p>
          <a:p>
            <a:r>
              <a:rPr lang="en-GB" sz="1600" dirty="0" smtClean="0"/>
              <a:t>The increase of ride’s number after February, is likely due to the increase of the temperature during the year, vice-versa in September. </a:t>
            </a:r>
            <a:endParaRPr lang="en-GB" sz="1600" dirty="0"/>
          </a:p>
          <a:p>
            <a:endParaRPr lang="en-GB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1" y="929769"/>
            <a:ext cx="7153274" cy="5721316"/>
          </a:xfrm>
        </p:spPr>
      </p:pic>
      <p:sp>
        <p:nvSpPr>
          <p:cNvPr id="6" name="TextBox 5"/>
          <p:cNvSpPr txBox="1"/>
          <p:nvPr/>
        </p:nvSpPr>
        <p:spPr>
          <a:xfrm>
            <a:off x="8959677" y="1314450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July</a:t>
            </a:r>
            <a:endParaRPr lang="en-GB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734050" y="5153025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February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0039350" y="1800225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September</a:t>
            </a:r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201025" y="203747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June</a:t>
            </a:r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10950" y="4343400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December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481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09" y="333375"/>
            <a:ext cx="8596668" cy="1320800"/>
          </a:xfrm>
        </p:spPr>
        <p:txBody>
          <a:bodyPr/>
          <a:lstStyle/>
          <a:p>
            <a:r>
              <a:rPr lang="en-GB" dirty="0" smtClean="0"/>
              <a:t>Total length made by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90C226"/>
                </a:solidFill>
              </a:rPr>
              <a:t>Key takeaways:</a:t>
            </a:r>
          </a:p>
          <a:p>
            <a:r>
              <a:rPr lang="en-GB" sz="1600" dirty="0"/>
              <a:t>Even </a:t>
            </a:r>
            <a:r>
              <a:rPr lang="en-GB" sz="1600" dirty="0" smtClean="0"/>
              <a:t>though 54% of rides are made by </a:t>
            </a:r>
            <a:r>
              <a:rPr lang="en-GB" sz="1600" b="1" dirty="0" smtClean="0">
                <a:solidFill>
                  <a:srgbClr val="0070C0"/>
                </a:solidFill>
              </a:rPr>
              <a:t>members</a:t>
            </a:r>
            <a:r>
              <a:rPr lang="en-GB" sz="1600" dirty="0" smtClean="0"/>
              <a:t> they account only for the 34% of the total length of all trips made by users.</a:t>
            </a:r>
          </a:p>
          <a:p>
            <a:r>
              <a:rPr lang="en-GB" sz="1600" b="1" dirty="0">
                <a:solidFill>
                  <a:schemeClr val="accent4"/>
                </a:solidFill>
              </a:rPr>
              <a:t>Casual</a:t>
            </a:r>
            <a:r>
              <a:rPr lang="en-GB" sz="1600" dirty="0"/>
              <a:t> </a:t>
            </a:r>
            <a:r>
              <a:rPr lang="en-GB" sz="1600" dirty="0" smtClean="0"/>
              <a:t>users have almost </a:t>
            </a:r>
            <a:r>
              <a:rPr lang="en-GB" sz="1600" b="1" dirty="0" smtClean="0"/>
              <a:t>doubled</a:t>
            </a:r>
            <a:r>
              <a:rPr lang="en-GB" sz="1600" dirty="0" smtClean="0"/>
              <a:t> members on time spent on riding bikes. </a:t>
            </a:r>
            <a:endParaRPr lang="en-GB" sz="1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10" y="993775"/>
            <a:ext cx="4634240" cy="5172869"/>
          </a:xfrm>
        </p:spPr>
      </p:pic>
      <p:sp>
        <p:nvSpPr>
          <p:cNvPr id="6" name="TextBox 5"/>
          <p:cNvSpPr txBox="1"/>
          <p:nvPr/>
        </p:nvSpPr>
        <p:spPr>
          <a:xfrm>
            <a:off x="8572500" y="46863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66%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743700" y="3580209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34%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7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6750</TotalTime>
  <Words>631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 How annual members and casual riders differ </vt:lpstr>
      <vt:lpstr>Table of Contents</vt:lpstr>
      <vt:lpstr>Objective</vt:lpstr>
      <vt:lpstr>Data Overview:</vt:lpstr>
      <vt:lpstr>Users driving style during weekdays</vt:lpstr>
      <vt:lpstr>Users driving style during weekdays</vt:lpstr>
      <vt:lpstr>Users driving style during months</vt:lpstr>
      <vt:lpstr>Users driving style during months</vt:lpstr>
      <vt:lpstr>Total length made by users</vt:lpstr>
      <vt:lpstr>Recap on discoveries</vt:lpstr>
      <vt:lpstr>Discovery’s recap:</vt:lpstr>
      <vt:lpstr>Conclusion </vt:lpstr>
      <vt:lpstr>Advice  to converting Casual users </vt:lpstr>
      <vt:lpstr>Appendix</vt:lpstr>
      <vt:lpstr>More about data analysis: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Cyclistic’s Trips</dc:title>
  <dc:creator>Melo</dc:creator>
  <cp:lastModifiedBy>Melo</cp:lastModifiedBy>
  <cp:revision>50</cp:revision>
  <dcterms:created xsi:type="dcterms:W3CDTF">2021-11-01T18:51:13Z</dcterms:created>
  <dcterms:modified xsi:type="dcterms:W3CDTF">2021-11-09T16:05:56Z</dcterms:modified>
</cp:coreProperties>
</file>