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68" r:id="rId6"/>
    <p:sldId id="259" r:id="rId7"/>
    <p:sldId id="260" r:id="rId8"/>
    <p:sldId id="261"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8"/>
    <p:restoredTop sz="92264"/>
  </p:normalViewPr>
  <p:slideViewPr>
    <p:cSldViewPr snapToGrid="0" snapToObjects="1">
      <p:cViewPr varScale="1">
        <p:scale>
          <a:sx n="47" d="100"/>
          <a:sy n="47" d="100"/>
        </p:scale>
        <p:origin x="14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84396-6D2B-F241-A818-C0B83DC2CE1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70EDC86-C3A0-9F46-9574-21A7F59F1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A225D97-97A5-CC4B-9E53-68B5565F725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74240AF5-2D21-A047-820D-B70590C475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289299-4167-DB4F-986B-EA84F6975E91}"/>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63893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4D127D-0FAD-5045-9C5B-05E7AC0F63C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BDA8B5E-3083-B540-BD3A-7C9BB5E2E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3C6993-E671-5349-A3CD-63B5CFA7B88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893CF0B3-95EE-E54E-AAA4-0894F9B85A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9768D3-F98B-E24E-A40E-3F8BA3F4255A}"/>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6728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73C4CA-E26E-D143-AC68-2AB8E647BE5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6A2B71-7121-384F-8456-9C50ECFFC1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A648D4-EDD6-7F4E-B142-0CA409234FB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AB6C172-75DA-7C42-B1AC-F59BB5D75E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DC613F-B3DE-4D46-A728-7811790120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95596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DE48E-A22D-5F48-9147-A8DDB9635E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0EADD6-B7A9-3F40-AFA1-C50D5C893BC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258AE1-7143-FE40-ADC8-3D4050EADE54}"/>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84B4F78-511C-DC41-98AA-D3F16936B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1E73E4-5D35-6640-A286-DB09E4FFA7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496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CE88FE-25D4-3F44-A6E7-B4E0D7DF6E0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A43028F-AA6B-7F41-81C4-213F49A7A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8EAF1F-1838-C846-BD00-A429EB2037FD}"/>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07920C45-A9EF-2343-9264-B09155C37EC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FB5C75-22DF-4646-9113-C1D335310A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7770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634A-D7C1-4243-BB8A-F68A197D47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47D068-CF64-0241-9759-5984BAE32C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A6F88-4004-4345-B8DF-EB36D2ADA6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CF0C921-E675-8948-BA66-24F3253DEDDE}"/>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A657EB78-268A-3540-854F-15A62CB3EF6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4EA4A5-33B6-644F-9011-0B53CAF3DDB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6050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711055-1ACE-884F-9BB3-15D965E7C3D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8E1BBF-4414-CA42-8F9D-22C24AD0F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FF45246-69F6-D543-BDBF-F8A2A19E0C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C293FE-C337-5647-9565-B35A40DE9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EEE5109-1840-B343-88CE-9BE47C29D2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6D5E3F-FE4E-D342-919B-92D763712E1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8" name="Fußzeilenplatzhalter 7">
            <a:extLst>
              <a:ext uri="{FF2B5EF4-FFF2-40B4-BE49-F238E27FC236}">
                <a16:creationId xmlns:a16="http://schemas.microsoft.com/office/drawing/2014/main" id="{6DA4DB10-EB6E-9A4C-819B-7D32409ED7A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8278CD-3D26-164F-9947-2D5056A87BF3}"/>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91033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C3647-77D4-094A-89A9-4B6B460ACA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D716CF-2878-9945-9198-FB26D91CC8D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4" name="Fußzeilenplatzhalter 3">
            <a:extLst>
              <a:ext uri="{FF2B5EF4-FFF2-40B4-BE49-F238E27FC236}">
                <a16:creationId xmlns:a16="http://schemas.microsoft.com/office/drawing/2014/main" id="{2504D541-8ADC-4F4F-A873-624C31BF29C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B9B095-027B-6E42-8919-46E54862179D}"/>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3979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9FE96-A4BE-F246-A056-F81F731E66A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3" name="Fußzeilenplatzhalter 2">
            <a:extLst>
              <a:ext uri="{FF2B5EF4-FFF2-40B4-BE49-F238E27FC236}">
                <a16:creationId xmlns:a16="http://schemas.microsoft.com/office/drawing/2014/main" id="{80F43525-FDE2-534D-AC61-07C2B4BA930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2E7DC2-978D-1041-9237-C0EFA9012150}"/>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99506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B6A5-459F-D344-966B-B813243048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22C3567-9881-7141-972D-CF76A16D0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EB39F4-E8CF-0B4B-B92B-2E8B4A89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AD9F6B-2228-2E4D-AF62-B74959580A2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D9F65C99-C48B-524A-9F05-D72D3A2BA41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BC43B8-A565-874E-BE07-3D53DBEA672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503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BE142-F19D-0042-A5BF-DDB5E16F8B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DC941C-2741-D443-9E81-A002F74C7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C01164E-CAAA-7B46-A191-E5C99DC12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F60350-FFAF-6A43-BF3E-48DB7EE8D899}"/>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7426E575-0048-BC47-B744-CB8BDFC71C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700415-05D1-7342-A387-C071F2F912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7603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8097A8-0AB5-7345-BA49-3BC34EFB2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7D381C3-A55F-A247-BE95-F91D68474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C4BC10-3B06-454C-B4D1-F8EC90A09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F60149E-438C-5B46-B4EF-BFF436229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EECF0C-576C-954B-87E9-906723440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90C-9966-934F-909B-5B7DA19DED62}" type="slidenum">
              <a:rPr lang="de-DE" smtClean="0"/>
              <a:t>‹Nr.›</a:t>
            </a:fld>
            <a:endParaRPr lang="de-DE"/>
          </a:p>
        </p:txBody>
      </p:sp>
    </p:spTree>
    <p:extLst>
      <p:ext uri="{BB962C8B-B14F-4D97-AF65-F5344CB8AC3E}">
        <p14:creationId xmlns:p14="http://schemas.microsoft.com/office/powerpoint/2010/main" val="33046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30C73D-BB20-314E-8654-41B1DBCA7664}"/>
              </a:ext>
            </a:extLst>
          </p:cNvPr>
          <p:cNvSpPr>
            <a:spLocks noGrp="1"/>
          </p:cNvSpPr>
          <p:nvPr>
            <p:ph type="ctrTitle"/>
          </p:nvPr>
        </p:nvSpPr>
        <p:spPr/>
        <p:txBody>
          <a:bodyPr/>
          <a:lstStyle/>
          <a:p>
            <a:r>
              <a:rPr lang="de-DE" dirty="0"/>
              <a:t>Erdrevolution auf der Nordhalbkugel</a:t>
            </a:r>
          </a:p>
        </p:txBody>
      </p:sp>
      <p:sp>
        <p:nvSpPr>
          <p:cNvPr id="3" name="Untertitel 2">
            <a:extLst>
              <a:ext uri="{FF2B5EF4-FFF2-40B4-BE49-F238E27FC236}">
                <a16:creationId xmlns:a16="http://schemas.microsoft.com/office/drawing/2014/main" id="{3374161E-4042-214B-BCF8-68D5EE8E24C7}"/>
              </a:ext>
            </a:extLst>
          </p:cNvPr>
          <p:cNvSpPr>
            <a:spLocks noGrp="1"/>
          </p:cNvSpPr>
          <p:nvPr>
            <p:ph type="subTitle" idx="1"/>
          </p:nvPr>
        </p:nvSpPr>
        <p:spPr/>
        <p:txBody>
          <a:bodyPr/>
          <a:lstStyle/>
          <a:p>
            <a:endParaRPr lang="de-DE" dirty="0"/>
          </a:p>
          <a:p>
            <a:r>
              <a:rPr lang="de-DE" dirty="0"/>
              <a:t>Project </a:t>
            </a:r>
            <a:r>
              <a:rPr lang="de-DE" dirty="0" err="1"/>
              <a:t>Application</a:t>
            </a:r>
            <a:r>
              <a:rPr lang="de-DE" dirty="0"/>
              <a:t> – Carmen Häfner</a:t>
            </a:r>
          </a:p>
        </p:txBody>
      </p:sp>
    </p:spTree>
    <p:extLst>
      <p:ext uri="{BB962C8B-B14F-4D97-AF65-F5344CB8AC3E}">
        <p14:creationId xmlns:p14="http://schemas.microsoft.com/office/powerpoint/2010/main" val="5797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zur Abgabe</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3589863955"/>
              </p:ext>
            </p:extLst>
          </p:nvPr>
        </p:nvGraphicFramePr>
        <p:xfrm>
          <a:off x="949960" y="1685924"/>
          <a:ext cx="10403840" cy="462057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Interaktion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Bedienung der Simulation besser beschriftet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Jahreszeiten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Nur für Nordhalbkugel gültig, bildlich schöner dargestellt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20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 </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Ausweitung der Interaktivität</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b="0" dirty="0">
                          <a:latin typeface="Helvetica Neue" panose="02000503000000020004" pitchFamily="2" charset="0"/>
                          <a:ea typeface="Helvetica Neue" panose="02000503000000020004" pitchFamily="2" charset="0"/>
                          <a:cs typeface="Helvetica Neue" panose="02000503000000020004" pitchFamily="2" charset="0"/>
                        </a:rPr>
                        <a:t>Ergänzung der Simulation mit Schieberegler, um Geschwindigkeit der Erde zu ändern</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Start-Stopp-Button</a:t>
                      </a:r>
                    </a:p>
                    <a:p>
                      <a:pPr marL="0" indent="360363">
                        <a:tabLst/>
                      </a:pPr>
                      <a:r>
                        <a:rPr lang="de-CH" sz="1600" dirty="0">
                          <a:latin typeface="Helvetica Neue" panose="02000503000000020004" pitchFamily="2" charset="0"/>
                          <a:ea typeface="Helvetica Neue" panose="02000503000000020004" pitchFamily="2" charset="0"/>
                          <a:cs typeface="Helvetica Neue" panose="02000503000000020004" pitchFamily="2" charset="0"/>
                        </a:rPr>
                        <a:t>Funktionalität des Buttons korrigiert</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6" name="Grafik 5">
            <a:extLst>
              <a:ext uri="{FF2B5EF4-FFF2-40B4-BE49-F238E27FC236}">
                <a16:creationId xmlns:a16="http://schemas.microsoft.com/office/drawing/2014/main" id="{27D682ED-959F-974D-97F5-AB82436B84C8}"/>
              </a:ext>
            </a:extLst>
          </p:cNvPr>
          <p:cNvPicPr>
            <a:picLocks noChangeAspect="1"/>
          </p:cNvPicPr>
          <p:nvPr/>
        </p:nvPicPr>
        <p:blipFill>
          <a:blip r:embed="rId2"/>
          <a:stretch>
            <a:fillRect/>
          </a:stretch>
        </p:blipFill>
        <p:spPr>
          <a:xfrm>
            <a:off x="1139741" y="3934167"/>
            <a:ext cx="4760727" cy="2372335"/>
          </a:xfrm>
          <a:prstGeom prst="rect">
            <a:avLst/>
          </a:prstGeom>
        </p:spPr>
      </p:pic>
    </p:spTree>
    <p:extLst>
      <p:ext uri="{BB962C8B-B14F-4D97-AF65-F5344CB8AC3E}">
        <p14:creationId xmlns:p14="http://schemas.microsoft.com/office/powerpoint/2010/main" val="46072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78682-310A-2C47-A278-91D37BF40464}"/>
              </a:ext>
            </a:extLst>
          </p:cNvPr>
          <p:cNvSpPr>
            <a:spLocks noGrp="1"/>
          </p:cNvSpPr>
          <p:nvPr>
            <p:ph type="title"/>
          </p:nvPr>
        </p:nvSpPr>
        <p:spPr/>
        <p:txBody>
          <a:bodyPr/>
          <a:lstStyle/>
          <a:p>
            <a:r>
              <a:rPr lang="de-DE" dirty="0"/>
              <a:t>Anwendungsbezogene Perspektive</a:t>
            </a:r>
          </a:p>
        </p:txBody>
      </p:sp>
      <p:sp>
        <p:nvSpPr>
          <p:cNvPr id="3" name="Inhaltsplatzhalter 2">
            <a:extLst>
              <a:ext uri="{FF2B5EF4-FFF2-40B4-BE49-F238E27FC236}">
                <a16:creationId xmlns:a16="http://schemas.microsoft.com/office/drawing/2014/main" id="{9DAC09FE-9A8F-7643-BF68-B0CF606712A2}"/>
              </a:ext>
            </a:extLst>
          </p:cNvPr>
          <p:cNvSpPr>
            <a:spLocks noGrp="1"/>
          </p:cNvSpPr>
          <p:nvPr>
            <p:ph idx="1"/>
          </p:nvPr>
        </p:nvSpPr>
        <p:spPr/>
        <p:txBody>
          <a:bodyPr>
            <a:normAutofit/>
          </a:bodyPr>
          <a:lstStyle/>
          <a:p>
            <a:pPr marL="0" indent="0">
              <a:buNone/>
            </a:pPr>
            <a:endParaRPr lang="de-DE" sz="2000" dirty="0"/>
          </a:p>
        </p:txBody>
      </p:sp>
    </p:spTree>
    <p:extLst>
      <p:ext uri="{BB962C8B-B14F-4D97-AF65-F5344CB8AC3E}">
        <p14:creationId xmlns:p14="http://schemas.microsoft.com/office/powerpoint/2010/main" val="417154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7BBE55-43E2-3E4A-A3E8-7B8A83ABC50B}"/>
              </a:ext>
            </a:extLst>
          </p:cNvPr>
          <p:cNvSpPr>
            <a:spLocks noGrp="1"/>
          </p:cNvSpPr>
          <p:nvPr>
            <p:ph type="title"/>
          </p:nvPr>
        </p:nvSpPr>
        <p:spPr/>
        <p:txBody>
          <a:bodyPr/>
          <a:lstStyle/>
          <a:p>
            <a:r>
              <a:rPr lang="de-DE" dirty="0"/>
              <a:t>Demo in Processing</a:t>
            </a:r>
          </a:p>
        </p:txBody>
      </p:sp>
      <p:pic>
        <p:nvPicPr>
          <p:cNvPr id="3" name="Grafik 2">
            <a:extLst>
              <a:ext uri="{FF2B5EF4-FFF2-40B4-BE49-F238E27FC236}">
                <a16:creationId xmlns:a16="http://schemas.microsoft.com/office/drawing/2014/main" id="{5E5376DA-4F0D-F440-B8DF-2C667E25CDF7}"/>
              </a:ext>
            </a:extLst>
          </p:cNvPr>
          <p:cNvPicPr>
            <a:picLocks noChangeAspect="1"/>
          </p:cNvPicPr>
          <p:nvPr/>
        </p:nvPicPr>
        <p:blipFill>
          <a:blip r:embed="rId2"/>
          <a:stretch>
            <a:fillRect/>
          </a:stretch>
        </p:blipFill>
        <p:spPr>
          <a:xfrm>
            <a:off x="960120" y="1690688"/>
            <a:ext cx="8991600" cy="4480637"/>
          </a:xfrm>
          <a:prstGeom prst="rect">
            <a:avLst/>
          </a:prstGeom>
        </p:spPr>
      </p:pic>
    </p:spTree>
    <p:extLst>
      <p:ext uri="{BB962C8B-B14F-4D97-AF65-F5344CB8AC3E}">
        <p14:creationId xmlns:p14="http://schemas.microsoft.com/office/powerpoint/2010/main" val="330518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D4C68-8835-4C43-B1F7-5AB0BCB6DFC9}"/>
              </a:ext>
            </a:extLst>
          </p:cNvPr>
          <p:cNvSpPr>
            <a:spLocks noGrp="1"/>
          </p:cNvSpPr>
          <p:nvPr>
            <p:ph type="title"/>
          </p:nvPr>
        </p:nvSpPr>
        <p:spPr/>
        <p:txBody>
          <a:bodyPr/>
          <a:lstStyle/>
          <a:p>
            <a:r>
              <a:rPr lang="de-DE" dirty="0"/>
              <a:t>Entwicklungsbezogene Perspektive</a:t>
            </a:r>
          </a:p>
        </p:txBody>
      </p:sp>
      <p:sp>
        <p:nvSpPr>
          <p:cNvPr id="3" name="Inhaltsplatzhalter 2">
            <a:extLst>
              <a:ext uri="{FF2B5EF4-FFF2-40B4-BE49-F238E27FC236}">
                <a16:creationId xmlns:a16="http://schemas.microsoft.com/office/drawing/2014/main" id="{129F58C5-5B88-F944-BEE8-0E5694361B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9159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Struktur des Programms</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917577780"/>
              </p:ext>
            </p:extLst>
          </p:nvPr>
        </p:nvGraphicFramePr>
        <p:xfrm>
          <a:off x="949960" y="1685924"/>
          <a:ext cx="10403840" cy="4943476"/>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gridSpan="2">
                  <a:txBody>
                    <a:bodyPr/>
                    <a:lstStyle/>
                    <a:p>
                      <a:r>
                        <a:rPr lang="de-DE" sz="2000" dirty="0"/>
                        <a:t>Deklaration globaler Variablen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459103"/>
                  </a:ext>
                </a:extLst>
              </a:tr>
              <a:tr h="444818">
                <a:tc>
                  <a:txBody>
                    <a:bodyPr/>
                    <a:lstStyle/>
                    <a:p>
                      <a:r>
                        <a:rPr lang="de-DE" sz="2000" dirty="0"/>
                        <a:t>Setup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dirty="0"/>
                        <a:t>Draw</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DE" sz="2000" dirty="0" err="1"/>
                        <a:t>Bildschirmgrösse</a:t>
                      </a:r>
                      <a:endParaRPr lang="de-DE" sz="2000" dirty="0"/>
                    </a:p>
                    <a:p>
                      <a:pPr marL="342900" indent="-342900">
                        <a:buFont typeface="Arial" panose="020B0604020202020204" pitchFamily="34" charset="0"/>
                        <a:buChar char="•"/>
                      </a:pPr>
                      <a:r>
                        <a:rPr lang="de-DE" sz="2000" dirty="0"/>
                        <a:t>Grundfarbe</a:t>
                      </a: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de-DE" sz="2000" dirty="0"/>
                        <a:t>Globale Variablen</a:t>
                      </a:r>
                    </a:p>
                    <a:p>
                      <a:pPr marL="342900" indent="-342900">
                        <a:buFont typeface="Arial" panose="020B0604020202020204" pitchFamily="34" charset="0"/>
                        <a:buChar char="•"/>
                      </a:pPr>
                      <a:r>
                        <a:rPr lang="de-DE" sz="2000" dirty="0"/>
                        <a:t>Hintergrundbilder Weltraum und Sonne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Titel, Umlaufbahn, Start-Stopp-Button und Schieberegler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Einfügen und Bewegung der Erde um die Sonne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Änderung des Erdwinkels für Umlaufbewegung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Interaktion Start-Stopp-Button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Definitionen: Überschriften, Erdumlaufbahn, Start-Stopp-Button, Text Jahreszeiten, Einblenden der Jahreszeiten nach Grad des Erdwinkel, Schieberegler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92890267"/>
                  </a:ext>
                </a:extLst>
              </a:tr>
            </a:tbl>
          </a:graphicData>
        </a:graphic>
      </p:graphicFrame>
    </p:spTree>
    <p:extLst>
      <p:ext uri="{BB962C8B-B14F-4D97-AF65-F5344CB8AC3E}">
        <p14:creationId xmlns:p14="http://schemas.microsoft.com/office/powerpoint/2010/main" val="239041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CA07E-62EB-B144-B024-B64E66049EC4}"/>
              </a:ext>
            </a:extLst>
          </p:cNvPr>
          <p:cNvSpPr>
            <a:spLocks noGrp="1"/>
          </p:cNvSpPr>
          <p:nvPr>
            <p:ph type="title"/>
          </p:nvPr>
        </p:nvSpPr>
        <p:spPr/>
        <p:txBody>
          <a:bodyPr/>
          <a:lstStyle/>
          <a:p>
            <a:r>
              <a:rPr lang="de-DE" dirty="0"/>
              <a:t>Prozessbezogene Perspektive</a:t>
            </a:r>
          </a:p>
        </p:txBody>
      </p:sp>
      <p:sp>
        <p:nvSpPr>
          <p:cNvPr id="3" name="Inhaltsplatzhalter 2">
            <a:extLst>
              <a:ext uri="{FF2B5EF4-FFF2-40B4-BE49-F238E27FC236}">
                <a16:creationId xmlns:a16="http://schemas.microsoft.com/office/drawing/2014/main" id="{ADDD01E1-F0A4-454D-A7CE-90290F264EA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3808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a:t>Projektvorhaben</a:t>
            </a:r>
            <a:endParaRPr lang="de-DE" dirty="0"/>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p:txBody>
          <a:bodyPr>
            <a:normAutofit lnSpcReduction="10000"/>
          </a:bodyPr>
          <a:lstStyle/>
          <a:p>
            <a:r>
              <a:rPr lang="de-CH" sz="2000" b="1" dirty="0">
                <a:latin typeface="Helvetica Neue" panose="02000503000000020004" pitchFamily="2" charset="0"/>
                <a:ea typeface="Helvetica Neue" panose="02000503000000020004" pitchFamily="2" charset="0"/>
                <a:cs typeface="Helvetica Neue" panose="02000503000000020004" pitchFamily="2" charset="0"/>
              </a:rPr>
              <a:t>Thema: </a:t>
            </a:r>
            <a:r>
              <a:rPr lang="de-CH" sz="2000" dirty="0">
                <a:latin typeface="Helvetica Neue" panose="02000503000000020004" pitchFamily="2" charset="0"/>
                <a:ea typeface="Helvetica Neue" panose="02000503000000020004" pitchFamily="2" charset="0"/>
                <a:cs typeface="Helvetica Neue" panose="02000503000000020004" pitchFamily="2" charset="0"/>
              </a:rPr>
              <a:t>Simulation der Erdrevolution</a:t>
            </a:r>
          </a:p>
          <a:p>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Gründe für Projektwahl: </a:t>
            </a:r>
            <a:r>
              <a:rPr lang="de-CH" sz="2000" dirty="0">
                <a:latin typeface="Helvetica Neue" panose="02000503000000020004" pitchFamily="2" charset="0"/>
                <a:ea typeface="Helvetica Neue" panose="02000503000000020004" pitchFamily="2" charset="0"/>
                <a:cs typeface="Helvetica Neue" panose="02000503000000020004" pitchFamily="2" charset="0"/>
              </a:rPr>
              <a:t>Tellurium der Schule oft umständlich zu organisieren, keine passenden Videos oder Interaktionen für Schülerinnen und Schüler</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Umschreibung der Idee &amp; Interaktion: </a:t>
            </a:r>
            <a:r>
              <a:rPr lang="de-CH" sz="2000" dirty="0">
                <a:latin typeface="Helvetica Neue" panose="02000503000000020004" pitchFamily="2" charset="0"/>
                <a:ea typeface="Helvetica Neue" panose="02000503000000020004" pitchFamily="2" charset="0"/>
                <a:cs typeface="Helvetica Neue" panose="02000503000000020004" pitchFamily="2" charset="0"/>
              </a:rPr>
              <a:t>Die Erde befindet sich auf ihrer Umlaufbahn um die Sonne. Mit der Maus wird die Erde auf ihrer Bahn bewegt. Je nach Einfallswinkel der Sonne werden die unterschiedlichen Jahreszeiten auf der Erde simuliert.</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Erwartete Schwierigkeiten: </a:t>
            </a:r>
            <a:r>
              <a:rPr lang="de-CH" sz="2000" dirty="0">
                <a:latin typeface="Helvetica Neue" panose="02000503000000020004" pitchFamily="2" charset="0"/>
                <a:ea typeface="Helvetica Neue" panose="02000503000000020004" pitchFamily="2" charset="0"/>
                <a:cs typeface="Helvetica Neue" panose="02000503000000020004" pitchFamily="2" charset="0"/>
              </a:rPr>
              <a:t>korrekt beleuchtete Erde, Simulation der Bewegung der Erde auf der Umlaufbahn, Zusatzfunktionen wie Beschriftungen, Pfeile, Erdrotation, etc.</a:t>
            </a:r>
          </a:p>
          <a:p>
            <a:pPr marL="0" indent="0">
              <a:buNone/>
            </a:pPr>
            <a:endParaRPr lang="de-CH" sz="2000" b="1"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Team:</a:t>
            </a:r>
            <a:r>
              <a:rPr lang="de-CH" sz="2000" dirty="0">
                <a:latin typeface="Helvetica Neue" panose="02000503000000020004" pitchFamily="2" charset="0"/>
                <a:ea typeface="Helvetica Neue" panose="02000503000000020004" pitchFamily="2" charset="0"/>
                <a:cs typeface="Helvetica Neue" panose="02000503000000020004" pitchFamily="2" charset="0"/>
              </a:rPr>
              <a:t> Einzelarbeit</a:t>
            </a:r>
          </a:p>
          <a:p>
            <a:pPr marL="0" indent="0">
              <a:buNone/>
            </a:pPr>
            <a:endParaRPr lang="de-DE" dirty="0"/>
          </a:p>
        </p:txBody>
      </p:sp>
    </p:spTree>
    <p:extLst>
      <p:ext uri="{BB962C8B-B14F-4D97-AF65-F5344CB8AC3E}">
        <p14:creationId xmlns:p14="http://schemas.microsoft.com/office/powerpoint/2010/main" val="291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Checkpoint 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1406198109"/>
              </p:ext>
            </p:extLst>
          </p:nvPr>
        </p:nvGraphicFramePr>
        <p:xfrm>
          <a:off x="949960" y="1685924"/>
          <a:ext cx="10403840" cy="468153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DE" sz="2000" dirty="0"/>
                        <a:t>Definiert und bis zum Schluss beibehalten</a:t>
                      </a:r>
                    </a:p>
                    <a:p>
                      <a:pPr marL="0" indent="0">
                        <a:buFontTx/>
                        <a:buNone/>
                      </a:pPr>
                      <a:endParaRPr lang="de-DE" sz="2000" dirty="0"/>
                    </a:p>
                    <a:p>
                      <a:pPr marL="342900" indent="-342900">
                        <a:buFont typeface="Arial" panose="020B0604020202020204" pitchFamily="34" charset="0"/>
                        <a:buChar char="•"/>
                      </a:pPr>
                      <a:r>
                        <a:rPr lang="de-DE" sz="2000" dirty="0"/>
                        <a:t>Umlaufbahn in Form eines Kreises statt einer Ellipse</a:t>
                      </a:r>
                      <a:endParaRPr lang="de-DE" sz="1600" dirty="0"/>
                    </a:p>
                    <a:p>
                      <a:pPr marL="361950" indent="0">
                        <a:buFontTx/>
                        <a:buNone/>
                        <a:tabLst/>
                      </a:pPr>
                      <a:r>
                        <a:rPr lang="de-DE" sz="1600" dirty="0"/>
                        <a:t>Gründe: Kreis ist einfacher und übersichtlicher, weitere Faktoren (Neigung der Erdachse, Nord- und Südhalbkugel, </a:t>
                      </a:r>
                      <a:r>
                        <a:rPr lang="de-DE" sz="1600" dirty="0" err="1"/>
                        <a:t>Grössenverhältnisse</a:t>
                      </a:r>
                      <a:r>
                        <a:rPr lang="de-DE" sz="1600" dirty="0"/>
                        <a:t> des Sonnensystems, etc.) wurden ebenfalls vernachlässigt </a:t>
                      </a:r>
                      <a:r>
                        <a:rPr lang="de-DE" sz="1600" dirty="0">
                          <a:sym typeface="Wingdings" pitchFamily="2" charset="2"/>
                        </a:rPr>
                        <a:t> Simulation</a:t>
                      </a: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de-DE" sz="2000" dirty="0"/>
                        <a:t>Verwendung von Parametern</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92890267"/>
                  </a:ext>
                </a:extLst>
              </a:tr>
            </a:tbl>
          </a:graphicData>
        </a:graphic>
      </p:graphicFrame>
      <p:pic>
        <p:nvPicPr>
          <p:cNvPr id="7" name="Grafik 6">
            <a:extLst>
              <a:ext uri="{FF2B5EF4-FFF2-40B4-BE49-F238E27FC236}">
                <a16:creationId xmlns:a16="http://schemas.microsoft.com/office/drawing/2014/main" id="{368F8494-5625-344E-B932-A6CED093628F}"/>
              </a:ext>
            </a:extLst>
          </p:cNvPr>
          <p:cNvPicPr>
            <a:picLocks noChangeAspect="1"/>
          </p:cNvPicPr>
          <p:nvPr/>
        </p:nvPicPr>
        <p:blipFill rotWithShape="1">
          <a:blip r:embed="rId2"/>
          <a:srcRect r="37096"/>
          <a:stretch/>
        </p:blipFill>
        <p:spPr>
          <a:xfrm>
            <a:off x="6621133" y="2631564"/>
            <a:ext cx="4092875" cy="3214988"/>
          </a:xfrm>
          <a:prstGeom prst="rect">
            <a:avLst/>
          </a:prstGeom>
        </p:spPr>
      </p:pic>
    </p:spTree>
    <p:extLst>
      <p:ext uri="{BB962C8B-B14F-4D97-AF65-F5344CB8AC3E}">
        <p14:creationId xmlns:p14="http://schemas.microsoft.com/office/powerpoint/2010/main" val="204887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Checkpoint II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2454393007"/>
              </p:ext>
            </p:extLst>
          </p:nvPr>
        </p:nvGraphicFramePr>
        <p:xfrm>
          <a:off x="949960" y="1685924"/>
          <a:ext cx="10403840" cy="382809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Bahn der Erde</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Sollte nicht ersichtlich sein und wurde bei Checkpoint II korrigiert</a:t>
                      </a:r>
                      <a:endParaRPr lang="de-CH" sz="20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Änderung der Interaktivität</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Erde wird nicht per Maus gesteuert, sondern dreht eigenständig auf der Umlaufbahn, Maus soll für weitere Steuerungen zur Verfügung stehen</a:t>
                      </a:r>
                    </a:p>
                    <a:p>
                      <a:pPr marL="342900" indent="-342900">
                        <a:buFont typeface="Arial" panose="020B0604020202020204" pitchFamily="34" charset="0"/>
                        <a:buChar char="•"/>
                      </a:pPr>
                      <a:endParaRPr lang="de-DE"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Einbau Start-Stopp-Button</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b="0" dirty="0">
                          <a:latin typeface="Helvetica Neue" panose="02000503000000020004" pitchFamily="2" charset="0"/>
                          <a:ea typeface="Helvetica Neue" panose="02000503000000020004" pitchFamily="2" charset="0"/>
                          <a:cs typeface="Helvetica Neue" panose="02000503000000020004" pitchFamily="2" charset="0"/>
                        </a:rPr>
                        <a:t>Einbau eines Buttons, um die Erde an gewünschter Position zu stoppen </a:t>
                      </a:r>
                      <a:r>
                        <a:rPr lang="de-CH" sz="1600" b="0" dirty="0">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hat bis dahin noch nicht funktioniert</a:t>
                      </a:r>
                      <a:endParaRPr lang="de-CH" sz="16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5" name="Grafik 4">
            <a:extLst>
              <a:ext uri="{FF2B5EF4-FFF2-40B4-BE49-F238E27FC236}">
                <a16:creationId xmlns:a16="http://schemas.microsoft.com/office/drawing/2014/main" id="{5EC09808-F3C6-AB45-91DC-240DF3AC1685}"/>
              </a:ext>
            </a:extLst>
          </p:cNvPr>
          <p:cNvPicPr>
            <a:picLocks noChangeAspect="1"/>
          </p:cNvPicPr>
          <p:nvPr/>
        </p:nvPicPr>
        <p:blipFill>
          <a:blip r:embed="rId2"/>
          <a:stretch>
            <a:fillRect/>
          </a:stretch>
        </p:blipFill>
        <p:spPr>
          <a:xfrm>
            <a:off x="1362972" y="3231634"/>
            <a:ext cx="4492753" cy="2202330"/>
          </a:xfrm>
          <a:prstGeom prst="rect">
            <a:avLst/>
          </a:prstGeom>
        </p:spPr>
      </p:pic>
    </p:spTree>
    <p:extLst>
      <p:ext uri="{BB962C8B-B14F-4D97-AF65-F5344CB8AC3E}">
        <p14:creationId xmlns:p14="http://schemas.microsoft.com/office/powerpoint/2010/main" val="32836099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Words>
  <Application>Microsoft Macintosh PowerPoint</Application>
  <PresentationFormat>Breitbild</PresentationFormat>
  <Paragraphs>78</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Helvetica Neue</vt:lpstr>
      <vt:lpstr>Wingdings</vt:lpstr>
      <vt:lpstr>Office</vt:lpstr>
      <vt:lpstr>Erdrevolution auf der Nordhalbkugel</vt:lpstr>
      <vt:lpstr>Anwendungsbezogene Perspektive</vt:lpstr>
      <vt:lpstr>Demo in Processing</vt:lpstr>
      <vt:lpstr>Entwicklungsbezogene Perspektive</vt:lpstr>
      <vt:lpstr>Struktur des Programms</vt:lpstr>
      <vt:lpstr>Prozessbezogene Perspektive</vt:lpstr>
      <vt:lpstr>Projektvorhaben</vt:lpstr>
      <vt:lpstr>Entwicklungen bis Checkpoint I</vt:lpstr>
      <vt:lpstr>Entwicklungen bis Checkpoint II</vt:lpstr>
      <vt:lpstr>Entwicklungen bis zur Abgabe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Häfner-Meier Carmen</dc:creator>
  <cp:lastModifiedBy>Häfner-Meier Carmen</cp:lastModifiedBy>
  <cp:revision>15</cp:revision>
  <dcterms:created xsi:type="dcterms:W3CDTF">2021-12-12T18:48:25Z</dcterms:created>
  <dcterms:modified xsi:type="dcterms:W3CDTF">2021-12-13T18:28:10Z</dcterms:modified>
</cp:coreProperties>
</file>