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6"/>
  </p:normalViewPr>
  <p:slideViewPr>
    <p:cSldViewPr snapToGrid="0" snapToObjects="1">
      <p:cViewPr varScale="1">
        <p:scale>
          <a:sx n="84" d="100"/>
          <a:sy n="84" d="100"/>
        </p:scale>
        <p:origin x="10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84396-6D2B-F241-A818-C0B83DC2CE1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70EDC86-C3A0-9F46-9574-21A7F59F1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A225D97-97A5-CC4B-9E53-68B5565F7258}"/>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74240AF5-2D21-A047-820D-B70590C475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D289299-4167-DB4F-986B-EA84F6975E91}"/>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63893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4D127D-0FAD-5045-9C5B-05E7AC0F63C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BDA8B5E-3083-B540-BD3A-7C9BB5E2E83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3C6993-E671-5349-A3CD-63B5CFA7B883}"/>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893CF0B3-95EE-E54E-AAA4-0894F9B85A0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89768D3-F98B-E24E-A40E-3F8BA3F4255A}"/>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67287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673C4CA-E26E-D143-AC68-2AB8E647BE5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C6A2B71-7121-384F-8456-9C50ECFFC1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A648D4-EDD6-7F4E-B142-0CA409234FBF}"/>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2AB6C172-75DA-7C42-B1AC-F59BB5D75EE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DC613F-B3DE-4D46-A728-7811790120B2}"/>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395596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3DE48E-A22D-5F48-9147-A8DDB9635E9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70EADD6-B7A9-3F40-AFA1-C50D5C893BC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C258AE1-7143-FE40-ADC8-3D4050EADE54}"/>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284B4F78-511C-DC41-98AA-D3F16936B7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C1E73E4-5D35-6640-A286-DB09E4FFA7C4}"/>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04962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CE88FE-25D4-3F44-A6E7-B4E0D7DF6E0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A43028F-AA6B-7F41-81C4-213F49A7A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78EAF1F-1838-C846-BD00-A429EB2037FD}"/>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07920C45-A9EF-2343-9264-B09155C37EC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3FB5C75-22DF-4646-9113-C1D335310AC4}"/>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77709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E0634A-D7C1-4243-BB8A-F68A197D476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B47D068-CF64-0241-9759-5984BAE32C6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ABA6F88-4004-4345-B8DF-EB36D2ADA6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CF0C921-E675-8948-BA66-24F3253DEDDE}"/>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6" name="Fußzeilenplatzhalter 5">
            <a:extLst>
              <a:ext uri="{FF2B5EF4-FFF2-40B4-BE49-F238E27FC236}">
                <a16:creationId xmlns:a16="http://schemas.microsoft.com/office/drawing/2014/main" id="{A657EB78-268A-3540-854F-15A62CB3EF6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84EA4A5-33B6-644F-9011-0B53CAF3DDB6}"/>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360502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711055-1ACE-884F-9BB3-15D965E7C3D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B8E1BBF-4414-CA42-8F9D-22C24AD0F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FF45246-69F6-D543-BDBF-F8A2A19E0C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BC293FE-C337-5647-9565-B35A40DE9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EEE5109-1840-B343-88CE-9BE47C29D22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56D5E3F-FE4E-D342-919B-92D763712E18}"/>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8" name="Fußzeilenplatzhalter 7">
            <a:extLst>
              <a:ext uri="{FF2B5EF4-FFF2-40B4-BE49-F238E27FC236}">
                <a16:creationId xmlns:a16="http://schemas.microsoft.com/office/drawing/2014/main" id="{6DA4DB10-EB6E-9A4C-819B-7D32409ED7A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C8278CD-3D26-164F-9947-2D5056A87BF3}"/>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910338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FC3647-77D4-094A-89A9-4B6B460ACAF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1D716CF-2878-9945-9198-FB26D91CC8DF}"/>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4" name="Fußzeilenplatzhalter 3">
            <a:extLst>
              <a:ext uri="{FF2B5EF4-FFF2-40B4-BE49-F238E27FC236}">
                <a16:creationId xmlns:a16="http://schemas.microsoft.com/office/drawing/2014/main" id="{2504D541-8ADC-4F4F-A873-624C31BF29C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B9B095-027B-6E42-8919-46E54862179D}"/>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273979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69FE96-A4BE-F246-A056-F81F731E66A3}"/>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3" name="Fußzeilenplatzhalter 2">
            <a:extLst>
              <a:ext uri="{FF2B5EF4-FFF2-40B4-BE49-F238E27FC236}">
                <a16:creationId xmlns:a16="http://schemas.microsoft.com/office/drawing/2014/main" id="{80F43525-FDE2-534D-AC61-07C2B4BA930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D2E7DC2-978D-1041-9237-C0EFA9012150}"/>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299506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0B6A5-459F-D344-966B-B8132430482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22C3567-9881-7141-972D-CF76A16D0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EEB39F4-E8CF-0B4B-B92B-2E8B4A89A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5AD9F6B-2228-2E4D-AF62-B74959580A23}"/>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6" name="Fußzeilenplatzhalter 5">
            <a:extLst>
              <a:ext uri="{FF2B5EF4-FFF2-40B4-BE49-F238E27FC236}">
                <a16:creationId xmlns:a16="http://schemas.microsoft.com/office/drawing/2014/main" id="{D9F65C99-C48B-524A-9F05-D72D3A2BA41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0BC43B8-A565-874E-BE07-3D53DBEA6726}"/>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27503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5BE142-F19D-0042-A5BF-DDB5E16F8B3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EDC941C-2741-D443-9E81-A002F74C7A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C01164E-CAAA-7B46-A191-E5C99DC12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8F60350-FFAF-6A43-BF3E-48DB7EE8D899}"/>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6" name="Fußzeilenplatzhalter 5">
            <a:extLst>
              <a:ext uri="{FF2B5EF4-FFF2-40B4-BE49-F238E27FC236}">
                <a16:creationId xmlns:a16="http://schemas.microsoft.com/office/drawing/2014/main" id="{7426E575-0048-BC47-B744-CB8BDFC71C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700415-05D1-7342-A387-C071F2F912B2}"/>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076033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88097A8-0AB5-7345-BA49-3BC34EFB2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7D381C3-A55F-A247-BE95-F91D68474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C4BC10-3B06-454C-B4D1-F8EC90A096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2F60149E-438C-5B46-B4EF-BFF436229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0EECF0C-576C-954B-87E9-906723440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CE90C-9966-934F-909B-5B7DA19DED62}" type="slidenum">
              <a:rPr lang="de-DE" smtClean="0"/>
              <a:t>‹Nr.›</a:t>
            </a:fld>
            <a:endParaRPr lang="de-DE"/>
          </a:p>
        </p:txBody>
      </p:sp>
    </p:spTree>
    <p:extLst>
      <p:ext uri="{BB962C8B-B14F-4D97-AF65-F5344CB8AC3E}">
        <p14:creationId xmlns:p14="http://schemas.microsoft.com/office/powerpoint/2010/main" val="330469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30C73D-BB20-314E-8654-41B1DBCA7664}"/>
              </a:ext>
            </a:extLst>
          </p:cNvPr>
          <p:cNvSpPr>
            <a:spLocks noGrp="1"/>
          </p:cNvSpPr>
          <p:nvPr>
            <p:ph type="ctrTitle"/>
          </p:nvPr>
        </p:nvSpPr>
        <p:spPr/>
        <p:txBody>
          <a:bodyPr/>
          <a:lstStyle/>
          <a:p>
            <a:r>
              <a:rPr lang="de-DE" dirty="0"/>
              <a:t>Erdrevolution auf der Nordhalbkugel</a:t>
            </a:r>
          </a:p>
        </p:txBody>
      </p:sp>
      <p:sp>
        <p:nvSpPr>
          <p:cNvPr id="3" name="Untertitel 2">
            <a:extLst>
              <a:ext uri="{FF2B5EF4-FFF2-40B4-BE49-F238E27FC236}">
                <a16:creationId xmlns:a16="http://schemas.microsoft.com/office/drawing/2014/main" id="{3374161E-4042-214B-BCF8-68D5EE8E24C7}"/>
              </a:ext>
            </a:extLst>
          </p:cNvPr>
          <p:cNvSpPr>
            <a:spLocks noGrp="1"/>
          </p:cNvSpPr>
          <p:nvPr>
            <p:ph type="subTitle" idx="1"/>
          </p:nvPr>
        </p:nvSpPr>
        <p:spPr/>
        <p:txBody>
          <a:bodyPr/>
          <a:lstStyle/>
          <a:p>
            <a:endParaRPr lang="de-DE" dirty="0"/>
          </a:p>
          <a:p>
            <a:r>
              <a:rPr lang="de-DE" dirty="0"/>
              <a:t>Project </a:t>
            </a:r>
            <a:r>
              <a:rPr lang="de-DE" dirty="0" err="1"/>
              <a:t>Application</a:t>
            </a:r>
            <a:r>
              <a:rPr lang="de-DE" dirty="0"/>
              <a:t> – Carmen Häfner</a:t>
            </a:r>
          </a:p>
        </p:txBody>
      </p:sp>
    </p:spTree>
    <p:extLst>
      <p:ext uri="{BB962C8B-B14F-4D97-AF65-F5344CB8AC3E}">
        <p14:creationId xmlns:p14="http://schemas.microsoft.com/office/powerpoint/2010/main" val="57976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78682-310A-2C47-A278-91D37BF40464}"/>
              </a:ext>
            </a:extLst>
          </p:cNvPr>
          <p:cNvSpPr>
            <a:spLocks noGrp="1"/>
          </p:cNvSpPr>
          <p:nvPr>
            <p:ph type="title"/>
          </p:nvPr>
        </p:nvSpPr>
        <p:spPr/>
        <p:txBody>
          <a:bodyPr/>
          <a:lstStyle/>
          <a:p>
            <a:r>
              <a:rPr lang="de-DE" dirty="0"/>
              <a:t>Anwendungsbezogene Perspektive</a:t>
            </a:r>
          </a:p>
        </p:txBody>
      </p:sp>
      <p:sp>
        <p:nvSpPr>
          <p:cNvPr id="3" name="Inhaltsplatzhalter 2">
            <a:extLst>
              <a:ext uri="{FF2B5EF4-FFF2-40B4-BE49-F238E27FC236}">
                <a16:creationId xmlns:a16="http://schemas.microsoft.com/office/drawing/2014/main" id="{9DAC09FE-9A8F-7643-BF68-B0CF606712A2}"/>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17154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1D4C68-8835-4C43-B1F7-5AB0BCB6DFC9}"/>
              </a:ext>
            </a:extLst>
          </p:cNvPr>
          <p:cNvSpPr>
            <a:spLocks noGrp="1"/>
          </p:cNvSpPr>
          <p:nvPr>
            <p:ph type="title"/>
          </p:nvPr>
        </p:nvSpPr>
        <p:spPr/>
        <p:txBody>
          <a:bodyPr/>
          <a:lstStyle/>
          <a:p>
            <a:r>
              <a:rPr lang="de-DE" dirty="0"/>
              <a:t>Entwicklungsbezogene Perspektive</a:t>
            </a:r>
          </a:p>
        </p:txBody>
      </p:sp>
      <p:sp>
        <p:nvSpPr>
          <p:cNvPr id="3" name="Inhaltsplatzhalter 2">
            <a:extLst>
              <a:ext uri="{FF2B5EF4-FFF2-40B4-BE49-F238E27FC236}">
                <a16:creationId xmlns:a16="http://schemas.microsoft.com/office/drawing/2014/main" id="{129F58C5-5B88-F944-BEE8-0E5694361B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99159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CA07E-62EB-B144-B024-B64E66049EC4}"/>
              </a:ext>
            </a:extLst>
          </p:cNvPr>
          <p:cNvSpPr>
            <a:spLocks noGrp="1"/>
          </p:cNvSpPr>
          <p:nvPr>
            <p:ph type="title"/>
          </p:nvPr>
        </p:nvSpPr>
        <p:spPr/>
        <p:txBody>
          <a:bodyPr/>
          <a:lstStyle/>
          <a:p>
            <a:r>
              <a:rPr lang="de-DE" dirty="0"/>
              <a:t>Prozessbezogene Perspektive</a:t>
            </a:r>
          </a:p>
        </p:txBody>
      </p:sp>
      <p:sp>
        <p:nvSpPr>
          <p:cNvPr id="3" name="Inhaltsplatzhalter 2">
            <a:extLst>
              <a:ext uri="{FF2B5EF4-FFF2-40B4-BE49-F238E27FC236}">
                <a16:creationId xmlns:a16="http://schemas.microsoft.com/office/drawing/2014/main" id="{ADDD01E1-F0A4-454D-A7CE-90290F264EA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38082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p:txBody>
          <a:bodyPr/>
          <a:lstStyle/>
          <a:p>
            <a:r>
              <a:rPr lang="de-DE"/>
              <a:t>Projektvorhaben</a:t>
            </a:r>
            <a:endParaRPr lang="de-DE" dirty="0"/>
          </a:p>
        </p:txBody>
      </p:sp>
      <p:sp>
        <p:nvSpPr>
          <p:cNvPr id="3" name="Inhaltsplatzhalter 2">
            <a:extLst>
              <a:ext uri="{FF2B5EF4-FFF2-40B4-BE49-F238E27FC236}">
                <a16:creationId xmlns:a16="http://schemas.microsoft.com/office/drawing/2014/main" id="{DBC179A3-FA57-6941-8067-ABC9ED6135E5}"/>
              </a:ext>
            </a:extLst>
          </p:cNvPr>
          <p:cNvSpPr>
            <a:spLocks noGrp="1"/>
          </p:cNvSpPr>
          <p:nvPr>
            <p:ph idx="1"/>
          </p:nvPr>
        </p:nvSpPr>
        <p:spPr/>
        <p:txBody>
          <a:bodyPr>
            <a:normAutofit/>
          </a:bodyPr>
          <a:lstStyle/>
          <a:p>
            <a:r>
              <a:rPr lang="de-CH" sz="2000" b="1" dirty="0">
                <a:latin typeface="Helvetica Neue" panose="02000503000000020004" pitchFamily="2" charset="0"/>
                <a:ea typeface="Helvetica Neue" panose="02000503000000020004" pitchFamily="2" charset="0"/>
                <a:cs typeface="Helvetica Neue" panose="02000503000000020004" pitchFamily="2" charset="0"/>
              </a:rPr>
              <a:t>Thema: </a:t>
            </a:r>
            <a:r>
              <a:rPr lang="de-CH" sz="2000" dirty="0">
                <a:latin typeface="Helvetica Neue" panose="02000503000000020004" pitchFamily="2" charset="0"/>
                <a:ea typeface="Helvetica Neue" panose="02000503000000020004" pitchFamily="2" charset="0"/>
                <a:cs typeface="Helvetica Neue" panose="02000503000000020004" pitchFamily="2" charset="0"/>
              </a:rPr>
              <a:t>Simulation der Erdrevolution</a:t>
            </a:r>
          </a:p>
          <a:p>
            <a:pPr marL="0" indent="0">
              <a:buNone/>
            </a:pPr>
            <a:endParaRPr lang="de-CH" sz="2000"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Umschreibung der Idee &amp; Interaktion: </a:t>
            </a:r>
            <a:r>
              <a:rPr lang="de-CH" sz="2000" dirty="0">
                <a:latin typeface="Helvetica Neue" panose="02000503000000020004" pitchFamily="2" charset="0"/>
                <a:ea typeface="Helvetica Neue" panose="02000503000000020004" pitchFamily="2" charset="0"/>
                <a:cs typeface="Helvetica Neue" panose="02000503000000020004" pitchFamily="2" charset="0"/>
              </a:rPr>
              <a:t>Die Erde befindet sich auf ihrer Umlaufbahn um die Sonne. Mit der Maus wird die Erde auf ihrer Bahn bewegt. Je nach Einfallswinkel der Sonne werden die unterschiedlichen Jahreszeiten auf der Erde simuliert.</a:t>
            </a:r>
          </a:p>
          <a:p>
            <a:pPr marL="0" indent="0">
              <a:buNone/>
            </a:pPr>
            <a:endParaRPr lang="de-CH" sz="2000"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Erwartete Schwierigkeiten: </a:t>
            </a:r>
            <a:r>
              <a:rPr lang="de-CH" sz="2000" dirty="0">
                <a:latin typeface="Helvetica Neue" panose="02000503000000020004" pitchFamily="2" charset="0"/>
                <a:ea typeface="Helvetica Neue" panose="02000503000000020004" pitchFamily="2" charset="0"/>
                <a:cs typeface="Helvetica Neue" panose="02000503000000020004" pitchFamily="2" charset="0"/>
              </a:rPr>
              <a:t>korrekt beleuchtete Erde, Simulation der Bewegung der Erde auf der Umlaufbahn, Zusatzfunktionen wie Beschriftungen, Pfeile, Erdrotation, etc.</a:t>
            </a:r>
          </a:p>
          <a:p>
            <a:pPr marL="0" indent="0">
              <a:buNone/>
            </a:pPr>
            <a:endParaRPr lang="de-CH" sz="2000" b="1"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Team:</a:t>
            </a:r>
            <a:r>
              <a:rPr lang="de-CH" sz="2000" dirty="0">
                <a:latin typeface="Helvetica Neue" panose="02000503000000020004" pitchFamily="2" charset="0"/>
                <a:ea typeface="Helvetica Neue" panose="02000503000000020004" pitchFamily="2" charset="0"/>
                <a:cs typeface="Helvetica Neue" panose="02000503000000020004" pitchFamily="2" charset="0"/>
              </a:rPr>
              <a:t> Einzelarbeit</a:t>
            </a:r>
          </a:p>
          <a:p>
            <a:pPr marL="0" indent="0">
              <a:buNone/>
            </a:pPr>
            <a:endParaRPr lang="de-DE" dirty="0"/>
          </a:p>
        </p:txBody>
      </p:sp>
    </p:spTree>
    <p:extLst>
      <p:ext uri="{BB962C8B-B14F-4D97-AF65-F5344CB8AC3E}">
        <p14:creationId xmlns:p14="http://schemas.microsoft.com/office/powerpoint/2010/main" val="291528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p:txBody>
          <a:bodyPr/>
          <a:lstStyle/>
          <a:p>
            <a:r>
              <a:rPr lang="de-DE" dirty="0"/>
              <a:t>Entwicklungen bis Checkpoint I</a:t>
            </a:r>
          </a:p>
        </p:txBody>
      </p:sp>
      <p:sp>
        <p:nvSpPr>
          <p:cNvPr id="3" name="Inhaltsplatzhalter 2">
            <a:extLst>
              <a:ext uri="{FF2B5EF4-FFF2-40B4-BE49-F238E27FC236}">
                <a16:creationId xmlns:a16="http://schemas.microsoft.com/office/drawing/2014/main" id="{DBC179A3-FA57-6941-8067-ABC9ED6135E5}"/>
              </a:ext>
            </a:extLst>
          </p:cNvPr>
          <p:cNvSpPr>
            <a:spLocks noGrp="1"/>
          </p:cNvSpPr>
          <p:nvPr>
            <p:ph idx="1"/>
          </p:nvPr>
        </p:nvSpPr>
        <p:spPr/>
        <p:txBody>
          <a:bodyPr>
            <a:normAutofit/>
          </a:bodyPr>
          <a:lstStyle/>
          <a:p>
            <a:r>
              <a:rPr lang="de-CH" sz="2000" b="1" dirty="0">
                <a:latin typeface="Helvetica Neue" panose="02000503000000020004" pitchFamily="2" charset="0"/>
                <a:ea typeface="Helvetica Neue" panose="02000503000000020004" pitchFamily="2" charset="0"/>
                <a:cs typeface="Helvetica Neue" panose="02000503000000020004" pitchFamily="2" charset="0"/>
              </a:rPr>
              <a:t>Layout der Simulation: </a:t>
            </a:r>
            <a:r>
              <a:rPr lang="de-CH" sz="2000" dirty="0">
                <a:latin typeface="Helvetica Neue" panose="02000503000000020004" pitchFamily="2" charset="0"/>
                <a:ea typeface="Helvetica Neue" panose="02000503000000020004" pitchFamily="2" charset="0"/>
                <a:cs typeface="Helvetica Neue" panose="02000503000000020004" pitchFamily="2" charset="0"/>
              </a:rPr>
              <a:t>definiert und bis zum Schluss beibehalten, Grösse des Fensters passend zum verwendeten Computer</a:t>
            </a:r>
          </a:p>
          <a:p>
            <a:pPr marL="0" indent="0">
              <a:buNone/>
            </a:pPr>
            <a:endParaRPr lang="de-CH" sz="2000"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Umlaufbahn: </a:t>
            </a:r>
            <a:r>
              <a:rPr lang="de-CH" sz="2000" dirty="0">
                <a:latin typeface="Helvetica Neue" panose="02000503000000020004" pitchFamily="2" charset="0"/>
                <a:ea typeface="Helvetica Neue" panose="02000503000000020004" pitchFamily="2" charset="0"/>
                <a:cs typeface="Helvetica Neue" panose="02000503000000020004" pitchFamily="2" charset="0"/>
              </a:rPr>
              <a:t>in Form eines Kreises statt einer Ellipse</a:t>
            </a:r>
          </a:p>
          <a:p>
            <a:pPr marL="225425" indent="0">
              <a:buNone/>
            </a:pPr>
            <a:r>
              <a:rPr lang="de-CH" sz="2000" dirty="0">
                <a:latin typeface="Helvetica Neue" panose="02000503000000020004" pitchFamily="2" charset="0"/>
                <a:ea typeface="Helvetica Neue" panose="02000503000000020004" pitchFamily="2" charset="0"/>
                <a:cs typeface="Helvetica Neue" panose="02000503000000020004" pitchFamily="2" charset="0"/>
              </a:rPr>
              <a:t>Gründe: Kreis ist einfacher und übersichtlicher, weitere Faktoren wie Neigung der Erdachse, Erdrevolution auf der Südhalbkugel, Grössenverhältnisse des Sonnensystems, etc. ebenfalls vernachlässigt </a:t>
            </a:r>
            <a:r>
              <a:rPr lang="de-CH" sz="2000" dirty="0">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Es ist eine Simulation.</a:t>
            </a:r>
            <a:endParaRPr lang="de-CH" sz="20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endParaRPr lang="de-CH" sz="2000" dirty="0">
              <a:latin typeface="Helvetica Neue" panose="02000503000000020004" pitchFamily="2" charset="0"/>
              <a:ea typeface="Helvetica Neue" panose="02000503000000020004" pitchFamily="2" charset="0"/>
              <a:cs typeface="Helvetica Neue" panose="02000503000000020004" pitchFamily="2" charset="0"/>
            </a:endParaRPr>
          </a:p>
          <a:p>
            <a:r>
              <a:rPr lang="de-CH" sz="2000" b="1" dirty="0">
                <a:latin typeface="Helvetica Neue" panose="02000503000000020004" pitchFamily="2" charset="0"/>
                <a:ea typeface="Helvetica Neue" panose="02000503000000020004" pitchFamily="2" charset="0"/>
                <a:cs typeface="Helvetica Neue" panose="02000503000000020004" pitchFamily="2" charset="0"/>
              </a:rPr>
              <a:t>Parameter: </a:t>
            </a:r>
            <a:r>
              <a:rPr lang="de-CH" sz="2000" dirty="0">
                <a:latin typeface="Helvetica Neue" panose="02000503000000020004" pitchFamily="2" charset="0"/>
                <a:ea typeface="Helvetica Neue" panose="02000503000000020004" pitchFamily="2" charset="0"/>
                <a:cs typeface="Helvetica Neue" panose="02000503000000020004" pitchFamily="2" charset="0"/>
              </a:rPr>
              <a:t>Verwendung von Parametern, um Programm flexibel zu gestalten</a:t>
            </a:r>
          </a:p>
          <a:p>
            <a:pPr marL="0" indent="0">
              <a:buNone/>
            </a:pPr>
            <a:endParaRPr lang="de-DE" dirty="0"/>
          </a:p>
        </p:txBody>
      </p:sp>
    </p:spTree>
    <p:extLst>
      <p:ext uri="{BB962C8B-B14F-4D97-AF65-F5344CB8AC3E}">
        <p14:creationId xmlns:p14="http://schemas.microsoft.com/office/powerpoint/2010/main" val="204887845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Words>
  <Application>Microsoft Macintosh PowerPoint</Application>
  <PresentationFormat>Breitbild</PresentationFormat>
  <Paragraphs>21</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Calibri</vt:lpstr>
      <vt:lpstr>Calibri Light</vt:lpstr>
      <vt:lpstr>Helvetica Neue</vt:lpstr>
      <vt:lpstr>Office</vt:lpstr>
      <vt:lpstr>Erdrevolution auf der Nordhalbkugel</vt:lpstr>
      <vt:lpstr>Anwendungsbezogene Perspektive</vt:lpstr>
      <vt:lpstr>Entwicklungsbezogene Perspektive</vt:lpstr>
      <vt:lpstr>Prozessbezogene Perspektive</vt:lpstr>
      <vt:lpstr>Projektvorhaben</vt:lpstr>
      <vt:lpstr>Entwicklungen bis Checkpoint 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Häfner-Meier Carmen</dc:creator>
  <cp:lastModifiedBy>Häfner-Meier Carmen</cp:lastModifiedBy>
  <cp:revision>4</cp:revision>
  <dcterms:created xsi:type="dcterms:W3CDTF">2021-12-12T18:48:25Z</dcterms:created>
  <dcterms:modified xsi:type="dcterms:W3CDTF">2021-12-12T21:52:00Z</dcterms:modified>
</cp:coreProperties>
</file>