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8" r:id="rId5"/>
    <p:sldId id="268" r:id="rId6"/>
    <p:sldId id="259" r:id="rId7"/>
    <p:sldId id="260" r:id="rId8"/>
    <p:sldId id="261" r:id="rId9"/>
    <p:sldId id="264" r:id="rId10"/>
    <p:sldId id="265" r:id="rId11"/>
    <p:sldId id="269"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3"/>
    <p:restoredTop sz="92308"/>
  </p:normalViewPr>
  <p:slideViewPr>
    <p:cSldViewPr snapToGrid="0" snapToObjects="1">
      <p:cViewPr varScale="1">
        <p:scale>
          <a:sx n="65" d="100"/>
          <a:sy n="65" d="100"/>
        </p:scale>
        <p:origin x="165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84396-6D2B-F241-A818-C0B83DC2CE1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70EDC86-C3A0-9F46-9574-21A7F59F1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A225D97-97A5-CC4B-9E53-68B5565F725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74240AF5-2D21-A047-820D-B70590C475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D289299-4167-DB4F-986B-EA84F6975E91}"/>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63893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4D127D-0FAD-5045-9C5B-05E7AC0F63C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BDA8B5E-3083-B540-BD3A-7C9BB5E2E8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3C6993-E671-5349-A3CD-63B5CFA7B88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893CF0B3-95EE-E54E-AAA4-0894F9B85A0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89768D3-F98B-E24E-A40E-3F8BA3F4255A}"/>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67287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73C4CA-E26E-D143-AC68-2AB8E647BE5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C6A2B71-7121-384F-8456-9C50ECFFC1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A648D4-EDD6-7F4E-B142-0CA409234FB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AB6C172-75DA-7C42-B1AC-F59BB5D75E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DC613F-B3DE-4D46-A728-7811790120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95596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3DE48E-A22D-5F48-9147-A8DDB9635E9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70EADD6-B7A9-3F40-AFA1-C50D5C893BC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258AE1-7143-FE40-ADC8-3D4050EADE54}"/>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84B4F78-511C-DC41-98AA-D3F16936B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C1E73E4-5D35-6640-A286-DB09E4FFA7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4962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CE88FE-25D4-3F44-A6E7-B4E0D7DF6E0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A43028F-AA6B-7F41-81C4-213F49A7A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8EAF1F-1838-C846-BD00-A429EB2037FD}"/>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07920C45-A9EF-2343-9264-B09155C37EC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3FB5C75-22DF-4646-9113-C1D335310AC4}"/>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77709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0634A-D7C1-4243-BB8A-F68A197D476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47D068-CF64-0241-9759-5984BAE32C6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A6F88-4004-4345-B8DF-EB36D2ADA6C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CF0C921-E675-8948-BA66-24F3253DEDDE}"/>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A657EB78-268A-3540-854F-15A62CB3EF6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84EA4A5-33B6-644F-9011-0B53CAF3DDB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36050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711055-1ACE-884F-9BB3-15D965E7C3D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B8E1BBF-4414-CA42-8F9D-22C24AD0F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FF45246-69F6-D543-BDBF-F8A2A19E0C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BC293FE-C337-5647-9565-B35A40DE9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EEE5109-1840-B343-88CE-9BE47C29D2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56D5E3F-FE4E-D342-919B-92D763712E18}"/>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8" name="Fußzeilenplatzhalter 7">
            <a:extLst>
              <a:ext uri="{FF2B5EF4-FFF2-40B4-BE49-F238E27FC236}">
                <a16:creationId xmlns:a16="http://schemas.microsoft.com/office/drawing/2014/main" id="{6DA4DB10-EB6E-9A4C-819B-7D32409ED7A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C8278CD-3D26-164F-9947-2D5056A87BF3}"/>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910338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C3647-77D4-094A-89A9-4B6B460ACAF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1D716CF-2878-9945-9198-FB26D91CC8DF}"/>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4" name="Fußzeilenplatzhalter 3">
            <a:extLst>
              <a:ext uri="{FF2B5EF4-FFF2-40B4-BE49-F238E27FC236}">
                <a16:creationId xmlns:a16="http://schemas.microsoft.com/office/drawing/2014/main" id="{2504D541-8ADC-4F4F-A873-624C31BF29C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B9B095-027B-6E42-8919-46E54862179D}"/>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3979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69FE96-A4BE-F246-A056-F81F731E66A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3" name="Fußzeilenplatzhalter 2">
            <a:extLst>
              <a:ext uri="{FF2B5EF4-FFF2-40B4-BE49-F238E27FC236}">
                <a16:creationId xmlns:a16="http://schemas.microsoft.com/office/drawing/2014/main" id="{80F43525-FDE2-534D-AC61-07C2B4BA930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D2E7DC2-978D-1041-9237-C0EFA9012150}"/>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99506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C0B6A5-459F-D344-966B-B813243048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22C3567-9881-7141-972D-CF76A16D0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EEB39F4-E8CF-0B4B-B92B-2E8B4A89A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5AD9F6B-2228-2E4D-AF62-B74959580A23}"/>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D9F65C99-C48B-524A-9F05-D72D3A2BA41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0BC43B8-A565-874E-BE07-3D53DBEA6726}"/>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27503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BE142-F19D-0042-A5BF-DDB5E16F8B3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EDC941C-2741-D443-9E81-A002F74C7A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C01164E-CAAA-7B46-A191-E5C99DC12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F60350-FFAF-6A43-BF3E-48DB7EE8D899}"/>
              </a:ext>
            </a:extLst>
          </p:cNvPr>
          <p:cNvSpPr>
            <a:spLocks noGrp="1"/>
          </p:cNvSpPr>
          <p:nvPr>
            <p:ph type="dt" sz="half" idx="10"/>
          </p:nvPr>
        </p:nvSpPr>
        <p:spPr/>
        <p:txBody>
          <a:bodyPr/>
          <a:lstStyle/>
          <a:p>
            <a:fld id="{4D12EBB2-3F13-F04E-81A8-1BCC4590B4C4}" type="datetimeFigureOut">
              <a:rPr lang="de-DE" smtClean="0"/>
              <a:t>12.12.21</a:t>
            </a:fld>
            <a:endParaRPr lang="de-DE"/>
          </a:p>
        </p:txBody>
      </p:sp>
      <p:sp>
        <p:nvSpPr>
          <p:cNvPr id="6" name="Fußzeilenplatzhalter 5">
            <a:extLst>
              <a:ext uri="{FF2B5EF4-FFF2-40B4-BE49-F238E27FC236}">
                <a16:creationId xmlns:a16="http://schemas.microsoft.com/office/drawing/2014/main" id="{7426E575-0048-BC47-B744-CB8BDFC71C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700415-05D1-7342-A387-C071F2F912B2}"/>
              </a:ext>
            </a:extLst>
          </p:cNvPr>
          <p:cNvSpPr>
            <a:spLocks noGrp="1"/>
          </p:cNvSpPr>
          <p:nvPr>
            <p:ph type="sldNum" sz="quarter" idx="12"/>
          </p:nvPr>
        </p:nvSpPr>
        <p:spPr/>
        <p:txBody>
          <a:bodyPr/>
          <a:lstStyle/>
          <a:p>
            <a:fld id="{788CE90C-9966-934F-909B-5B7DA19DED62}" type="slidenum">
              <a:rPr lang="de-DE" smtClean="0"/>
              <a:t>‹Nr.›</a:t>
            </a:fld>
            <a:endParaRPr lang="de-DE"/>
          </a:p>
        </p:txBody>
      </p:sp>
    </p:spTree>
    <p:extLst>
      <p:ext uri="{BB962C8B-B14F-4D97-AF65-F5344CB8AC3E}">
        <p14:creationId xmlns:p14="http://schemas.microsoft.com/office/powerpoint/2010/main" val="107603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8097A8-0AB5-7345-BA49-3BC34EFB2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7D381C3-A55F-A247-BE95-F91D684742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C4BC10-3B06-454C-B4D1-F8EC90A09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2EBB2-3F13-F04E-81A8-1BCC4590B4C4}" type="datetimeFigureOut">
              <a:rPr lang="de-DE" smtClean="0"/>
              <a:t>12.12.21</a:t>
            </a:fld>
            <a:endParaRPr lang="de-DE"/>
          </a:p>
        </p:txBody>
      </p:sp>
      <p:sp>
        <p:nvSpPr>
          <p:cNvPr id="5" name="Fußzeilenplatzhalter 4">
            <a:extLst>
              <a:ext uri="{FF2B5EF4-FFF2-40B4-BE49-F238E27FC236}">
                <a16:creationId xmlns:a16="http://schemas.microsoft.com/office/drawing/2014/main" id="{2F60149E-438C-5B46-B4EF-BFF436229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0EECF0C-576C-954B-87E9-906723440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CE90C-9966-934F-909B-5B7DA19DED62}" type="slidenum">
              <a:rPr lang="de-DE" smtClean="0"/>
              <a:t>‹Nr.›</a:t>
            </a:fld>
            <a:endParaRPr lang="de-DE"/>
          </a:p>
        </p:txBody>
      </p:sp>
    </p:spTree>
    <p:extLst>
      <p:ext uri="{BB962C8B-B14F-4D97-AF65-F5344CB8AC3E}">
        <p14:creationId xmlns:p14="http://schemas.microsoft.com/office/powerpoint/2010/main" val="3304699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1">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9B30C73D-BB20-314E-8654-41B1DBCA7664}"/>
              </a:ext>
            </a:extLst>
          </p:cNvPr>
          <p:cNvSpPr>
            <a:spLocks noGrp="1"/>
          </p:cNvSpPr>
          <p:nvPr>
            <p:ph type="ctrTitle"/>
          </p:nvPr>
        </p:nvSpPr>
        <p:spPr>
          <a:xfrm>
            <a:off x="616893" y="1238250"/>
            <a:ext cx="7003107" cy="4381500"/>
          </a:xfrm>
        </p:spPr>
        <p:txBody>
          <a:bodyPr anchor="ctr">
            <a:normAutofit/>
          </a:bodyPr>
          <a:lstStyle/>
          <a:p>
            <a:pPr algn="l"/>
            <a:r>
              <a:rPr lang="de-DE" sz="7200"/>
              <a:t>Erdrevolution auf der Nordhalbkugel</a:t>
            </a:r>
          </a:p>
        </p:txBody>
      </p:sp>
      <p:sp>
        <p:nvSpPr>
          <p:cNvPr id="3" name="Untertitel 2">
            <a:extLst>
              <a:ext uri="{FF2B5EF4-FFF2-40B4-BE49-F238E27FC236}">
                <a16:creationId xmlns:a16="http://schemas.microsoft.com/office/drawing/2014/main" id="{3374161E-4042-214B-BCF8-68D5EE8E24C7}"/>
              </a:ext>
            </a:extLst>
          </p:cNvPr>
          <p:cNvSpPr>
            <a:spLocks noGrp="1"/>
          </p:cNvSpPr>
          <p:nvPr>
            <p:ph type="subTitle" idx="1"/>
          </p:nvPr>
        </p:nvSpPr>
        <p:spPr>
          <a:xfrm>
            <a:off x="8791575" y="1238249"/>
            <a:ext cx="3000375" cy="5222185"/>
          </a:xfrm>
        </p:spPr>
        <p:txBody>
          <a:bodyPr anchor="ctr">
            <a:normAutofit/>
          </a:bodyPr>
          <a:lstStyle/>
          <a:p>
            <a:pPr algn="l"/>
            <a:endParaRPr lang="de-DE" sz="2800" dirty="0"/>
          </a:p>
          <a:p>
            <a:pPr algn="l"/>
            <a:endParaRPr lang="de-DE" sz="2800" dirty="0"/>
          </a:p>
          <a:p>
            <a:pPr algn="l"/>
            <a:endParaRPr lang="de-DE" sz="2800" dirty="0"/>
          </a:p>
          <a:p>
            <a:pPr algn="l"/>
            <a:endParaRPr lang="de-DE" sz="2800" dirty="0"/>
          </a:p>
          <a:p>
            <a:pPr algn="l"/>
            <a:endParaRPr lang="de-DE" sz="2800" dirty="0"/>
          </a:p>
          <a:p>
            <a:pPr algn="l"/>
            <a:endParaRPr lang="de-DE" sz="2800" dirty="0"/>
          </a:p>
          <a:p>
            <a:pPr>
              <a:spcBef>
                <a:spcPts val="400"/>
              </a:spcBef>
            </a:pPr>
            <a:r>
              <a:rPr lang="de-DE" sz="2000" dirty="0"/>
              <a:t>Project </a:t>
            </a:r>
            <a:r>
              <a:rPr lang="de-DE" sz="2000" dirty="0" err="1"/>
              <a:t>Application</a:t>
            </a:r>
            <a:endParaRPr lang="de-DE" sz="2000" dirty="0"/>
          </a:p>
          <a:p>
            <a:pPr>
              <a:spcBef>
                <a:spcPts val="400"/>
              </a:spcBef>
            </a:pPr>
            <a:r>
              <a:rPr lang="de-DE" sz="2000" dirty="0"/>
              <a:t> Carmen Häfner</a:t>
            </a:r>
          </a:p>
          <a:p>
            <a:pPr>
              <a:spcBef>
                <a:spcPts val="400"/>
              </a:spcBef>
            </a:pPr>
            <a:r>
              <a:rPr lang="de-DE" sz="2000" dirty="0"/>
              <a:t>HeS2021</a:t>
            </a:r>
          </a:p>
        </p:txBody>
      </p:sp>
      <p:sp>
        <p:nvSpPr>
          <p:cNvPr id="14" name="Rectangle 1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76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Entwicklungen bis zur Abgabe</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2848007923"/>
              </p:ext>
            </p:extLst>
          </p:nvPr>
        </p:nvGraphicFramePr>
        <p:xfrm>
          <a:off x="1175112" y="1675227"/>
          <a:ext cx="9841776" cy="4656454"/>
        </p:xfrm>
        <a:graphic>
          <a:graphicData uri="http://schemas.openxmlformats.org/drawingml/2006/table">
            <a:tbl>
              <a:tblPr firstRow="1" bandRow="1">
                <a:tableStyleId>{5940675A-B579-460E-94D1-54222C63F5DA}</a:tableStyleId>
              </a:tblPr>
              <a:tblGrid>
                <a:gridCol w="4920888">
                  <a:extLst>
                    <a:ext uri="{9D8B030D-6E8A-4147-A177-3AD203B41FA5}">
                      <a16:colId xmlns:a16="http://schemas.microsoft.com/office/drawing/2014/main" val="1087203503"/>
                    </a:ext>
                  </a:extLst>
                </a:gridCol>
                <a:gridCol w="4920888">
                  <a:extLst>
                    <a:ext uri="{9D8B030D-6E8A-4147-A177-3AD203B41FA5}">
                      <a16:colId xmlns:a16="http://schemas.microsoft.com/office/drawing/2014/main" val="2791348744"/>
                    </a:ext>
                  </a:extLst>
                </a:gridCol>
              </a:tblGrid>
              <a:tr h="409434">
                <a:tc>
                  <a:txBody>
                    <a:bodyPr/>
                    <a:lstStyle/>
                    <a:p>
                      <a:r>
                        <a:rPr lang="de-DE" sz="1900"/>
                        <a:t>Layout</a:t>
                      </a:r>
                    </a:p>
                  </a:txBody>
                  <a:tcPr marL="86500" marR="86500" marT="43250" marB="4325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1900"/>
                        <a:t>Code</a:t>
                      </a:r>
                    </a:p>
                  </a:txBody>
                  <a:tcPr marL="86500" marR="86500" marT="43250" marB="4325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3984766">
                <a:tc>
                  <a:txBody>
                    <a:bodyPr/>
                    <a:lstStyle/>
                    <a:p>
                      <a:pPr marL="342900" indent="-342900">
                        <a:buFont typeface="Arial" panose="020B0604020202020204" pitchFamily="34" charset="0"/>
                        <a:buChar char="•"/>
                      </a:pPr>
                      <a:r>
                        <a:rPr lang="de-CH" sz="1900" b="0" dirty="0">
                          <a:latin typeface="Helvetica Neue" panose="02000503000000020004" pitchFamily="2" charset="0"/>
                          <a:ea typeface="Helvetica Neue" panose="02000503000000020004" pitchFamily="2" charset="0"/>
                          <a:cs typeface="Helvetica Neue" panose="02000503000000020004" pitchFamily="2" charset="0"/>
                        </a:rPr>
                        <a:t>Interaktion</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500" dirty="0">
                          <a:latin typeface="Helvetica Neue" panose="02000503000000020004" pitchFamily="2" charset="0"/>
                          <a:ea typeface="Helvetica Neue" panose="02000503000000020004" pitchFamily="2" charset="0"/>
                          <a:cs typeface="Helvetica Neue" panose="02000503000000020004" pitchFamily="2" charset="0"/>
                        </a:rPr>
                        <a:t>Bedienung der Simulation besser beschriftet</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500" b="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de-CH" sz="1900" b="0" dirty="0">
                          <a:latin typeface="Helvetica Neue" panose="02000503000000020004" pitchFamily="2" charset="0"/>
                          <a:ea typeface="Helvetica Neue" panose="02000503000000020004" pitchFamily="2" charset="0"/>
                          <a:cs typeface="Helvetica Neue" panose="02000503000000020004" pitchFamily="2" charset="0"/>
                        </a:rPr>
                        <a:t>Jahreszeiten</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500" dirty="0">
                          <a:latin typeface="Helvetica Neue" panose="02000503000000020004" pitchFamily="2" charset="0"/>
                          <a:ea typeface="Helvetica Neue" panose="02000503000000020004" pitchFamily="2" charset="0"/>
                          <a:cs typeface="Helvetica Neue" panose="02000503000000020004" pitchFamily="2" charset="0"/>
                        </a:rPr>
                        <a:t>Nur für Nordhalbkugel gültig, bildlich schöner dargestellt</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900" b="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500" dirty="0">
                          <a:latin typeface="Helvetica Neue" panose="02000503000000020004" pitchFamily="2" charset="0"/>
                          <a:ea typeface="Helvetica Neue" panose="02000503000000020004" pitchFamily="2" charset="0"/>
                          <a:cs typeface="Helvetica Neue" panose="02000503000000020004" pitchFamily="2" charset="0"/>
                        </a:rPr>
                        <a:t> </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50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500" dirty="0">
                        <a:latin typeface="Helvetica Neue" panose="02000503000000020004" pitchFamily="2" charset="0"/>
                        <a:ea typeface="Helvetica Neue" panose="02000503000000020004" pitchFamily="2" charset="0"/>
                        <a:cs typeface="Helvetica Neue" panose="02000503000000020004" pitchFamily="2" charset="0"/>
                      </a:endParaRPr>
                    </a:p>
                  </a:txBody>
                  <a:tcPr marL="86500" marR="86500" marT="43250" marB="4325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900" b="0" dirty="0">
                          <a:latin typeface="Helvetica Neue" panose="02000503000000020004" pitchFamily="2" charset="0"/>
                          <a:ea typeface="Helvetica Neue" panose="02000503000000020004" pitchFamily="2" charset="0"/>
                          <a:cs typeface="Helvetica Neue" panose="02000503000000020004" pitchFamily="2" charset="0"/>
                        </a:rPr>
                        <a:t>Ausweitung der Interaktivität</a:t>
                      </a:r>
                    </a:p>
                    <a:p>
                      <a:pPr marL="325438"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500" b="0" dirty="0">
                          <a:latin typeface="Helvetica Neue" panose="02000503000000020004" pitchFamily="2" charset="0"/>
                          <a:ea typeface="Helvetica Neue" panose="02000503000000020004" pitchFamily="2" charset="0"/>
                          <a:cs typeface="Helvetica Neue" panose="02000503000000020004" pitchFamily="2" charset="0"/>
                        </a:rPr>
                        <a:t>Ergänzung der Simulation mit Schieberegler, um Geschwindigkeit der Erde zu ändern</a:t>
                      </a:r>
                    </a:p>
                    <a:p>
                      <a:pPr marL="325438"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19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1900" b="0" dirty="0">
                          <a:latin typeface="Helvetica Neue" panose="02000503000000020004" pitchFamily="2" charset="0"/>
                          <a:ea typeface="Helvetica Neue" panose="02000503000000020004" pitchFamily="2" charset="0"/>
                          <a:cs typeface="Helvetica Neue" panose="02000503000000020004" pitchFamily="2" charset="0"/>
                        </a:rPr>
                        <a:t>Start-Stopp-Button</a:t>
                      </a:r>
                    </a:p>
                    <a:p>
                      <a:pPr marL="0" indent="360363">
                        <a:tabLst/>
                      </a:pPr>
                      <a:r>
                        <a:rPr lang="de-CH" sz="1500" dirty="0">
                          <a:latin typeface="Helvetica Neue" panose="02000503000000020004" pitchFamily="2" charset="0"/>
                          <a:ea typeface="Helvetica Neue" panose="02000503000000020004" pitchFamily="2" charset="0"/>
                          <a:cs typeface="Helvetica Neue" panose="02000503000000020004" pitchFamily="2" charset="0"/>
                        </a:rPr>
                        <a:t>Funktionalität des Buttons korrigiert</a:t>
                      </a:r>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p>
                      <a:pPr marL="342900" indent="-342900">
                        <a:buFont typeface="Arial" panose="020B0604020202020204" pitchFamily="34" charset="0"/>
                        <a:buChar char="•"/>
                      </a:pPr>
                      <a:endParaRPr lang="de-DE" sz="1900" dirty="0"/>
                    </a:p>
                  </a:txBody>
                  <a:tcPr marL="86500" marR="86500" marT="43250" marB="4325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890267"/>
                  </a:ext>
                </a:extLst>
              </a:tr>
            </a:tbl>
          </a:graphicData>
        </a:graphic>
      </p:graphicFrame>
      <p:pic>
        <p:nvPicPr>
          <p:cNvPr id="11" name="Grafik 10">
            <a:extLst>
              <a:ext uri="{FF2B5EF4-FFF2-40B4-BE49-F238E27FC236}">
                <a16:creationId xmlns:a16="http://schemas.microsoft.com/office/drawing/2014/main" id="{86A1F34F-C72A-F648-B145-2ECAFE191C28}"/>
              </a:ext>
            </a:extLst>
          </p:cNvPr>
          <p:cNvPicPr>
            <a:picLocks noChangeAspect="1"/>
          </p:cNvPicPr>
          <p:nvPr/>
        </p:nvPicPr>
        <p:blipFill>
          <a:blip r:embed="rId2"/>
          <a:stretch>
            <a:fillRect/>
          </a:stretch>
        </p:blipFill>
        <p:spPr>
          <a:xfrm>
            <a:off x="1139741" y="3934167"/>
            <a:ext cx="4760727" cy="2372335"/>
          </a:xfrm>
          <a:prstGeom prst="rect">
            <a:avLst/>
          </a:prstGeom>
        </p:spPr>
      </p:pic>
    </p:spTree>
    <p:extLst>
      <p:ext uri="{BB962C8B-B14F-4D97-AF65-F5344CB8AC3E}">
        <p14:creationId xmlns:p14="http://schemas.microsoft.com/office/powerpoint/2010/main" val="46072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a:xfrm>
            <a:off x="1115568" y="548640"/>
            <a:ext cx="10168128" cy="1179576"/>
          </a:xfrm>
        </p:spPr>
        <p:txBody>
          <a:bodyPr>
            <a:normAutofit/>
          </a:bodyPr>
          <a:lstStyle/>
          <a:p>
            <a:r>
              <a:rPr lang="de-DE" sz="4000" dirty="0"/>
              <a:t>Projektvorhaben Evaluation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DBC179A3-FA57-6941-8067-ABC9ED6135E5}"/>
              </a:ext>
            </a:extLst>
          </p:cNvPr>
          <p:cNvSpPr>
            <a:spLocks noGrp="1"/>
          </p:cNvSpPr>
          <p:nvPr>
            <p:ph idx="1"/>
          </p:nvPr>
        </p:nvSpPr>
        <p:spPr>
          <a:xfrm>
            <a:off x="1115568" y="2481943"/>
            <a:ext cx="10168128" cy="3695020"/>
          </a:xfrm>
        </p:spPr>
        <p:txBody>
          <a:bodyPr>
            <a:normAutofit/>
          </a:bodyPr>
          <a:lstStyle/>
          <a:p>
            <a:r>
              <a:rPr lang="de-CH" sz="1400" b="1" dirty="0">
                <a:latin typeface="Helvetica Neue" panose="02000503000000020004" pitchFamily="2" charset="0"/>
                <a:ea typeface="Helvetica Neue" panose="02000503000000020004" pitchFamily="2" charset="0"/>
                <a:cs typeface="Helvetica Neue" panose="02000503000000020004" pitchFamily="2" charset="0"/>
              </a:rPr>
              <a:t>Thema: </a:t>
            </a:r>
            <a:r>
              <a:rPr lang="de-CH" sz="1400" dirty="0">
                <a:latin typeface="Helvetica Neue" panose="02000503000000020004" pitchFamily="2" charset="0"/>
                <a:ea typeface="Helvetica Neue" panose="02000503000000020004" pitchFamily="2" charset="0"/>
                <a:cs typeface="Helvetica Neue" panose="02000503000000020004" pitchFamily="2" charset="0"/>
              </a:rPr>
              <a:t>Simulation der Erdrevolution</a:t>
            </a:r>
          </a:p>
          <a:p>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Gründe für Projektwahl: </a:t>
            </a:r>
            <a:r>
              <a:rPr lang="de-CH" sz="1400" dirty="0">
                <a:latin typeface="Helvetica Neue" panose="02000503000000020004" pitchFamily="2" charset="0"/>
                <a:ea typeface="Helvetica Neue" panose="02000503000000020004" pitchFamily="2" charset="0"/>
                <a:cs typeface="Helvetica Neue" panose="02000503000000020004" pitchFamily="2" charset="0"/>
              </a:rPr>
              <a:t>Tellurium der Schule oft umständlich zu organisieren, keine passenden Videos oder Simulationen für Schülerinnen und Schüler online</a:t>
            </a:r>
          </a:p>
          <a:p>
            <a:pPr marL="0" indent="0">
              <a:buNone/>
            </a:pPr>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Umschreibung der Idee &amp; Interaktion: </a:t>
            </a:r>
            <a:r>
              <a:rPr lang="de-CH" sz="1400"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rPr>
              <a:t>Die Erde befindet sich auf ihrer Umlaufbahn um die Sonne</a:t>
            </a:r>
            <a:r>
              <a:rPr lang="de-CH" sz="1400" dirty="0">
                <a:latin typeface="Helvetica Neue" panose="02000503000000020004" pitchFamily="2" charset="0"/>
                <a:ea typeface="Helvetica Neue" panose="02000503000000020004" pitchFamily="2" charset="0"/>
                <a:cs typeface="Helvetica Neue" panose="02000503000000020004" pitchFamily="2" charset="0"/>
              </a:rPr>
              <a:t>. </a:t>
            </a:r>
            <a:r>
              <a:rPr lang="de-CH" sz="14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Mit der Maus wird die Erde auf ihrer Bahn bewegt</a:t>
            </a:r>
            <a:r>
              <a:rPr lang="de-CH" sz="1400" dirty="0">
                <a:latin typeface="Helvetica Neue" panose="02000503000000020004" pitchFamily="2" charset="0"/>
                <a:ea typeface="Helvetica Neue" panose="02000503000000020004" pitchFamily="2" charset="0"/>
                <a:cs typeface="Helvetica Neue" panose="02000503000000020004" pitchFamily="2" charset="0"/>
              </a:rPr>
              <a:t>. </a:t>
            </a:r>
            <a:r>
              <a:rPr lang="de-CH" sz="1400"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rPr>
              <a:t>Je nach Einfallswinkel der Sonne werden die unterschiedlichen Jahreszeiten auf der Erde simuliert.</a:t>
            </a:r>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Erwartete Schwierigkeiten: </a:t>
            </a:r>
            <a:r>
              <a:rPr lang="de-CH" sz="14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korrekt beleuchtete Erde</a:t>
            </a:r>
            <a:r>
              <a:rPr lang="de-CH" sz="1400" dirty="0">
                <a:latin typeface="Helvetica Neue" panose="02000503000000020004" pitchFamily="2" charset="0"/>
                <a:ea typeface="Helvetica Neue" panose="02000503000000020004" pitchFamily="2" charset="0"/>
                <a:cs typeface="Helvetica Neue" panose="02000503000000020004" pitchFamily="2" charset="0"/>
              </a:rPr>
              <a:t>, </a:t>
            </a:r>
            <a:r>
              <a:rPr lang="de-CH" sz="1400"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rPr>
              <a:t>Simulation der Bewegung der Erde auf der Umlaufbahn</a:t>
            </a:r>
            <a:r>
              <a:rPr lang="de-CH" sz="1400" dirty="0">
                <a:latin typeface="Helvetica Neue" panose="02000503000000020004" pitchFamily="2" charset="0"/>
                <a:ea typeface="Helvetica Neue" panose="02000503000000020004" pitchFamily="2" charset="0"/>
                <a:cs typeface="Helvetica Neue" panose="02000503000000020004" pitchFamily="2" charset="0"/>
              </a:rPr>
              <a:t>, </a:t>
            </a:r>
            <a:r>
              <a:rPr lang="de-CH" sz="1400"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Zusatzfunktionen wie Beschriftungen, Pfeile, Erdrotation</a:t>
            </a:r>
            <a:r>
              <a:rPr lang="de-CH" sz="1400" dirty="0">
                <a:latin typeface="Helvetica Neue" panose="02000503000000020004" pitchFamily="2" charset="0"/>
                <a:ea typeface="Helvetica Neue" panose="02000503000000020004" pitchFamily="2" charset="0"/>
                <a:cs typeface="Helvetica Neue" panose="02000503000000020004" pitchFamily="2" charset="0"/>
              </a:rPr>
              <a:t>, etc.</a:t>
            </a:r>
          </a:p>
          <a:p>
            <a:pPr marL="0" indent="0">
              <a:buNone/>
            </a:pPr>
            <a:endParaRPr lang="de-CH" sz="1400" b="1"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Team:</a:t>
            </a:r>
            <a:r>
              <a:rPr lang="de-CH" sz="1400" dirty="0">
                <a:latin typeface="Helvetica Neue" panose="02000503000000020004" pitchFamily="2" charset="0"/>
                <a:ea typeface="Helvetica Neue" panose="02000503000000020004" pitchFamily="2" charset="0"/>
                <a:cs typeface="Helvetica Neue" panose="02000503000000020004" pitchFamily="2" charset="0"/>
              </a:rPr>
              <a:t> Einzelarbeit</a:t>
            </a:r>
          </a:p>
          <a:p>
            <a:pPr marL="0" indent="0">
              <a:buNone/>
            </a:pPr>
            <a:endParaRPr lang="de-DE" sz="1400" dirty="0"/>
          </a:p>
        </p:txBody>
      </p:sp>
    </p:spTree>
    <p:extLst>
      <p:ext uri="{BB962C8B-B14F-4D97-AF65-F5344CB8AC3E}">
        <p14:creationId xmlns:p14="http://schemas.microsoft.com/office/powerpoint/2010/main" val="115043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2978682-310A-2C47-A278-91D37BF40464}"/>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err="1">
                <a:solidFill>
                  <a:schemeClr val="tx1"/>
                </a:solidFill>
                <a:latin typeface="+mj-lt"/>
                <a:ea typeface="+mj-ea"/>
                <a:cs typeface="+mj-cs"/>
              </a:rPr>
              <a:t>Anwendungsbezogene</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Perspektive</a:t>
            </a:r>
            <a:endParaRPr lang="en-US" sz="8000" kern="1200" dirty="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154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B7BBE55-43E2-3E4A-A3E8-7B8A83ABC50B}"/>
              </a:ext>
            </a:extLst>
          </p:cNvPr>
          <p:cNvSpPr>
            <a:spLocks noGrp="1"/>
          </p:cNvSpPr>
          <p:nvPr>
            <p:ph type="title"/>
          </p:nvPr>
        </p:nvSpPr>
        <p:spPr>
          <a:xfrm>
            <a:off x="556532" y="643467"/>
            <a:ext cx="11210925" cy="744836"/>
          </a:xfrm>
        </p:spPr>
        <p:txBody>
          <a:bodyPr>
            <a:normAutofit/>
          </a:bodyPr>
          <a:lstStyle/>
          <a:p>
            <a:pPr algn="ctr"/>
            <a:r>
              <a:rPr lang="de-DE" sz="3200">
                <a:solidFill>
                  <a:schemeClr val="bg1"/>
                </a:solidFill>
              </a:rPr>
              <a:t>Demo in Processing</a:t>
            </a:r>
          </a:p>
        </p:txBody>
      </p:sp>
      <p:pic>
        <p:nvPicPr>
          <p:cNvPr id="3" name="Grafik 2">
            <a:extLst>
              <a:ext uri="{FF2B5EF4-FFF2-40B4-BE49-F238E27FC236}">
                <a16:creationId xmlns:a16="http://schemas.microsoft.com/office/drawing/2014/main" id="{5E5376DA-4F0D-F440-B8DF-2C667E25CDF7}"/>
              </a:ext>
            </a:extLst>
          </p:cNvPr>
          <p:cNvPicPr>
            <a:picLocks noChangeAspect="1"/>
          </p:cNvPicPr>
          <p:nvPr/>
        </p:nvPicPr>
        <p:blipFill>
          <a:blip r:embed="rId2"/>
          <a:stretch>
            <a:fillRect/>
          </a:stretch>
        </p:blipFill>
        <p:spPr>
          <a:xfrm>
            <a:off x="1679719" y="1675227"/>
            <a:ext cx="8832562" cy="4394199"/>
          </a:xfrm>
          <a:prstGeom prst="rect">
            <a:avLst/>
          </a:prstGeom>
        </p:spPr>
      </p:pic>
    </p:spTree>
    <p:extLst>
      <p:ext uri="{BB962C8B-B14F-4D97-AF65-F5344CB8AC3E}">
        <p14:creationId xmlns:p14="http://schemas.microsoft.com/office/powerpoint/2010/main" val="330518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1D4C68-8835-4C43-B1F7-5AB0BCB6DFC9}"/>
              </a:ext>
            </a:extLst>
          </p:cNvPr>
          <p:cNvSpPr>
            <a:spLocks noGrp="1"/>
          </p:cNvSpPr>
          <p:nvPr>
            <p:ph type="title"/>
          </p:nvPr>
        </p:nvSpPr>
        <p:spPr>
          <a:xfrm>
            <a:off x="558210" y="1365472"/>
            <a:ext cx="10978470" cy="3564636"/>
          </a:xfrm>
        </p:spPr>
        <p:txBody>
          <a:bodyPr vert="horz" lIns="91440" tIns="45720" rIns="91440" bIns="45720" rtlCol="0" anchor="ctr">
            <a:normAutofit/>
          </a:bodyPr>
          <a:lstStyle/>
          <a:p>
            <a:r>
              <a:rPr lang="en-US" sz="8000" kern="1200" dirty="0" err="1">
                <a:solidFill>
                  <a:schemeClr val="tx1"/>
                </a:solidFill>
                <a:latin typeface="+mj-lt"/>
                <a:ea typeface="+mj-ea"/>
                <a:cs typeface="+mj-cs"/>
              </a:rPr>
              <a:t>Entwicklungsbezogene</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Perspektive</a:t>
            </a:r>
            <a:endParaRPr lang="en-US" sz="8000"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99159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Struktur des Programms</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2419519"/>
              </p:ext>
            </p:extLst>
          </p:nvPr>
        </p:nvGraphicFramePr>
        <p:xfrm>
          <a:off x="643467" y="1754145"/>
          <a:ext cx="10905067" cy="4236363"/>
        </p:xfrm>
        <a:graphic>
          <a:graphicData uri="http://schemas.openxmlformats.org/drawingml/2006/table">
            <a:tbl>
              <a:tblPr firstRow="1" bandRow="1">
                <a:tableStyleId>{9D7B26C5-4107-4FEC-AEDC-1716B250A1EF}</a:tableStyleId>
              </a:tblPr>
              <a:tblGrid>
                <a:gridCol w="3963227">
                  <a:extLst>
                    <a:ext uri="{9D8B030D-6E8A-4147-A177-3AD203B41FA5}">
                      <a16:colId xmlns:a16="http://schemas.microsoft.com/office/drawing/2014/main" val="1087203503"/>
                    </a:ext>
                  </a:extLst>
                </a:gridCol>
                <a:gridCol w="6941840">
                  <a:extLst>
                    <a:ext uri="{9D8B030D-6E8A-4147-A177-3AD203B41FA5}">
                      <a16:colId xmlns:a16="http://schemas.microsoft.com/office/drawing/2014/main" val="2791348744"/>
                    </a:ext>
                  </a:extLst>
                </a:gridCol>
              </a:tblGrid>
              <a:tr h="453668">
                <a:tc gridSpan="2">
                  <a:txBody>
                    <a:bodyPr/>
                    <a:lstStyle/>
                    <a:p>
                      <a:r>
                        <a:rPr lang="de-DE" sz="2100"/>
                        <a:t>Deklaration globaler Variablen</a:t>
                      </a:r>
                    </a:p>
                  </a:txBody>
                  <a:tcPr marL="95845" marR="95845" marT="47923" marB="47923"/>
                </a:tc>
                <a:tc hMerge="1">
                  <a:txBody>
                    <a:bodyPr/>
                    <a:lstStyle/>
                    <a:p>
                      <a:endParaRPr lang="de-DE"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459103"/>
                  </a:ext>
                </a:extLst>
              </a:tr>
              <a:tr h="453668">
                <a:tc>
                  <a:txBody>
                    <a:bodyPr/>
                    <a:lstStyle/>
                    <a:p>
                      <a:r>
                        <a:rPr lang="de-DE" sz="2100"/>
                        <a:t>Setup</a:t>
                      </a:r>
                    </a:p>
                  </a:txBody>
                  <a:tcPr marL="95845" marR="95845" marT="47923" marB="47923"/>
                </a:tc>
                <a:tc>
                  <a:txBody>
                    <a:bodyPr/>
                    <a:lstStyle/>
                    <a:p>
                      <a:r>
                        <a:rPr lang="de-DE" sz="2100"/>
                        <a:t>Draw</a:t>
                      </a:r>
                    </a:p>
                  </a:txBody>
                  <a:tcPr marL="95845" marR="95845" marT="47923" marB="47923"/>
                </a:tc>
                <a:extLst>
                  <a:ext uri="{0D108BD9-81ED-4DB2-BD59-A6C34878D82A}">
                    <a16:rowId xmlns:a16="http://schemas.microsoft.com/office/drawing/2014/main" val="3316209001"/>
                  </a:ext>
                </a:extLst>
              </a:tr>
              <a:tr h="3329027">
                <a:tc>
                  <a:txBody>
                    <a:bodyPr/>
                    <a:lstStyle/>
                    <a:p>
                      <a:pPr marL="342900" indent="-342900">
                        <a:buFont typeface="Arial" panose="020B0604020202020204" pitchFamily="34" charset="0"/>
                        <a:buChar char="•"/>
                      </a:pPr>
                      <a:r>
                        <a:rPr lang="de-DE" sz="2100" dirty="0" err="1"/>
                        <a:t>Bildschirmgrösse</a:t>
                      </a:r>
                      <a:endParaRPr lang="de-DE" sz="2100" dirty="0"/>
                    </a:p>
                    <a:p>
                      <a:pPr marL="342900" indent="-342900">
                        <a:buFont typeface="Arial" panose="020B0604020202020204" pitchFamily="34" charset="0"/>
                        <a:buChar char="•"/>
                      </a:pPr>
                      <a:r>
                        <a:rPr lang="de-DE" sz="2100" dirty="0"/>
                        <a:t>Grundfarbe</a:t>
                      </a:r>
                      <a:endParaRPr lang="de-DE" sz="1700" dirty="0">
                        <a:sym typeface="Wingdings" pitchFamily="2" charset="2"/>
                      </a:endParaRPr>
                    </a:p>
                    <a:p>
                      <a:pPr marL="361950" indent="0">
                        <a:buFontTx/>
                        <a:buNone/>
                        <a:tabLst/>
                      </a:pPr>
                      <a:endParaRPr lang="de-DE" sz="1700" dirty="0">
                        <a:sym typeface="Wingdings" pitchFamily="2" charset="2"/>
                      </a:endParaRPr>
                    </a:p>
                    <a:p>
                      <a:pPr marL="361950" indent="0">
                        <a:buFontTx/>
                        <a:buNone/>
                        <a:tabLst/>
                      </a:pPr>
                      <a:endParaRPr lang="de-DE" sz="1700" dirty="0">
                        <a:sym typeface="Wingdings" pitchFamily="2" charset="2"/>
                      </a:endParaRPr>
                    </a:p>
                    <a:p>
                      <a:pPr marL="361950" indent="0">
                        <a:buFontTx/>
                        <a:buNone/>
                        <a:tabLst/>
                      </a:pPr>
                      <a:endParaRPr lang="de-DE" sz="1700" dirty="0"/>
                    </a:p>
                  </a:txBody>
                  <a:tcPr marL="95845" marR="95845" marT="47923" marB="47923"/>
                </a:tc>
                <a:tc>
                  <a:txBody>
                    <a:bodyPr/>
                    <a:lstStyle/>
                    <a:p>
                      <a:pPr marL="342900" indent="-342900">
                        <a:buFont typeface="Arial" panose="020B0604020202020204" pitchFamily="34" charset="0"/>
                        <a:buChar char="•"/>
                      </a:pPr>
                      <a:r>
                        <a:rPr lang="de-DE" sz="2100" dirty="0"/>
                        <a:t>Globale Variable Erdwinkel</a:t>
                      </a:r>
                    </a:p>
                    <a:p>
                      <a:pPr marL="342900" indent="-342900">
                        <a:buFont typeface="Arial" panose="020B0604020202020204" pitchFamily="34" charset="0"/>
                        <a:buChar char="•"/>
                      </a:pPr>
                      <a:r>
                        <a:rPr lang="de-DE" sz="2100" dirty="0"/>
                        <a:t>Hintergrundbilder Weltraum und Sonne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100" dirty="0"/>
                        <a:t>Titel, Umlaufbahn, Start-Stopp-Button und Schieberegler als Funktion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100" dirty="0"/>
                        <a:t>Einfügen und Bewegung der Erde um die Sonne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100" dirty="0"/>
                        <a:t>Änderung des Erdwinkels für Umlaufbewegung</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100" dirty="0"/>
                        <a:t>Interaktion Start-Stopp-Button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100" dirty="0"/>
                        <a:t>Funktionen: Überschriften, Erdumlaufbahn, Start-Stopp-Button, Text Jahreszeiten, Einblenden der Jahreszeiten nach Grad des Erdwinkels, Schieberegler</a:t>
                      </a:r>
                    </a:p>
                  </a:txBody>
                  <a:tcPr marL="95845" marR="95845" marT="47923" marB="47923"/>
                </a:tc>
                <a:extLst>
                  <a:ext uri="{0D108BD9-81ED-4DB2-BD59-A6C34878D82A}">
                    <a16:rowId xmlns:a16="http://schemas.microsoft.com/office/drawing/2014/main" val="792890267"/>
                  </a:ext>
                </a:extLst>
              </a:tr>
            </a:tbl>
          </a:graphicData>
        </a:graphic>
      </p:graphicFrame>
    </p:spTree>
    <p:extLst>
      <p:ext uri="{BB962C8B-B14F-4D97-AF65-F5344CB8AC3E}">
        <p14:creationId xmlns:p14="http://schemas.microsoft.com/office/powerpoint/2010/main" val="239041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ECA07E-62EB-B144-B024-B64E66049EC4}"/>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dirty="0" err="1">
                <a:solidFill>
                  <a:schemeClr val="tx1"/>
                </a:solidFill>
                <a:latin typeface="+mj-lt"/>
                <a:ea typeface="+mj-ea"/>
                <a:cs typeface="+mj-cs"/>
              </a:rPr>
              <a:t>Prozessbezogene</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Perspektive</a:t>
            </a:r>
            <a:endParaRPr lang="en-US" sz="8000"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38082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a:xfrm>
            <a:off x="1115568" y="548640"/>
            <a:ext cx="10168128" cy="1179576"/>
          </a:xfrm>
        </p:spPr>
        <p:txBody>
          <a:bodyPr>
            <a:normAutofit/>
          </a:bodyPr>
          <a:lstStyle/>
          <a:p>
            <a:r>
              <a:rPr lang="de-DE" sz="4000"/>
              <a:t>Projektvorhaben</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DBC179A3-FA57-6941-8067-ABC9ED6135E5}"/>
              </a:ext>
            </a:extLst>
          </p:cNvPr>
          <p:cNvSpPr>
            <a:spLocks noGrp="1"/>
          </p:cNvSpPr>
          <p:nvPr>
            <p:ph idx="1"/>
          </p:nvPr>
        </p:nvSpPr>
        <p:spPr>
          <a:xfrm>
            <a:off x="1115568" y="2481943"/>
            <a:ext cx="10168128" cy="3695020"/>
          </a:xfrm>
        </p:spPr>
        <p:txBody>
          <a:bodyPr>
            <a:normAutofit/>
          </a:bodyPr>
          <a:lstStyle/>
          <a:p>
            <a:r>
              <a:rPr lang="de-CH" sz="1400" b="1" dirty="0">
                <a:latin typeface="Helvetica Neue" panose="02000503000000020004" pitchFamily="2" charset="0"/>
                <a:ea typeface="Helvetica Neue" panose="02000503000000020004" pitchFamily="2" charset="0"/>
                <a:cs typeface="Helvetica Neue" panose="02000503000000020004" pitchFamily="2" charset="0"/>
              </a:rPr>
              <a:t>Thema: </a:t>
            </a:r>
            <a:r>
              <a:rPr lang="de-CH" sz="1400" dirty="0">
                <a:latin typeface="Helvetica Neue" panose="02000503000000020004" pitchFamily="2" charset="0"/>
                <a:ea typeface="Helvetica Neue" panose="02000503000000020004" pitchFamily="2" charset="0"/>
                <a:cs typeface="Helvetica Neue" panose="02000503000000020004" pitchFamily="2" charset="0"/>
              </a:rPr>
              <a:t>Simulation der Erdrevolution</a:t>
            </a:r>
          </a:p>
          <a:p>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Gründe für Projektwahl: </a:t>
            </a:r>
            <a:r>
              <a:rPr lang="de-CH" sz="1400" dirty="0">
                <a:latin typeface="Helvetica Neue" panose="02000503000000020004" pitchFamily="2" charset="0"/>
                <a:ea typeface="Helvetica Neue" panose="02000503000000020004" pitchFamily="2" charset="0"/>
                <a:cs typeface="Helvetica Neue" panose="02000503000000020004" pitchFamily="2" charset="0"/>
              </a:rPr>
              <a:t>Tellurium der Schule oft umständlich zu organisieren, keine passenden Videos oder Simulationen für Schülerinnen und Schüler online</a:t>
            </a:r>
          </a:p>
          <a:p>
            <a:pPr marL="0" indent="0">
              <a:buNone/>
            </a:pPr>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Umschreibung der Idee &amp; Interaktion: </a:t>
            </a:r>
            <a:r>
              <a:rPr lang="de-CH" sz="1400" dirty="0">
                <a:latin typeface="Helvetica Neue" panose="02000503000000020004" pitchFamily="2" charset="0"/>
                <a:ea typeface="Helvetica Neue" panose="02000503000000020004" pitchFamily="2" charset="0"/>
                <a:cs typeface="Helvetica Neue" panose="02000503000000020004" pitchFamily="2" charset="0"/>
              </a:rPr>
              <a:t>Die Erde befindet sich auf ihrer Umlaufbahn um die Sonne. Mit der Maus wird die Erde auf ihrer Bahn bewegt. Je nach Einfallswinkel der Sonne werden die unterschiedlichen Jahreszeiten auf der Erde simuliert.</a:t>
            </a:r>
          </a:p>
          <a:p>
            <a:pPr marL="0" indent="0">
              <a:buNone/>
            </a:pPr>
            <a:endParaRPr lang="de-CH" sz="1400"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Erwartete Schwierigkeiten: </a:t>
            </a:r>
            <a:r>
              <a:rPr lang="de-CH" sz="1400" dirty="0">
                <a:latin typeface="Helvetica Neue" panose="02000503000000020004" pitchFamily="2" charset="0"/>
                <a:ea typeface="Helvetica Neue" panose="02000503000000020004" pitchFamily="2" charset="0"/>
                <a:cs typeface="Helvetica Neue" panose="02000503000000020004" pitchFamily="2" charset="0"/>
              </a:rPr>
              <a:t>korrekt beleuchtete Erde, Simulation der Bewegung der Erde auf der Umlaufbahn, Zusatzfunktionen wie Beschriftungen, Pfeile, Erdrotation, etc.</a:t>
            </a:r>
          </a:p>
          <a:p>
            <a:pPr marL="0" indent="0">
              <a:buNone/>
            </a:pPr>
            <a:endParaRPr lang="de-CH" sz="1400" b="1" dirty="0">
              <a:latin typeface="Helvetica Neue" panose="02000503000000020004" pitchFamily="2" charset="0"/>
              <a:ea typeface="Helvetica Neue" panose="02000503000000020004" pitchFamily="2" charset="0"/>
              <a:cs typeface="Helvetica Neue" panose="02000503000000020004" pitchFamily="2" charset="0"/>
            </a:endParaRPr>
          </a:p>
          <a:p>
            <a:r>
              <a:rPr lang="de-CH" sz="1400" b="1" dirty="0">
                <a:latin typeface="Helvetica Neue" panose="02000503000000020004" pitchFamily="2" charset="0"/>
                <a:ea typeface="Helvetica Neue" panose="02000503000000020004" pitchFamily="2" charset="0"/>
                <a:cs typeface="Helvetica Neue" panose="02000503000000020004" pitchFamily="2" charset="0"/>
              </a:rPr>
              <a:t>Team:</a:t>
            </a:r>
            <a:r>
              <a:rPr lang="de-CH" sz="1400" dirty="0">
                <a:latin typeface="Helvetica Neue" panose="02000503000000020004" pitchFamily="2" charset="0"/>
                <a:ea typeface="Helvetica Neue" panose="02000503000000020004" pitchFamily="2" charset="0"/>
                <a:cs typeface="Helvetica Neue" panose="02000503000000020004" pitchFamily="2" charset="0"/>
              </a:rPr>
              <a:t> Einzelarbeit</a:t>
            </a:r>
          </a:p>
          <a:p>
            <a:pPr marL="0" indent="0">
              <a:buNone/>
            </a:pPr>
            <a:endParaRPr lang="de-DE" sz="1400" dirty="0"/>
          </a:p>
        </p:txBody>
      </p:sp>
    </p:spTree>
    <p:extLst>
      <p:ext uri="{BB962C8B-B14F-4D97-AF65-F5344CB8AC3E}">
        <p14:creationId xmlns:p14="http://schemas.microsoft.com/office/powerpoint/2010/main" val="291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Entwicklungen bis Checkpoint I</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4142568101"/>
              </p:ext>
            </p:extLst>
          </p:nvPr>
        </p:nvGraphicFramePr>
        <p:xfrm>
          <a:off x="1442722" y="1675227"/>
          <a:ext cx="9306557" cy="4394200"/>
        </p:xfrm>
        <a:graphic>
          <a:graphicData uri="http://schemas.openxmlformats.org/drawingml/2006/table">
            <a:tbl>
              <a:tblPr firstRow="1" bandRow="1">
                <a:tableStyleId>{5940675A-B579-460E-94D1-54222C63F5DA}</a:tableStyleId>
              </a:tblPr>
              <a:tblGrid>
                <a:gridCol w="4688679">
                  <a:extLst>
                    <a:ext uri="{9D8B030D-6E8A-4147-A177-3AD203B41FA5}">
                      <a16:colId xmlns:a16="http://schemas.microsoft.com/office/drawing/2014/main" val="1087203503"/>
                    </a:ext>
                  </a:extLst>
                </a:gridCol>
                <a:gridCol w="4617878">
                  <a:extLst>
                    <a:ext uri="{9D8B030D-6E8A-4147-A177-3AD203B41FA5}">
                      <a16:colId xmlns:a16="http://schemas.microsoft.com/office/drawing/2014/main" val="2791348744"/>
                    </a:ext>
                  </a:extLst>
                </a:gridCol>
              </a:tblGrid>
              <a:tr h="384222">
                <a:tc>
                  <a:txBody>
                    <a:bodyPr/>
                    <a:lstStyle/>
                    <a:p>
                      <a:r>
                        <a:rPr lang="de-DE" sz="1800"/>
                        <a:t>Layout</a:t>
                      </a:r>
                    </a:p>
                  </a:txBody>
                  <a:tcPr marL="81174" marR="81174" marT="40587" marB="4058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a:t>Code</a:t>
                      </a:r>
                    </a:p>
                  </a:txBody>
                  <a:tcPr marL="81174" marR="81174" marT="40587" marB="40587">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4009978">
                <a:tc>
                  <a:txBody>
                    <a:bodyPr/>
                    <a:lstStyle/>
                    <a:p>
                      <a:pPr marL="342900" indent="-342900">
                        <a:buFont typeface="Arial" panose="020B0604020202020204" pitchFamily="34" charset="0"/>
                        <a:buChar char="•"/>
                      </a:pPr>
                      <a:r>
                        <a:rPr lang="de-DE" sz="1800"/>
                        <a:t>Definiert und bis zum Schluss beibehalten</a:t>
                      </a:r>
                    </a:p>
                    <a:p>
                      <a:pPr marL="0" indent="0">
                        <a:buFontTx/>
                        <a:buNone/>
                      </a:pPr>
                      <a:endParaRPr lang="de-DE" sz="1800"/>
                    </a:p>
                    <a:p>
                      <a:pPr marL="342900" indent="-342900">
                        <a:buFont typeface="Arial" panose="020B0604020202020204" pitchFamily="34" charset="0"/>
                        <a:buChar char="•"/>
                      </a:pPr>
                      <a:r>
                        <a:rPr lang="de-DE" sz="1800"/>
                        <a:t>Umlaufbahn in Form eines Kreises statt einer Ellipse</a:t>
                      </a:r>
                      <a:endParaRPr lang="de-DE" sz="1400"/>
                    </a:p>
                    <a:p>
                      <a:pPr marL="361950" indent="0">
                        <a:buFontTx/>
                        <a:buNone/>
                        <a:tabLst/>
                      </a:pPr>
                      <a:r>
                        <a:rPr lang="de-DE" sz="1400"/>
                        <a:t>Gründe: Kreis ist einfacher und übersichtlicher, weitere Faktoren (Neigung der Erdachse, Nord- und Südhalbkugel, Grössenverhältnisse des Sonnensystems, etc.) wurden ebenfalls vernachlässigt </a:t>
                      </a:r>
                      <a:r>
                        <a:rPr lang="de-DE" sz="1400">
                          <a:sym typeface="Wingdings" pitchFamily="2" charset="2"/>
                        </a:rPr>
                        <a:t> Simulation</a:t>
                      </a:r>
                    </a:p>
                    <a:p>
                      <a:pPr marL="361950" indent="0">
                        <a:buFontTx/>
                        <a:buNone/>
                        <a:tabLst/>
                      </a:pPr>
                      <a:endParaRPr lang="de-DE" sz="1400">
                        <a:sym typeface="Wingdings" pitchFamily="2" charset="2"/>
                      </a:endParaRPr>
                    </a:p>
                    <a:p>
                      <a:pPr marL="361950" indent="0">
                        <a:buFontTx/>
                        <a:buNone/>
                        <a:tabLst/>
                      </a:pPr>
                      <a:endParaRPr lang="de-DE" sz="1400">
                        <a:sym typeface="Wingdings" pitchFamily="2" charset="2"/>
                      </a:endParaRPr>
                    </a:p>
                    <a:p>
                      <a:pPr marL="361950" indent="0">
                        <a:buFontTx/>
                        <a:buNone/>
                        <a:tabLst/>
                      </a:pPr>
                      <a:endParaRPr lang="de-DE" sz="1400">
                        <a:sym typeface="Wingdings" pitchFamily="2" charset="2"/>
                      </a:endParaRPr>
                    </a:p>
                    <a:p>
                      <a:pPr marL="361950" indent="0">
                        <a:buFontTx/>
                        <a:buNone/>
                        <a:tabLst/>
                      </a:pPr>
                      <a:endParaRPr lang="de-DE" sz="1400">
                        <a:sym typeface="Wingdings" pitchFamily="2" charset="2"/>
                      </a:endParaRPr>
                    </a:p>
                    <a:p>
                      <a:pPr marL="361950" indent="0">
                        <a:buFontTx/>
                        <a:buNone/>
                        <a:tabLst/>
                      </a:pPr>
                      <a:endParaRPr lang="de-DE" sz="1400">
                        <a:sym typeface="Wingdings" pitchFamily="2" charset="2"/>
                      </a:endParaRPr>
                    </a:p>
                    <a:p>
                      <a:pPr marL="361950" indent="0">
                        <a:buFontTx/>
                        <a:buNone/>
                        <a:tabLst/>
                      </a:pPr>
                      <a:endParaRPr lang="de-DE" sz="1400">
                        <a:sym typeface="Wingdings" pitchFamily="2" charset="2"/>
                      </a:endParaRPr>
                    </a:p>
                    <a:p>
                      <a:pPr marL="361950" indent="0">
                        <a:buFontTx/>
                        <a:buNone/>
                        <a:tabLst/>
                      </a:pPr>
                      <a:endParaRPr lang="de-DE" sz="1400">
                        <a:sym typeface="Wingdings" pitchFamily="2" charset="2"/>
                      </a:endParaRPr>
                    </a:p>
                    <a:p>
                      <a:pPr marL="361950" indent="0">
                        <a:buFontTx/>
                        <a:buNone/>
                        <a:tabLst/>
                      </a:pPr>
                      <a:endParaRPr lang="de-DE" sz="1400"/>
                    </a:p>
                  </a:txBody>
                  <a:tcPr marL="81174" marR="81174" marT="40587" marB="40587">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indent="-342900">
                        <a:buFont typeface="Arial" panose="020B0604020202020204" pitchFamily="34" charset="0"/>
                        <a:buChar char="•"/>
                      </a:pPr>
                      <a:r>
                        <a:rPr lang="de-DE" sz="1800" dirty="0"/>
                        <a:t>Verwendung von Variablen</a:t>
                      </a:r>
                    </a:p>
                    <a:p>
                      <a:pPr marL="342900" indent="-342900">
                        <a:buFont typeface="Arial" panose="020B0604020202020204" pitchFamily="34" charset="0"/>
                        <a:buChar char="•"/>
                      </a:pPr>
                      <a:endParaRPr lang="de-DE" sz="1800" dirty="0"/>
                    </a:p>
                    <a:p>
                      <a:pPr marL="342900" indent="-342900">
                        <a:buFont typeface="Arial" panose="020B0604020202020204" pitchFamily="34" charset="0"/>
                        <a:buChar char="•"/>
                      </a:pPr>
                      <a:endParaRPr lang="de-DE" sz="1800" dirty="0"/>
                    </a:p>
                  </a:txBody>
                  <a:tcPr marL="81174" marR="81174" marT="40587" marB="40587">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92890267"/>
                  </a:ext>
                </a:extLst>
              </a:tr>
            </a:tbl>
          </a:graphicData>
        </a:graphic>
      </p:graphicFrame>
      <p:pic>
        <p:nvPicPr>
          <p:cNvPr id="11" name="Grafik 10">
            <a:extLst>
              <a:ext uri="{FF2B5EF4-FFF2-40B4-BE49-F238E27FC236}">
                <a16:creationId xmlns:a16="http://schemas.microsoft.com/office/drawing/2014/main" id="{746B1C65-BEB2-BF40-93F1-494A37795D0E}"/>
              </a:ext>
            </a:extLst>
          </p:cNvPr>
          <p:cNvPicPr>
            <a:picLocks noChangeAspect="1"/>
          </p:cNvPicPr>
          <p:nvPr/>
        </p:nvPicPr>
        <p:blipFill rotWithShape="1">
          <a:blip r:embed="rId2"/>
          <a:srcRect r="37096"/>
          <a:stretch/>
        </p:blipFill>
        <p:spPr>
          <a:xfrm>
            <a:off x="6621133" y="2631564"/>
            <a:ext cx="4092875" cy="3214988"/>
          </a:xfrm>
          <a:prstGeom prst="rect">
            <a:avLst/>
          </a:prstGeom>
        </p:spPr>
      </p:pic>
    </p:spTree>
    <p:extLst>
      <p:ext uri="{BB962C8B-B14F-4D97-AF65-F5344CB8AC3E}">
        <p14:creationId xmlns:p14="http://schemas.microsoft.com/office/powerpoint/2010/main" val="204887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29661AE-AE3A-ED41-8526-830974868C9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Entwicklungen bis Checkpoint II</a:t>
            </a:r>
          </a:p>
        </p:txBody>
      </p:sp>
      <p:graphicFrame>
        <p:nvGraphicFramePr>
          <p:cNvPr id="4" name="Tabelle 4">
            <a:extLst>
              <a:ext uri="{FF2B5EF4-FFF2-40B4-BE49-F238E27FC236}">
                <a16:creationId xmlns:a16="http://schemas.microsoft.com/office/drawing/2014/main" id="{A22D4C1B-333B-5A40-AC92-658022E1C285}"/>
              </a:ext>
            </a:extLst>
          </p:cNvPr>
          <p:cNvGraphicFramePr>
            <a:graphicFrameLocks noGrp="1"/>
          </p:cNvGraphicFramePr>
          <p:nvPr>
            <p:extLst>
              <p:ext uri="{D42A27DB-BD31-4B8C-83A1-F6EECF244321}">
                <p14:modId xmlns:p14="http://schemas.microsoft.com/office/powerpoint/2010/main" val="991040100"/>
              </p:ext>
            </p:extLst>
          </p:nvPr>
        </p:nvGraphicFramePr>
        <p:xfrm>
          <a:off x="643467" y="1861348"/>
          <a:ext cx="10905067" cy="4022012"/>
        </p:xfrm>
        <a:graphic>
          <a:graphicData uri="http://schemas.openxmlformats.org/drawingml/2006/table">
            <a:tbl>
              <a:tblPr firstRow="1" bandRow="1">
                <a:tableStyleId>{5940675A-B579-460E-94D1-54222C63F5DA}</a:tableStyleId>
              </a:tblPr>
              <a:tblGrid>
                <a:gridCol w="5430492">
                  <a:extLst>
                    <a:ext uri="{9D8B030D-6E8A-4147-A177-3AD203B41FA5}">
                      <a16:colId xmlns:a16="http://schemas.microsoft.com/office/drawing/2014/main" val="1087203503"/>
                    </a:ext>
                  </a:extLst>
                </a:gridCol>
                <a:gridCol w="5474575">
                  <a:extLst>
                    <a:ext uri="{9D8B030D-6E8A-4147-A177-3AD203B41FA5}">
                      <a16:colId xmlns:a16="http://schemas.microsoft.com/office/drawing/2014/main" val="2791348744"/>
                    </a:ext>
                  </a:extLst>
                </a:gridCol>
              </a:tblGrid>
              <a:tr h="451834">
                <a:tc>
                  <a:txBody>
                    <a:bodyPr/>
                    <a:lstStyle/>
                    <a:p>
                      <a:r>
                        <a:rPr lang="de-DE" sz="2100"/>
                        <a:t>Layout</a:t>
                      </a:r>
                    </a:p>
                  </a:txBody>
                  <a:tcPr marL="95458" marR="95458" marT="47729" marB="47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sz="2100"/>
                        <a:t>Code</a:t>
                      </a:r>
                    </a:p>
                  </a:txBody>
                  <a:tcPr marL="95458" marR="95458" marT="47729" marB="47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09001"/>
                  </a:ext>
                </a:extLst>
              </a:tr>
              <a:tr h="3570124">
                <a:tc>
                  <a:txBody>
                    <a:bodyPr/>
                    <a:lstStyle/>
                    <a:p>
                      <a:pPr marL="342900" indent="-342900">
                        <a:buFont typeface="Arial" panose="020B0604020202020204" pitchFamily="34" charset="0"/>
                        <a:buChar char="•"/>
                      </a:pPr>
                      <a:r>
                        <a:rPr lang="de-CH" sz="2100" b="0" dirty="0">
                          <a:latin typeface="Helvetica Neue" panose="02000503000000020004" pitchFamily="2" charset="0"/>
                          <a:ea typeface="Helvetica Neue" panose="02000503000000020004" pitchFamily="2" charset="0"/>
                          <a:cs typeface="Helvetica Neue" panose="02000503000000020004" pitchFamily="2" charset="0"/>
                        </a:rPr>
                        <a:t>Bahn der Erde</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700" dirty="0">
                          <a:latin typeface="Helvetica Neue" panose="02000503000000020004" pitchFamily="2" charset="0"/>
                          <a:ea typeface="Helvetica Neue" panose="02000503000000020004" pitchFamily="2" charset="0"/>
                          <a:cs typeface="Helvetica Neue" panose="02000503000000020004" pitchFamily="2" charset="0"/>
                        </a:rPr>
                        <a:t>Sollte nicht ersichtlich sein und wurde bei Checkpoint II korrigiert</a:t>
                      </a:r>
                      <a:endParaRPr lang="de-CH" sz="2100" b="0" dirty="0">
                        <a:latin typeface="Helvetica Neue" panose="02000503000000020004" pitchFamily="2" charset="0"/>
                        <a:ea typeface="Helvetica Neue" panose="02000503000000020004" pitchFamily="2" charset="0"/>
                        <a:cs typeface="Helvetica Neue" panose="02000503000000020004" pitchFamily="2" charset="0"/>
                      </a:endParaRP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700" dirty="0">
                          <a:latin typeface="Helvetica Neue" panose="02000503000000020004" pitchFamily="2" charset="0"/>
                          <a:ea typeface="Helvetica Neue" panose="02000503000000020004" pitchFamily="2" charset="0"/>
                          <a:cs typeface="Helvetica Neue" panose="02000503000000020004" pitchFamily="2" charset="0"/>
                        </a:rPr>
                        <a:t> </a:t>
                      </a:r>
                    </a:p>
                    <a:p>
                      <a:pPr marL="3619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CH" sz="1700" dirty="0">
                        <a:latin typeface="Helvetica Neue" panose="02000503000000020004" pitchFamily="2" charset="0"/>
                        <a:ea typeface="Helvetica Neue" panose="02000503000000020004" pitchFamily="2" charset="0"/>
                        <a:cs typeface="Helvetica Neue" panose="02000503000000020004" pitchFamily="2" charset="0"/>
                      </a:endParaRPr>
                    </a:p>
                  </a:txBody>
                  <a:tcPr marL="95458" marR="95458" marT="47729" marB="4772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100" dirty="0"/>
                        <a:t>Änderung der Interaktivität</a:t>
                      </a:r>
                    </a:p>
                    <a:p>
                      <a:pPr marL="3175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700" dirty="0">
                          <a:latin typeface="Helvetica Neue" panose="02000503000000020004" pitchFamily="2" charset="0"/>
                          <a:ea typeface="Helvetica Neue" panose="02000503000000020004" pitchFamily="2" charset="0"/>
                          <a:cs typeface="Helvetica Neue" panose="02000503000000020004" pitchFamily="2" charset="0"/>
                        </a:rPr>
                        <a:t>Erde wird nicht per Maus gesteuert, sondern dreht eigenständig auf der Umlaufbahn, Maus soll für weitere Steuerungen zur Verfügung stehen</a:t>
                      </a:r>
                    </a:p>
                    <a:p>
                      <a:pPr marL="342900" indent="-342900">
                        <a:buFont typeface="Arial" panose="020B0604020202020204" pitchFamily="34" charset="0"/>
                        <a:buChar char="•"/>
                      </a:pPr>
                      <a:endParaRPr lang="de-DE" sz="21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sz="2100" b="0" dirty="0">
                          <a:latin typeface="Helvetica Neue" panose="02000503000000020004" pitchFamily="2" charset="0"/>
                          <a:ea typeface="Helvetica Neue" panose="02000503000000020004" pitchFamily="2" charset="0"/>
                          <a:cs typeface="Helvetica Neue" panose="02000503000000020004" pitchFamily="2" charset="0"/>
                        </a:rPr>
                        <a:t>Einbau Start-Stopp-Button</a:t>
                      </a:r>
                    </a:p>
                    <a:p>
                      <a:pPr marL="3175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CH" sz="1700" b="0" dirty="0">
                          <a:latin typeface="Helvetica Neue" panose="02000503000000020004" pitchFamily="2" charset="0"/>
                          <a:ea typeface="Helvetica Neue" panose="02000503000000020004" pitchFamily="2" charset="0"/>
                          <a:cs typeface="Helvetica Neue" panose="02000503000000020004" pitchFamily="2" charset="0"/>
                        </a:rPr>
                        <a:t>Einbau eines Buttons, um die Erde an gewünschter Position zu stoppen </a:t>
                      </a:r>
                      <a:r>
                        <a:rPr lang="de-CH" sz="1700" b="0" dirty="0">
                          <a:latin typeface="Helvetica Neue" panose="02000503000000020004" pitchFamily="2" charset="0"/>
                          <a:ea typeface="Helvetica Neue" panose="02000503000000020004" pitchFamily="2" charset="0"/>
                          <a:cs typeface="Helvetica Neue" panose="02000503000000020004" pitchFamily="2" charset="0"/>
                          <a:sym typeface="Wingdings" pitchFamily="2" charset="2"/>
                        </a:rPr>
                        <a:t> hat bis dahin noch nicht funktioniert</a:t>
                      </a:r>
                      <a:endParaRPr lang="de-CH" sz="1700" b="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de-DE" sz="2100" dirty="0"/>
                    </a:p>
                    <a:p>
                      <a:pPr marL="342900" indent="-342900">
                        <a:buFont typeface="Arial" panose="020B0604020202020204" pitchFamily="34" charset="0"/>
                        <a:buChar char="•"/>
                      </a:pPr>
                      <a:endParaRPr lang="de-DE" sz="2100" dirty="0"/>
                    </a:p>
                    <a:p>
                      <a:pPr marL="342900" indent="-342900">
                        <a:buFont typeface="Arial" panose="020B0604020202020204" pitchFamily="34" charset="0"/>
                        <a:buChar char="•"/>
                      </a:pPr>
                      <a:endParaRPr lang="de-DE" sz="2100" dirty="0"/>
                    </a:p>
                  </a:txBody>
                  <a:tcPr marL="95458" marR="95458" marT="47729" marB="4772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890267"/>
                  </a:ext>
                </a:extLst>
              </a:tr>
            </a:tbl>
          </a:graphicData>
        </a:graphic>
      </p:graphicFrame>
      <p:pic>
        <p:nvPicPr>
          <p:cNvPr id="7" name="Grafik 6">
            <a:extLst>
              <a:ext uri="{FF2B5EF4-FFF2-40B4-BE49-F238E27FC236}">
                <a16:creationId xmlns:a16="http://schemas.microsoft.com/office/drawing/2014/main" id="{36B2A074-9C5F-294F-8A60-17BB66B198C1}"/>
              </a:ext>
            </a:extLst>
          </p:cNvPr>
          <p:cNvPicPr>
            <a:picLocks noChangeAspect="1"/>
          </p:cNvPicPr>
          <p:nvPr/>
        </p:nvPicPr>
        <p:blipFill>
          <a:blip r:embed="rId2"/>
          <a:stretch>
            <a:fillRect/>
          </a:stretch>
        </p:blipFill>
        <p:spPr>
          <a:xfrm>
            <a:off x="1124433" y="3681030"/>
            <a:ext cx="4492753" cy="2202330"/>
          </a:xfrm>
          <a:prstGeom prst="rect">
            <a:avLst/>
          </a:prstGeom>
        </p:spPr>
      </p:pic>
    </p:spTree>
    <p:extLst>
      <p:ext uri="{BB962C8B-B14F-4D97-AF65-F5344CB8AC3E}">
        <p14:creationId xmlns:p14="http://schemas.microsoft.com/office/powerpoint/2010/main" val="32836099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Words>
  <Application>Microsoft Macintosh PowerPoint</Application>
  <PresentationFormat>Breitbild</PresentationFormat>
  <Paragraphs>96</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Helvetica Neue</vt:lpstr>
      <vt:lpstr>Wingdings</vt:lpstr>
      <vt:lpstr>Office</vt:lpstr>
      <vt:lpstr>Erdrevolution auf der Nordhalbkugel</vt:lpstr>
      <vt:lpstr>Anwendungsbezogene Perspektive</vt:lpstr>
      <vt:lpstr>Demo in Processing</vt:lpstr>
      <vt:lpstr>Entwicklungsbezogene Perspektive</vt:lpstr>
      <vt:lpstr>Struktur des Programms</vt:lpstr>
      <vt:lpstr>Prozessbezogene Perspektive</vt:lpstr>
      <vt:lpstr>Projektvorhaben</vt:lpstr>
      <vt:lpstr>Entwicklungen bis Checkpoint I</vt:lpstr>
      <vt:lpstr>Entwicklungen bis Checkpoint II</vt:lpstr>
      <vt:lpstr>Entwicklungen bis zur Abgabe</vt:lpstr>
      <vt:lpstr>Projektvorhaben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Häfner-Meier Carmen</dc:creator>
  <cp:lastModifiedBy>Häfner-Meier Carmen</cp:lastModifiedBy>
  <cp:revision>29</cp:revision>
  <dcterms:created xsi:type="dcterms:W3CDTF">2021-12-12T18:48:25Z</dcterms:created>
  <dcterms:modified xsi:type="dcterms:W3CDTF">2021-12-13T20:48:10Z</dcterms:modified>
</cp:coreProperties>
</file>