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936" r:id="rId3"/>
    <p:sldId id="914" r:id="rId4"/>
    <p:sldId id="920" r:id="rId5"/>
    <p:sldId id="93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DDB4-3156-E99D-B338-F01CFFB82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CBABA-DA3F-C0BE-6AFE-DD2A9F9A7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EF8E3-79FC-28DF-65B5-E174ADC94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7026-3E26-4858-B433-74215D9E8D3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B3143-98B6-421E-B28F-8379FDE8D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E4BA-278A-7CA9-4BB7-41AE78697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12F6-C660-41D1-BB35-3AB5E4C97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28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6FB87-3922-AC49-64F1-62D6EC51C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E9C5C-8402-BD80-A784-141D29A12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28822-ED55-4DB9-96DE-122D30C2F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7026-3E26-4858-B433-74215D9E8D3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89D92-29F4-AC96-EA89-630A2F791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BB141-0A08-9835-76FE-436F25A6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12F6-C660-41D1-BB35-3AB5E4C97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2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005C0D-8D40-4BF2-C403-4155AE5B2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3AC45-2E70-FE83-82FC-2A84E6B07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631CC-A3C8-C774-A006-300543FB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7026-3E26-4858-B433-74215D9E8D3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CE8E4-DDF1-F774-63CA-403D199FC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DAE61-8E1A-09D3-7626-E5CA44A3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12F6-C660-41D1-BB35-3AB5E4C97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82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174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0" y="1401637"/>
            <a:ext cx="12192000" cy="44952"/>
          </a:xfrm>
          <a:prstGeom prst="line">
            <a:avLst/>
          </a:prstGeom>
          <a:ln w="3175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0" y="1401637"/>
            <a:ext cx="12192000" cy="44952"/>
          </a:xfrm>
          <a:prstGeom prst="line">
            <a:avLst/>
          </a:prstGeom>
          <a:ln w="3175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321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1630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1411250"/>
            <a:ext cx="12192000" cy="21899"/>
          </a:xfrm>
          <a:prstGeom prst="line">
            <a:avLst/>
          </a:prstGeom>
          <a:ln w="3175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0" y="1411250"/>
            <a:ext cx="12192000" cy="21899"/>
          </a:xfrm>
          <a:prstGeom prst="line">
            <a:avLst/>
          </a:prstGeom>
          <a:ln w="3175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622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0" y="1397811"/>
            <a:ext cx="12192000" cy="8457"/>
          </a:xfrm>
          <a:prstGeom prst="line">
            <a:avLst/>
          </a:prstGeom>
          <a:ln w="3175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0" y="1397811"/>
            <a:ext cx="12192000" cy="8457"/>
          </a:xfrm>
          <a:prstGeom prst="line">
            <a:avLst/>
          </a:prstGeom>
          <a:ln w="3175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077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0" y="1397811"/>
            <a:ext cx="12192000" cy="48781"/>
          </a:xfrm>
          <a:prstGeom prst="line">
            <a:avLst/>
          </a:prstGeom>
          <a:ln w="3175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0" y="1397811"/>
            <a:ext cx="12192000" cy="48781"/>
          </a:xfrm>
          <a:prstGeom prst="line">
            <a:avLst/>
          </a:prstGeom>
          <a:ln w="3175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4482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63797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1653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35475-A4A6-1C6A-6FC8-D3D8CA450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ECA69-119E-2D8E-21B9-BD6BF7814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478BE-4FFD-020A-42DA-A93D3248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7026-3E26-4858-B433-74215D9E8D3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8742F-C113-B4D2-B43A-4AE5C57B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6EDF0-C7E3-A9AF-7F25-93E4C98C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12F6-C660-41D1-BB35-3AB5E4C97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328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5387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624668"/>
            <a:ext cx="53848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5562600"/>
            <a:ext cx="53848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1" y="6425641"/>
            <a:ext cx="1643529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2AB00D54-10EA-1341-AF8A-9B9F13A670E2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14871" y="6425641"/>
            <a:ext cx="3490259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165851" y="228600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9069917" y="2377440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1779495"/>
            <a:ext cx="41148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70107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4565" y="914400"/>
            <a:ext cx="8677836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4565" y="2209801"/>
            <a:ext cx="8677836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16141" y="6356351"/>
            <a:ext cx="2336800" cy="365125"/>
          </a:xfrm>
          <a:prstGeom prst="rect">
            <a:avLst/>
          </a:prstGeom>
        </p:spPr>
        <p:txBody>
          <a:bodyPr/>
          <a:lstStyle/>
          <a:p>
            <a:fld id="{2AB00D54-10EA-1341-AF8A-9B9F13A670E2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04564" y="6356351"/>
            <a:ext cx="656913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2259" y="361017"/>
            <a:ext cx="675341" cy="365125"/>
          </a:xfrm>
          <a:prstGeom prst="rect">
            <a:avLst/>
          </a:prstGeom>
        </p:spPr>
        <p:txBody>
          <a:bodyPr/>
          <a:lstStyle/>
          <a:p>
            <a:fld id="{058F8B09-F635-3B45-9B7E-EA00181C4E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59833" y="1976718"/>
            <a:ext cx="219456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36239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1035425"/>
            <a:ext cx="1763060" cy="5090739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035425"/>
            <a:ext cx="80264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98212" y="6356351"/>
            <a:ext cx="2336800" cy="365125"/>
          </a:xfrm>
          <a:prstGeom prst="rect">
            <a:avLst/>
          </a:prstGeom>
        </p:spPr>
        <p:txBody>
          <a:bodyPr/>
          <a:lstStyle/>
          <a:p>
            <a:fld id="{818770DF-6264-2C48-A7E5-76596FE0F25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083" y="6356351"/>
            <a:ext cx="800946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08659" y="361017"/>
            <a:ext cx="675341" cy="365125"/>
          </a:xfrm>
          <a:prstGeom prst="rect">
            <a:avLst/>
          </a:prstGeom>
        </p:spPr>
        <p:txBody>
          <a:bodyPr/>
          <a:lstStyle/>
          <a:p>
            <a:fld id="{C5C522EF-6E11-0444-B5C4-AB19D8041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9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4D94D-8493-90F7-02A9-A1B6E7774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DEE64-7B25-8C4F-A4CB-2E1D7686C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703E0-5146-E9D7-71DB-605F02D0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7026-3E26-4858-B433-74215D9E8D3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8C932-74E5-D5F2-9413-F411AF0E3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0C2E1-4C84-319C-1A30-215B3483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12F6-C660-41D1-BB35-3AB5E4C97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0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A5004-DBAB-A257-2FFD-3AC90A53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34681-DBB1-0C69-E0CD-14AFBB546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2F53A-F44D-5DCD-FFA9-E6EDDE007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80C4A-1A6E-3AC0-467E-C12ACE56F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7026-3E26-4858-B433-74215D9E8D3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BA150-5C53-0D40-872D-CFBB252B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D8C9A-6922-7D76-C72C-BD5193E3B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12F6-C660-41D1-BB35-3AB5E4C97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1A6E-6B80-0C5A-5407-5F2D93A6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D1E89-16A4-1FBD-8658-3F0738A37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3B4B1-6DD3-ED5F-0477-5F52795CF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83BEF6-C3CD-CE11-E508-11AD77F21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113F26-18CB-FAC8-6FA7-AA03EA268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12C85C-A016-AB93-1E83-612B88BF5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7026-3E26-4858-B433-74215D9E8D3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540D66-DC9C-F1E7-56CE-16ACDDDA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C83DA9-3951-377B-CAE4-E99C6D461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12F6-C660-41D1-BB35-3AB5E4C97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3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2869C-C15F-DC8B-50EC-6783FD14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7E66FA-D9B6-D6E7-0355-E458056F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7026-3E26-4858-B433-74215D9E8D3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A6FA0-EA4C-BB3E-54FB-6DA86F49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1169DF-5D35-BA79-1DA5-11E7B442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12F6-C660-41D1-BB35-3AB5E4C97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6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BD3CF6-1CA8-ACB6-1F50-C5B0126EE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7026-3E26-4858-B433-74215D9E8D3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D0822-7F59-1780-45CC-AE88FFA0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DEBBC-7F56-209A-EEF6-660594844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12F6-C660-41D1-BB35-3AB5E4C97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6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A872F-C41F-B513-4DC1-C0E1C7380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278C6-570F-E694-074A-5DE2961C3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02929-6C75-67F1-67F8-A12EE3B93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B5B4A-EED2-E582-54B9-0D11F7718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7026-3E26-4858-B433-74215D9E8D3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19187-C616-C254-26CB-54715BAA4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1A4CB-C92A-39ED-C625-C81FEFD59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12F6-C660-41D1-BB35-3AB5E4C97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5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B2C35-1ED5-36A6-642F-8CE1BE27C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498F3C-473C-AC9A-9D38-384926D8E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4EB19-6700-592C-9C73-59430EB2C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AE95F-36BC-355A-87E5-7CB010E6A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7026-3E26-4858-B433-74215D9E8D3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6E49D-28F9-37C8-468B-DEA74E106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48529-0C12-F063-0901-8252867EE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12F6-C660-41D1-BB35-3AB5E4C97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1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D721DB-1646-71F9-452E-90034DDBD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912AA-8736-BB26-EA48-3DE66176F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271D7-9302-84CE-D948-AD15913AA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47026-3E26-4858-B433-74215D9E8D3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D3F42-3073-316A-DB27-BFFAEEB91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DD6A4-B07E-0A09-FE09-3D5BD51A7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A12F6-C660-41D1-BB35-3AB5E4C97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0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FGE Logo 2015-10-05 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123" y="6311082"/>
            <a:ext cx="1512621" cy="368987"/>
          </a:xfrm>
          <a:prstGeom prst="rect">
            <a:avLst/>
          </a:prstGeom>
        </p:spPr>
      </p:pic>
      <p:pic>
        <p:nvPicPr>
          <p:cNvPr id="5" name="Picture 4" descr="FGE Logo 2015-10-05 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123" y="6311082"/>
            <a:ext cx="1512621" cy="36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7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E074-9AE0-2A47-8406-873C3709F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Elevator Pitch  - </a:t>
            </a:r>
            <a:r>
              <a:rPr lang="en-US" sz="3600" i="1" dirty="0">
                <a:solidFill>
                  <a:srgbClr val="990033"/>
                </a:solidFill>
              </a:rPr>
              <a:t>Title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8A62B-5D0E-EE48-8B6C-EFBBC8290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71701"/>
            <a:ext cx="109728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Robot Replaceability Radar</a:t>
            </a:r>
          </a:p>
          <a:p>
            <a:pPr marL="0" indent="0" algn="ctr">
              <a:buNone/>
            </a:pPr>
            <a:r>
              <a:rPr lang="en-US" b="1" dirty="0"/>
              <a:t>Revolutionizing Task Automation Analysis with LLMs</a:t>
            </a:r>
          </a:p>
          <a:p>
            <a:pPr marL="0" indent="0" algn="ctr">
              <a:buNone/>
            </a:pPr>
            <a:endParaRPr lang="en-US" b="1" dirty="0"/>
          </a:p>
          <a:p>
            <a:pPr algn="ctr"/>
            <a:r>
              <a:rPr lang="en-US" sz="2800" b="1" dirty="0"/>
              <a:t>Company: </a:t>
            </a:r>
            <a:r>
              <a:rPr lang="en-US" sz="2800" dirty="0"/>
              <a:t>NYU SPS The Digital Forge</a:t>
            </a:r>
          </a:p>
          <a:p>
            <a:pPr algn="ctr"/>
            <a:r>
              <a:rPr lang="en-US" sz="2800" b="1" dirty="0"/>
              <a:t>Sponsor: </a:t>
            </a:r>
            <a:r>
              <a:rPr lang="en-US" sz="2800" dirty="0"/>
              <a:t>Dr. Andres </a:t>
            </a:r>
            <a:r>
              <a:rPr lang="en-US" sz="2800" dirty="0" err="1"/>
              <a:t>Fortino</a:t>
            </a:r>
            <a:endParaRPr lang="en-US" sz="2800" dirty="0"/>
          </a:p>
          <a:p>
            <a:pPr algn="ctr"/>
            <a:r>
              <a:rPr lang="en-US" sz="2800" b="1" dirty="0"/>
              <a:t>Project Manager: </a:t>
            </a:r>
            <a:r>
              <a:rPr lang="en-US" sz="2800" dirty="0" err="1"/>
              <a:t>Xiaoyun</a:t>
            </a:r>
            <a:r>
              <a:rPr lang="en-US" sz="2800" dirty="0"/>
              <a:t> Bian</a:t>
            </a:r>
          </a:p>
          <a:p>
            <a:pPr algn="ctr"/>
            <a:r>
              <a:rPr lang="en-US" sz="2800" b="1" dirty="0"/>
              <a:t>The date: </a:t>
            </a:r>
            <a:r>
              <a:rPr lang="en-US" sz="2800" dirty="0"/>
              <a:t>2/1/2024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77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E074-9AE0-2A47-8406-873C3709F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Elevator Pitch  - </a:t>
            </a:r>
            <a:r>
              <a:rPr lang="en-US" sz="3600" i="1" dirty="0">
                <a:solidFill>
                  <a:srgbClr val="990033"/>
                </a:solidFill>
              </a:rPr>
              <a:t>Client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8A62B-5D0E-EE48-8B6C-EFBBC8290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0683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/>
              <a:t>My client is NYU SPS The Digital Forge. </a:t>
            </a:r>
          </a:p>
          <a:p>
            <a:r>
              <a:rPr lang="en-US" dirty="0"/>
              <a:t>They are New York-based learning institutions.</a:t>
            </a:r>
          </a:p>
          <a:p>
            <a:r>
              <a:rPr lang="en-US" dirty="0"/>
              <a:t>They have a problem with efficiently determining which job tasks can be automated using robots, to streamline operations and reduce costs.</a:t>
            </a:r>
          </a:p>
          <a:p>
            <a:r>
              <a:rPr lang="en-US" dirty="0"/>
              <a:t>I work as the Project Manager, Data Analyst, and Technical Writer and Researcher for the development of an AI-driven job automation assessment tool.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82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E074-9AE0-2A47-8406-873C3709F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Elevator Pitch – </a:t>
            </a:r>
            <a:r>
              <a:rPr lang="en-US" sz="3600" i="1" dirty="0">
                <a:solidFill>
                  <a:srgbClr val="990033"/>
                </a:solidFill>
              </a:rPr>
              <a:t>Project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8A62B-5D0E-EE48-8B6C-EFBBC8290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132" y="1848174"/>
            <a:ext cx="11561735" cy="4525963"/>
          </a:xfrm>
        </p:spPr>
        <p:txBody>
          <a:bodyPr>
            <a:normAutofit/>
          </a:bodyPr>
          <a:lstStyle/>
          <a:p>
            <a:r>
              <a:rPr lang="en-US" dirty="0"/>
              <a:t>My project, “Robot Replaceability Radar”,</a:t>
            </a:r>
          </a:p>
          <a:p>
            <a:r>
              <a:rPr lang="en-US" dirty="0"/>
              <a:t>will solve task automation feasibility</a:t>
            </a:r>
          </a:p>
          <a:p>
            <a:r>
              <a:rPr lang="en-US" dirty="0"/>
              <a:t>by providing an LLM-based tool integrating the O*NET database, </a:t>
            </a:r>
          </a:p>
          <a:p>
            <a:r>
              <a:rPr lang="en-US" dirty="0"/>
              <a:t>to accomplish accurate job task replaceability assessment,</a:t>
            </a:r>
          </a:p>
          <a:p>
            <a:r>
              <a:rPr lang="en-US" dirty="0"/>
              <a:t>with a unique algorithm for precision and efficiency</a:t>
            </a:r>
          </a:p>
          <a:p>
            <a:r>
              <a:rPr lang="en-US" dirty="0"/>
              <a:t>to improve decision-making accuracy by 90%</a:t>
            </a:r>
          </a:p>
          <a:p>
            <a:r>
              <a:rPr lang="en-US" dirty="0"/>
              <a:t>in May 2024.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341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E074-9AE0-2A47-8406-873C3709F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Elevator Pitch  - </a:t>
            </a:r>
            <a:r>
              <a:rPr lang="en-US" sz="3600" i="1" dirty="0">
                <a:solidFill>
                  <a:srgbClr val="990033"/>
                </a:solidFill>
              </a:rPr>
              <a:t>Four Objectives/Deliverables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8A62B-5D0E-EE48-8B6C-EFBBC8290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07" y="1724189"/>
            <a:ext cx="12011186" cy="498315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Objective 1: Develop a comprehensive functional specification for the LLM-based tool and confirm the excepted function with the client. (Due: 02/22/2024)</a:t>
            </a:r>
          </a:p>
          <a:p>
            <a:pPr lvl="1"/>
            <a:r>
              <a:rPr lang="en-US" dirty="0"/>
              <a:t>Metric: Client approval of the functional specification with all requirements met and a satisfaction score of at least 4 out of 5.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Objective 2: Finalize a tool using LLMs for accurately assessing task automation potential based on O*NET data. (Due:  03/14/2024)</a:t>
            </a:r>
          </a:p>
          <a:p>
            <a:pPr lvl="1"/>
            <a:r>
              <a:rPr lang="en-US" dirty="0"/>
              <a:t>Metric: Achieve an accuracy rate exceeding 90% in identifying automatable tasks, as verified by client acceptance.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Objective 3: Conduct an A/B technology trial to empirically validate the tool's effectiveness and efficiency. (Due: 04/04/2024)</a:t>
            </a:r>
          </a:p>
          <a:p>
            <a:pPr lvl="1"/>
            <a:r>
              <a:rPr lang="en-US" dirty="0"/>
              <a:t>Metric: Success indicated by a 20% reduction in analysis time and client’s acceptance in trial feedback.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Objective 4: Produce comprehensive documentation for replicating the tool, highlighting its development process and use cases. (Due: 04/25/2024)</a:t>
            </a:r>
          </a:p>
          <a:p>
            <a:pPr lvl="1"/>
            <a:r>
              <a:rPr lang="en-US" dirty="0"/>
              <a:t>Metric: Client approval of the documentation quality and detail, and external users’ ability to replicate the tool.</a:t>
            </a:r>
          </a:p>
        </p:txBody>
      </p:sp>
    </p:spTree>
    <p:extLst>
      <p:ext uri="{BB962C8B-B14F-4D97-AF65-F5344CB8AC3E}">
        <p14:creationId xmlns:p14="http://schemas.microsoft.com/office/powerpoint/2010/main" val="2224097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GE presentation template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354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FGE presentation template 2</vt:lpstr>
      <vt:lpstr>Elevator Pitch  - Title Slide</vt:lpstr>
      <vt:lpstr>Elevator Pitch  - Client Information</vt:lpstr>
      <vt:lpstr>Elevator Pitch – Project Information</vt:lpstr>
      <vt:lpstr>Elevator Pitch  - Four Objectives/Deliverables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Elevator Pitch  - Title Slide</dc:title>
  <dc:creator>Carmen Bian</dc:creator>
  <cp:lastModifiedBy>Carmen Bian</cp:lastModifiedBy>
  <cp:revision>5</cp:revision>
  <dcterms:created xsi:type="dcterms:W3CDTF">2024-02-01T19:10:22Z</dcterms:created>
  <dcterms:modified xsi:type="dcterms:W3CDTF">2024-02-06T17:36:56Z</dcterms:modified>
</cp:coreProperties>
</file>