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86" r:id="rId2"/>
    <p:sldId id="354" r:id="rId3"/>
    <p:sldId id="355" r:id="rId4"/>
    <p:sldId id="356" r:id="rId5"/>
    <p:sldId id="357" r:id="rId6"/>
    <p:sldId id="358" r:id="rId7"/>
    <p:sldId id="359" r:id="rId8"/>
    <p:sldId id="360" r:id="rId9"/>
  </p:sldIdLst>
  <p:sldSz cx="9144000" cy="5143500" type="screen16x9"/>
  <p:notesSz cx="6858000" cy="9144000"/>
  <p:embeddedFontLst>
    <p:embeddedFont>
      <p:font typeface="Arvo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oboto Condensed" panose="02000000000000000000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35098E1-4752-4F5E-8BAF-551900F0B47A}">
          <p14:sldIdLst>
            <p14:sldId id="286"/>
            <p14:sldId id="354"/>
            <p14:sldId id="355"/>
            <p14:sldId id="356"/>
            <p14:sldId id="357"/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0E7808-56ED-49F5-92A2-91C830295826}">
  <a:tblStyle styleId="{530E7808-56ED-49F5-92A2-91C8302958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41" autoAdjust="0"/>
    <p:restoredTop sz="94063" autoAdjust="0"/>
  </p:normalViewPr>
  <p:slideViewPr>
    <p:cSldViewPr snapToGrid="0">
      <p:cViewPr varScale="1">
        <p:scale>
          <a:sx n="103" d="100"/>
          <a:sy n="103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1_Sub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150" y="213537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64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 varian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6850" y="4477127"/>
            <a:ext cx="666347" cy="666373"/>
            <a:chOff x="7134700" y="414375"/>
            <a:chExt cx="501919" cy="5019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171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7CBC5-6801-4645-B4C1-2159BE61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24636-6A0E-47FB-B4CC-C0297B35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BAB49B-5EF7-4A7C-8260-57D413EC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3A2A-4B2D-45CB-883D-0649912FFF35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C8693B-B755-4770-BBF0-7BA96EF7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CC145-74EC-4E46-81C5-DB86E4F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8F29-A2D8-4A0A-9968-BF720BF59A63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2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101210" y="1208522"/>
            <a:ext cx="6836800" cy="1718866"/>
          </a:xfrm>
        </p:spPr>
        <p:txBody>
          <a:bodyPr/>
          <a:lstStyle/>
          <a:p>
            <a:pPr lvl="0" algn="ctr"/>
            <a:r>
              <a:rPr lang="en-US" sz="24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Open Sans" panose="020B0604020202020204" charset="0"/>
              </a:rPr>
              <a:t>Classification challenge </a:t>
            </a:r>
            <a:br>
              <a:rPr lang="en-US" sz="24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Open Sans" panose="020B0604020202020204" charset="0"/>
              </a:rPr>
            </a:br>
            <a:r>
              <a:rPr lang="en-US" sz="24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Open Sans" panose="020B0604020202020204" charset="0"/>
              </a:rPr>
              <a:t>on Alzheimer’s Disease using </a:t>
            </a:r>
            <a:br>
              <a:rPr lang="en-US" sz="24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Open Sans" panose="020B0604020202020204" charset="0"/>
              </a:rPr>
            </a:br>
            <a:r>
              <a:rPr lang="en-US" sz="2400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Open Sans" panose="020B0604020202020204" charset="0"/>
              </a:rPr>
              <a:t>MRIs and Gene Expression data</a:t>
            </a:r>
            <a:endParaRPr lang="es-MX" sz="2400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Open Sans" panose="020B060402020202020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124DA8-EAFD-4211-8224-02A6AB124645}"/>
              </a:ext>
            </a:extLst>
          </p:cNvPr>
          <p:cNvSpPr txBox="1"/>
          <p:nvPr/>
        </p:nvSpPr>
        <p:spPr>
          <a:xfrm>
            <a:off x="4051860" y="4224754"/>
            <a:ext cx="4927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2"/>
                </a:solidFill>
                <a:latin typeface="Open Sans" panose="020B0604020202020204" charset="0"/>
                <a:cs typeface="Open Sans" panose="020B0604020202020204" charset="0"/>
              </a:rPr>
              <a:t>Carmen Guadalupe Colin </a:t>
            </a:r>
            <a:r>
              <a:rPr lang="fr-FR" sz="1600" b="1" dirty="0" err="1">
                <a:solidFill>
                  <a:schemeClr val="bg2"/>
                </a:solidFill>
                <a:latin typeface="Open Sans" panose="020B0604020202020204" charset="0"/>
                <a:cs typeface="Open Sans" panose="020B0604020202020204" charset="0"/>
              </a:rPr>
              <a:t>Tenorio</a:t>
            </a:r>
            <a:endParaRPr lang="fr-FR" sz="1600" b="1" dirty="0">
              <a:solidFill>
                <a:schemeClr val="bg2"/>
              </a:solidFill>
              <a:latin typeface="Open Sans" panose="020B0604020202020204" charset="0"/>
              <a:cs typeface="Open Sans" panose="020B0604020202020204" charset="0"/>
            </a:endParaRPr>
          </a:p>
          <a:p>
            <a:pPr algn="ctr"/>
            <a:endParaRPr lang="fr-FR" sz="1600" dirty="0">
              <a:solidFill>
                <a:schemeClr val="bg2"/>
              </a:solidFill>
              <a:latin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fr-FR" sz="1600" dirty="0">
                <a:solidFill>
                  <a:schemeClr val="bg2"/>
                </a:solidFill>
                <a:latin typeface="Open Sans" panose="020B0604020202020204" charset="0"/>
                <a:cs typeface="Open Sans" panose="020B0604020202020204" charset="0"/>
              </a:rPr>
              <a:t>Prof. </a:t>
            </a:r>
            <a:r>
              <a:rPr lang="es-MX" sz="1600" b="0" i="0" dirty="0">
                <a:solidFill>
                  <a:srgbClr val="3C4043"/>
                </a:solidFill>
                <a:effectLst/>
                <a:latin typeface="Google Sans"/>
              </a:rPr>
              <a:t>Mario Rosario </a:t>
            </a:r>
            <a:r>
              <a:rPr lang="es-MX" sz="1600" b="0" i="0" dirty="0" err="1">
                <a:solidFill>
                  <a:srgbClr val="3C4043"/>
                </a:solidFill>
                <a:effectLst/>
                <a:latin typeface="Google Sans"/>
              </a:rPr>
              <a:t>Guarracino</a:t>
            </a:r>
            <a:endParaRPr lang="fr-FR" sz="1600" dirty="0">
              <a:solidFill>
                <a:schemeClr val="bg2"/>
              </a:solidFill>
              <a:latin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" name="Imagen 1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4F7E19D3-37B7-C93D-021F-04B51A854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30" b="97924" l="1055" r="96624">
                        <a14:foregroundMark x1="5907" y1="35986" x2="12236" y2="48443"/>
                        <a14:foregroundMark x1="1055" y1="32180" x2="13924" y2="32872"/>
                        <a14:foregroundMark x1="57806" y1="70934" x2="58439" y2="16263"/>
                        <a14:foregroundMark x1="58439" y1="16263" x2="68565" y2="2422"/>
                        <a14:foregroundMark x1="68565" y1="2422" x2="68565" y2="2422"/>
                        <a14:foregroundMark x1="83122" y1="18685" x2="58861" y2="11419"/>
                        <a14:foregroundMark x1="58650" y1="42561" x2="83333" y2="47751"/>
                        <a14:foregroundMark x1="53586" y1="87889" x2="79114" y2="73010"/>
                        <a14:foregroundMark x1="79114" y1="73010" x2="81646" y2="69896"/>
                        <a14:foregroundMark x1="70675" y1="96540" x2="52954" y2="97924"/>
                        <a14:foregroundMark x1="42405" y1="96886" x2="61603" y2="94810"/>
                        <a14:foregroundMark x1="61603" y1="94810" x2="61814" y2="94810"/>
                        <a14:foregroundMark x1="96624" y1="94118" x2="85021" y2="94118"/>
                        <a14:foregroundMark x1="77426" y1="82699" x2="86709" y2="73010"/>
                        <a14:foregroundMark x1="86709" y1="73010" x2="89451" y2="52595"/>
                        <a14:foregroundMark x1="89451" y1="52595" x2="77637" y2="43599"/>
                        <a14:foregroundMark x1="77637" y1="43599" x2="72785" y2="49135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t="1152" b="-1"/>
          <a:stretch/>
        </p:blipFill>
        <p:spPr>
          <a:xfrm>
            <a:off x="796733" y="161771"/>
            <a:ext cx="1478116" cy="89083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9E1F82E-BB25-17B3-65D9-8DC9733C7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01" b="89769" l="1052" r="96231">
                        <a14:foregroundMark x1="9115" y1="55116" x2="9115" y2="47855"/>
                        <a14:foregroundMark x1="1052" y1="55116" x2="1753" y2="44224"/>
                        <a14:foregroundMark x1="45136" y1="85149" x2="44698" y2="57756"/>
                        <a14:foregroundMark x1="63365" y1="80198" x2="65469" y2="62376"/>
                        <a14:foregroundMark x1="79667" y1="83828" x2="79404" y2="60066"/>
                        <a14:foregroundMark x1="85627" y1="84158" x2="87905" y2="61386"/>
                        <a14:foregroundMark x1="87905" y1="61386" x2="87905" y2="60396"/>
                        <a14:foregroundMark x1="96231" y1="82838" x2="92287" y2="39274"/>
                        <a14:foregroundMark x1="14987" y1="88779" x2="21648" y2="88779"/>
                        <a14:foregroundMark x1="21648" y1="88779" x2="24628" y2="87129"/>
                        <a14:foregroundMark x1="19895" y1="13861" x2="19895" y2="13861"/>
                        <a14:backgroundMark x1="68449" y1="61716" x2="69676" y2="534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9687" y="419265"/>
            <a:ext cx="2384971" cy="6333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CE51598-BAAE-B98E-8571-DA5BAEFBD455}"/>
              </a:ext>
            </a:extLst>
          </p:cNvPr>
          <p:cNvSpPr txBox="1"/>
          <p:nvPr/>
        </p:nvSpPr>
        <p:spPr>
          <a:xfrm>
            <a:off x="1286107" y="2798950"/>
            <a:ext cx="4579434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Open Sans" panose="020B0604020202020204" charset="0"/>
              </a:rPr>
              <a:t>MASTER IN MEDICAL IMAGING AND APPLICATIONS</a:t>
            </a:r>
          </a:p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Open Sans" panose="020B0604020202020204" charset="0"/>
              </a:rPr>
              <a:t>UNIVERSITY OF CASSINO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Open Sans" panose="020B0604020202020204" charset="0"/>
              </a:rPr>
              <a:t>Statistical Learning and Data Mining</a:t>
            </a: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Open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A96DDF-80DF-D1C9-E729-D248C47074D1}"/>
              </a:ext>
            </a:extLst>
          </p:cNvPr>
          <p:cNvSpPr txBox="1"/>
          <p:nvPr/>
        </p:nvSpPr>
        <p:spPr>
          <a:xfrm>
            <a:off x="185854" y="4783000"/>
            <a:ext cx="110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2023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56838-4A25-252F-446D-E2B0E7F7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</a:t>
            </a:r>
            <a:endParaRPr lang="en-U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158C499-F1CF-064E-199E-BA2944BF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075" y="1305048"/>
            <a:ext cx="4048520" cy="3145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Numerical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missing values, Outliners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to scale features (equal contribution)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Features than 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Feature Selection strategies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48E6E3-B428-2EE7-365B-1A9A7428C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5EC0149-402F-EF6F-CBC7-36CBDED58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416" y="1551635"/>
            <a:ext cx="4404815" cy="265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4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56838-4A25-252F-446D-E2B0E7F7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and Regularization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158C499-F1CF-064E-199E-BA2944BF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869" y="1806600"/>
            <a:ext cx="6597569" cy="3145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Eliminate features with high correlation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Many features highly correlated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Hybrid </a:t>
            </a:r>
            <a:r>
              <a:rPr lang="es-MX" dirty="0" err="1"/>
              <a:t>Stepwise</a:t>
            </a:r>
            <a:r>
              <a:rPr lang="es-MX" dirty="0"/>
              <a:t> </a:t>
            </a:r>
            <a:r>
              <a:rPr lang="es-MX" dirty="0" err="1"/>
              <a:t>Selection</a:t>
            </a:r>
            <a:r>
              <a:rPr lang="en-US" dirty="0"/>
              <a:t>: </a:t>
            </a:r>
            <a:r>
              <a:rPr lang="en-US" b="1" dirty="0"/>
              <a:t>Forward and Backward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Choose best r2, Cp, </a:t>
            </a:r>
            <a:r>
              <a:rPr lang="en-US" dirty="0" err="1"/>
              <a:t>bic</a:t>
            </a:r>
            <a:r>
              <a:rPr lang="en-US" dirty="0"/>
              <a:t> in each 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Features with Forward + Features with Backward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 Regularization: </a:t>
            </a:r>
            <a:r>
              <a:rPr lang="en-US" b="1" dirty="0"/>
              <a:t>Lasso Method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48E6E3-B428-2EE7-365B-1A9A7428C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87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56838-4A25-252F-446D-E2B0E7F7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158C499-F1CF-064E-199E-BA2944BF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491000"/>
            <a:ext cx="6132600" cy="31455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Explore with 5 different classifiers: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Generalized 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SVM</a:t>
            </a:r>
          </a:p>
          <a:p>
            <a:pPr marL="76200" indent="0">
              <a:buNone/>
            </a:pPr>
            <a:r>
              <a:rPr lang="en-US" b="1" dirty="0"/>
              <a:t>10 </a:t>
            </a:r>
            <a:r>
              <a:rPr lang="en-US" dirty="0"/>
              <a:t>Cross Validation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48E6E3-B428-2EE7-365B-1A9A7428C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680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56838-4A25-252F-446D-E2B0E7F7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ADCTL CLASSIFICATION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48E6E3-B428-2EE7-365B-1A9A7428C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005F4F5-FF78-62F2-C664-A0AAF827D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54227"/>
              </p:ext>
            </p:extLst>
          </p:nvPr>
        </p:nvGraphicFramePr>
        <p:xfrm>
          <a:off x="235946" y="2029524"/>
          <a:ext cx="4016386" cy="179063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31986">
                  <a:extLst>
                    <a:ext uri="{9D8B030D-6E8A-4147-A177-3AD203B41FA5}">
                      <a16:colId xmlns:a16="http://schemas.microsoft.com/office/drawing/2014/main" val="1569555620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929794169"/>
                    </a:ext>
                  </a:extLst>
                </a:gridCol>
                <a:gridCol w="833568">
                  <a:extLst>
                    <a:ext uri="{9D8B030D-6E8A-4147-A177-3AD203B41FA5}">
                      <a16:colId xmlns:a16="http://schemas.microsoft.com/office/drawing/2014/main" val="1485500610"/>
                    </a:ext>
                  </a:extLst>
                </a:gridCol>
                <a:gridCol w="735500">
                  <a:extLst>
                    <a:ext uri="{9D8B030D-6E8A-4147-A177-3AD203B41FA5}">
                      <a16:colId xmlns:a16="http://schemas.microsoft.com/office/drawing/2014/main" val="1874157272"/>
                    </a:ext>
                  </a:extLst>
                </a:gridCol>
                <a:gridCol w="833734">
                  <a:extLst>
                    <a:ext uri="{9D8B030D-6E8A-4147-A177-3AD203B41FA5}">
                      <a16:colId xmlns:a16="http://schemas.microsoft.com/office/drawing/2014/main" val="948366811"/>
                    </a:ext>
                  </a:extLst>
                </a:gridCol>
              </a:tblGrid>
              <a:tr h="209731">
                <a:tc>
                  <a:txBody>
                    <a:bodyPr/>
                    <a:lstStyle/>
                    <a:p>
                      <a:pPr algn="l"/>
                      <a:r>
                        <a:rPr lang="es-MX" sz="1000" b="1" dirty="0" err="1">
                          <a:solidFill>
                            <a:srgbClr val="000000"/>
                          </a:solidFill>
                          <a:effectLst/>
                        </a:rPr>
                        <a:t>N°</a:t>
                      </a:r>
                      <a:endParaRPr lang="es-MX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575" marR="26575" marT="31889" marB="318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dirty="0" err="1">
                          <a:solidFill>
                            <a:srgbClr val="000000"/>
                          </a:solidFill>
                          <a:effectLst/>
                        </a:rPr>
                        <a:t>Classifier</a:t>
                      </a:r>
                      <a:endParaRPr lang="es-MX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575" marR="26575" marT="31889" marB="318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dirty="0" err="1">
                          <a:solidFill>
                            <a:srgbClr val="000000"/>
                          </a:solidFill>
                          <a:effectLst/>
                        </a:rPr>
                        <a:t>Acc</a:t>
                      </a:r>
                      <a:endParaRPr lang="es-MX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575" marR="26575" marT="31889" marB="318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dirty="0" err="1">
                          <a:solidFill>
                            <a:srgbClr val="000000"/>
                          </a:solidFill>
                          <a:effectLst/>
                        </a:rPr>
                        <a:t>Acc</a:t>
                      </a:r>
                      <a:r>
                        <a:rPr lang="es-MX" sz="1000" b="1" dirty="0">
                          <a:solidFill>
                            <a:srgbClr val="000000"/>
                          </a:solidFill>
                          <a:effectLst/>
                        </a:rPr>
                        <a:t> Test</a:t>
                      </a:r>
                    </a:p>
                  </a:txBody>
                  <a:tcPr marL="26575" marR="26575" marT="31889" marB="318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dirty="0" err="1">
                          <a:solidFill>
                            <a:srgbClr val="000000"/>
                          </a:solidFill>
                          <a:effectLst/>
                        </a:rPr>
                        <a:t>Mcc</a:t>
                      </a:r>
                      <a:endParaRPr lang="es-MX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575" marR="26575" marT="31889" marB="31889" anchor="ctr"/>
                </a:tc>
                <a:extLst>
                  <a:ext uri="{0D108BD9-81ED-4DB2-BD59-A6C34878D82A}">
                    <a16:rowId xmlns:a16="http://schemas.microsoft.com/office/drawing/2014/main" val="2478755440"/>
                  </a:ext>
                </a:extLst>
              </a:tr>
              <a:tr h="314892">
                <a:tc>
                  <a:txBody>
                    <a:bodyPr/>
                    <a:lstStyle/>
                    <a:p>
                      <a:pPr algn="r"/>
                      <a:r>
                        <a:rPr lang="es-MX" sz="1000" b="1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 dirty="0" err="1">
                          <a:effectLst/>
                        </a:rPr>
                        <a:t>Glm</a:t>
                      </a:r>
                      <a:endParaRPr lang="es-MX" sz="1000" dirty="0">
                        <a:effectLst/>
                      </a:endParaRP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>
                          <a:effectLst/>
                        </a:rPr>
                        <a:t>0.9136111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0.82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>
                          <a:effectLst/>
                        </a:rPr>
                        <a:t>0.6405126</a:t>
                      </a:r>
                    </a:p>
                  </a:txBody>
                  <a:tcPr marL="26575" marR="26575" marT="21260" marB="21260" anchor="ctr"/>
                </a:tc>
                <a:extLst>
                  <a:ext uri="{0D108BD9-81ED-4DB2-BD59-A6C34878D82A}">
                    <a16:rowId xmlns:a16="http://schemas.microsoft.com/office/drawing/2014/main" val="2114802838"/>
                  </a:ext>
                </a:extLst>
              </a:tr>
              <a:tr h="314892">
                <a:tc>
                  <a:txBody>
                    <a:bodyPr/>
                    <a:lstStyle/>
                    <a:p>
                      <a:pPr algn="r"/>
                      <a:r>
                        <a:rPr lang="es-MX" sz="10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 dirty="0" err="1">
                          <a:effectLst/>
                        </a:rPr>
                        <a:t>Lda</a:t>
                      </a:r>
                      <a:endParaRPr lang="es-MX" sz="1000" dirty="0">
                        <a:effectLst/>
                      </a:endParaRP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0.9126667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effectLst/>
                        </a:rPr>
                        <a:t>0.84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0.6821865</a:t>
                      </a:r>
                    </a:p>
                  </a:txBody>
                  <a:tcPr marL="26575" marR="26575" marT="21260" marB="21260" anchor="ctr"/>
                </a:tc>
                <a:extLst>
                  <a:ext uri="{0D108BD9-81ED-4DB2-BD59-A6C34878D82A}">
                    <a16:rowId xmlns:a16="http://schemas.microsoft.com/office/drawing/2014/main" val="890722273"/>
                  </a:ext>
                </a:extLst>
              </a:tr>
              <a:tr h="314892">
                <a:tc>
                  <a:txBody>
                    <a:bodyPr/>
                    <a:lstStyle/>
                    <a:p>
                      <a:pPr algn="r"/>
                      <a:r>
                        <a:rPr lang="es-MX" sz="10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 dirty="0" err="1">
                          <a:effectLst/>
                        </a:rPr>
                        <a:t>Knn</a:t>
                      </a:r>
                      <a:endParaRPr lang="es-MX" sz="1000" dirty="0">
                        <a:effectLst/>
                      </a:endParaRP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0.8306667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0.84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0.6821865</a:t>
                      </a:r>
                    </a:p>
                  </a:txBody>
                  <a:tcPr marL="26575" marR="26575" marT="21260" marB="21260" anchor="ctr"/>
                </a:tc>
                <a:extLst>
                  <a:ext uri="{0D108BD9-81ED-4DB2-BD59-A6C34878D82A}">
                    <a16:rowId xmlns:a16="http://schemas.microsoft.com/office/drawing/2014/main" val="2277221470"/>
                  </a:ext>
                </a:extLst>
              </a:tr>
              <a:tr h="314892">
                <a:tc>
                  <a:txBody>
                    <a:bodyPr/>
                    <a:lstStyle/>
                    <a:p>
                      <a:pPr algn="r"/>
                      <a:r>
                        <a:rPr lang="es-MX" sz="10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 dirty="0" err="1">
                          <a:effectLst/>
                        </a:rPr>
                        <a:t>Logreg</a:t>
                      </a:r>
                      <a:endParaRPr lang="es-MX" sz="1000" dirty="0">
                        <a:effectLst/>
                      </a:endParaRP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0.8547222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0.72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0.4400000</a:t>
                      </a:r>
                    </a:p>
                  </a:txBody>
                  <a:tcPr marL="26575" marR="26575" marT="21260" marB="21260" anchor="ctr"/>
                </a:tc>
                <a:extLst>
                  <a:ext uri="{0D108BD9-81ED-4DB2-BD59-A6C34878D82A}">
                    <a16:rowId xmlns:a16="http://schemas.microsoft.com/office/drawing/2014/main" val="3528154017"/>
                  </a:ext>
                </a:extLst>
              </a:tr>
              <a:tr h="314892">
                <a:tc>
                  <a:txBody>
                    <a:bodyPr/>
                    <a:lstStyle/>
                    <a:p>
                      <a:pPr algn="r"/>
                      <a:r>
                        <a:rPr lang="es-MX" sz="10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 dirty="0" err="1">
                          <a:effectLst/>
                        </a:rPr>
                        <a:t>Svm</a:t>
                      </a:r>
                      <a:endParaRPr lang="es-MX" sz="1000" dirty="0">
                        <a:effectLst/>
                      </a:endParaRP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0.9393333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effectLst/>
                        </a:rPr>
                        <a:t>0.90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>
                          <a:effectLst/>
                        </a:rPr>
                        <a:t>0.8006408</a:t>
                      </a:r>
                    </a:p>
                  </a:txBody>
                  <a:tcPr marL="26575" marR="26575" marT="21260" marB="21260" anchor="ctr"/>
                </a:tc>
                <a:extLst>
                  <a:ext uri="{0D108BD9-81ED-4DB2-BD59-A6C34878D82A}">
                    <a16:rowId xmlns:a16="http://schemas.microsoft.com/office/drawing/2014/main" val="378862314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63BD299-4ABD-B59D-29B8-D1574FFF9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22525"/>
              </p:ext>
            </p:extLst>
          </p:nvPr>
        </p:nvGraphicFramePr>
        <p:xfrm>
          <a:off x="8028878" y="1461803"/>
          <a:ext cx="408878" cy="29260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08878">
                  <a:extLst>
                    <a:ext uri="{9D8B030D-6E8A-4147-A177-3AD203B41FA5}">
                      <a16:colId xmlns:a16="http://schemas.microsoft.com/office/drawing/2014/main" val="28811719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4971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00425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06726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118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97573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149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796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390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163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93208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187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17406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189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66731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233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3406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1884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326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2277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413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0879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6706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113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1007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262879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84A021B0-AA0F-8A6A-30AF-5706DD273FC9}"/>
              </a:ext>
            </a:extLst>
          </p:cNvPr>
          <p:cNvSpPr txBox="1"/>
          <p:nvPr/>
        </p:nvSpPr>
        <p:spPr>
          <a:xfrm>
            <a:off x="5293112" y="2310140"/>
            <a:ext cx="273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Final Features Selected.</a:t>
            </a:r>
          </a:p>
          <a:p>
            <a:r>
              <a:rPr lang="en-US" dirty="0"/>
              <a:t>Best Model SVM </a:t>
            </a:r>
          </a:p>
        </p:txBody>
      </p:sp>
    </p:spTree>
    <p:extLst>
      <p:ext uri="{BB962C8B-B14F-4D97-AF65-F5344CB8AC3E}">
        <p14:creationId xmlns:p14="http://schemas.microsoft.com/office/powerpoint/2010/main" val="196296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56838-4A25-252F-446D-E2B0E7F7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MCICTL CLASSIFICATION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48E6E3-B428-2EE7-365B-1A9A7428C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63BD299-4ABD-B59D-29B8-D1574FFF9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2899"/>
              </p:ext>
            </p:extLst>
          </p:nvPr>
        </p:nvGraphicFramePr>
        <p:xfrm>
          <a:off x="8028878" y="1017270"/>
          <a:ext cx="408878" cy="31089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08878">
                  <a:extLst>
                    <a:ext uri="{9D8B030D-6E8A-4147-A177-3AD203B41FA5}">
                      <a16:colId xmlns:a16="http://schemas.microsoft.com/office/drawing/2014/main" val="28811719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4971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00425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06726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97573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796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390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93208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17406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66731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3406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1884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2277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0879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6706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1007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26287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9659560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84A021B0-AA0F-8A6A-30AF-5706DD273FC9}"/>
              </a:ext>
            </a:extLst>
          </p:cNvPr>
          <p:cNvSpPr txBox="1"/>
          <p:nvPr/>
        </p:nvSpPr>
        <p:spPr>
          <a:xfrm>
            <a:off x="5293112" y="2310140"/>
            <a:ext cx="273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Final Features Selected.</a:t>
            </a:r>
          </a:p>
          <a:p>
            <a:r>
              <a:rPr lang="en-US" dirty="0"/>
              <a:t>Best Model LDA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B189261C-A7AC-9A88-1660-D67A875B6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98613"/>
              </p:ext>
            </p:extLst>
          </p:nvPr>
        </p:nvGraphicFramePr>
        <p:xfrm>
          <a:off x="426666" y="2310140"/>
          <a:ext cx="4016386" cy="179063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31986">
                  <a:extLst>
                    <a:ext uri="{9D8B030D-6E8A-4147-A177-3AD203B41FA5}">
                      <a16:colId xmlns:a16="http://schemas.microsoft.com/office/drawing/2014/main" val="1569555620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929794169"/>
                    </a:ext>
                  </a:extLst>
                </a:gridCol>
                <a:gridCol w="833568">
                  <a:extLst>
                    <a:ext uri="{9D8B030D-6E8A-4147-A177-3AD203B41FA5}">
                      <a16:colId xmlns:a16="http://schemas.microsoft.com/office/drawing/2014/main" val="1485500610"/>
                    </a:ext>
                  </a:extLst>
                </a:gridCol>
                <a:gridCol w="735500">
                  <a:extLst>
                    <a:ext uri="{9D8B030D-6E8A-4147-A177-3AD203B41FA5}">
                      <a16:colId xmlns:a16="http://schemas.microsoft.com/office/drawing/2014/main" val="1874157272"/>
                    </a:ext>
                  </a:extLst>
                </a:gridCol>
                <a:gridCol w="833734">
                  <a:extLst>
                    <a:ext uri="{9D8B030D-6E8A-4147-A177-3AD203B41FA5}">
                      <a16:colId xmlns:a16="http://schemas.microsoft.com/office/drawing/2014/main" val="948366811"/>
                    </a:ext>
                  </a:extLst>
                </a:gridCol>
              </a:tblGrid>
              <a:tr h="209731">
                <a:tc>
                  <a:txBody>
                    <a:bodyPr/>
                    <a:lstStyle/>
                    <a:p>
                      <a:pPr algn="l"/>
                      <a:r>
                        <a:rPr lang="es-MX" sz="1000" b="1" dirty="0" err="1">
                          <a:solidFill>
                            <a:srgbClr val="000000"/>
                          </a:solidFill>
                          <a:effectLst/>
                        </a:rPr>
                        <a:t>N°</a:t>
                      </a:r>
                      <a:endParaRPr lang="es-MX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575" marR="26575" marT="31889" marB="318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dirty="0" err="1">
                          <a:solidFill>
                            <a:srgbClr val="000000"/>
                          </a:solidFill>
                          <a:effectLst/>
                        </a:rPr>
                        <a:t>Classifier</a:t>
                      </a:r>
                      <a:endParaRPr lang="es-MX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575" marR="26575" marT="31889" marB="318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dirty="0" err="1">
                          <a:solidFill>
                            <a:srgbClr val="000000"/>
                          </a:solidFill>
                          <a:effectLst/>
                        </a:rPr>
                        <a:t>Acc</a:t>
                      </a:r>
                      <a:endParaRPr lang="es-MX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575" marR="26575" marT="31889" marB="318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dirty="0" err="1">
                          <a:solidFill>
                            <a:srgbClr val="000000"/>
                          </a:solidFill>
                          <a:effectLst/>
                        </a:rPr>
                        <a:t>Acc</a:t>
                      </a:r>
                      <a:r>
                        <a:rPr lang="es-MX" sz="1000" b="1" dirty="0">
                          <a:solidFill>
                            <a:srgbClr val="000000"/>
                          </a:solidFill>
                          <a:effectLst/>
                        </a:rPr>
                        <a:t> Test</a:t>
                      </a:r>
                    </a:p>
                  </a:txBody>
                  <a:tcPr marL="26575" marR="26575" marT="31889" marB="318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dirty="0" err="1">
                          <a:solidFill>
                            <a:srgbClr val="000000"/>
                          </a:solidFill>
                          <a:effectLst/>
                        </a:rPr>
                        <a:t>Mcc</a:t>
                      </a:r>
                      <a:endParaRPr lang="es-MX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575" marR="26575" marT="31889" marB="31889" anchor="ctr"/>
                </a:tc>
                <a:extLst>
                  <a:ext uri="{0D108BD9-81ED-4DB2-BD59-A6C34878D82A}">
                    <a16:rowId xmlns:a16="http://schemas.microsoft.com/office/drawing/2014/main" val="2478755440"/>
                  </a:ext>
                </a:extLst>
              </a:tr>
              <a:tr h="314892">
                <a:tc>
                  <a:txBody>
                    <a:bodyPr/>
                    <a:lstStyle/>
                    <a:p>
                      <a:pPr algn="r"/>
                      <a:r>
                        <a:rPr lang="es-MX" sz="1000" b="1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 dirty="0" err="1">
                          <a:effectLst/>
                        </a:rPr>
                        <a:t>Glm</a:t>
                      </a:r>
                      <a:endParaRPr lang="es-MX" sz="1000" dirty="0">
                        <a:effectLst/>
                      </a:endParaRP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>
                          <a:effectLst/>
                        </a:rPr>
                        <a:t>0.8372222</a:t>
                      </a:r>
                    </a:p>
                  </a:txBody>
                  <a:tcPr marL="16388" marR="16388" marT="13110" marB="13110" anchor="ctr"/>
                </a:tc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0.7113095</a:t>
                      </a:r>
                    </a:p>
                  </a:txBody>
                  <a:tcPr marL="16388" marR="16388" marT="13110" marB="1311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0.4216788</a:t>
                      </a:r>
                    </a:p>
                  </a:txBody>
                  <a:tcPr marL="16388" marR="16388" marT="13110" marB="13110" anchor="ctr"/>
                </a:tc>
                <a:extLst>
                  <a:ext uri="{0D108BD9-81ED-4DB2-BD59-A6C34878D82A}">
                    <a16:rowId xmlns:a16="http://schemas.microsoft.com/office/drawing/2014/main" val="2114802838"/>
                  </a:ext>
                </a:extLst>
              </a:tr>
              <a:tr h="314892">
                <a:tc>
                  <a:txBody>
                    <a:bodyPr/>
                    <a:lstStyle/>
                    <a:p>
                      <a:pPr algn="r"/>
                      <a:r>
                        <a:rPr lang="es-MX" sz="10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 dirty="0" err="1">
                          <a:effectLst/>
                        </a:rPr>
                        <a:t>Lda</a:t>
                      </a:r>
                      <a:endParaRPr lang="es-MX" sz="1000" dirty="0">
                        <a:effectLst/>
                      </a:endParaRP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0.8553175</a:t>
                      </a:r>
                    </a:p>
                  </a:txBody>
                  <a:tcPr marL="16388" marR="16388" marT="13110" marB="13110" anchor="ctr"/>
                </a:tc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0.7261905</a:t>
                      </a:r>
                    </a:p>
                  </a:txBody>
                  <a:tcPr marL="16388" marR="16388" marT="13110" marB="1311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0.4564750</a:t>
                      </a:r>
                    </a:p>
                  </a:txBody>
                  <a:tcPr marL="16388" marR="16388" marT="13110" marB="13110" anchor="ctr"/>
                </a:tc>
                <a:extLst>
                  <a:ext uri="{0D108BD9-81ED-4DB2-BD59-A6C34878D82A}">
                    <a16:rowId xmlns:a16="http://schemas.microsoft.com/office/drawing/2014/main" val="890722273"/>
                  </a:ext>
                </a:extLst>
              </a:tr>
              <a:tr h="314892">
                <a:tc>
                  <a:txBody>
                    <a:bodyPr/>
                    <a:lstStyle/>
                    <a:p>
                      <a:pPr algn="r"/>
                      <a:r>
                        <a:rPr lang="es-MX" sz="10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 dirty="0" err="1">
                          <a:effectLst/>
                        </a:rPr>
                        <a:t>Knn</a:t>
                      </a:r>
                      <a:endParaRPr lang="es-MX" sz="1000" dirty="0">
                        <a:effectLst/>
                      </a:endParaRP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0.8044444</a:t>
                      </a:r>
                    </a:p>
                  </a:txBody>
                  <a:tcPr marL="16388" marR="16388" marT="13110" marB="13110"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effectLst/>
                        </a:rPr>
                        <a:t>0.6250000</a:t>
                      </a:r>
                    </a:p>
                  </a:txBody>
                  <a:tcPr marL="16388" marR="16388" marT="13110" marB="1311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>
                          <a:effectLst/>
                        </a:rPr>
                        <a:t>0.4564750</a:t>
                      </a:r>
                    </a:p>
                  </a:txBody>
                  <a:tcPr marL="16388" marR="16388" marT="13110" marB="13110" anchor="ctr"/>
                </a:tc>
                <a:extLst>
                  <a:ext uri="{0D108BD9-81ED-4DB2-BD59-A6C34878D82A}">
                    <a16:rowId xmlns:a16="http://schemas.microsoft.com/office/drawing/2014/main" val="2277221470"/>
                  </a:ext>
                </a:extLst>
              </a:tr>
              <a:tr h="314892">
                <a:tc>
                  <a:txBody>
                    <a:bodyPr/>
                    <a:lstStyle/>
                    <a:p>
                      <a:pPr algn="r"/>
                      <a:r>
                        <a:rPr lang="es-MX" sz="10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 dirty="0" err="1">
                          <a:effectLst/>
                        </a:rPr>
                        <a:t>Logreg</a:t>
                      </a:r>
                      <a:endParaRPr lang="es-MX" sz="1000" dirty="0">
                        <a:effectLst/>
                      </a:endParaRP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0.8387698</a:t>
                      </a:r>
                    </a:p>
                  </a:txBody>
                  <a:tcPr marL="16388" marR="16388" marT="13110" marB="13110" anchor="ctr"/>
                </a:tc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0.6517857</a:t>
                      </a:r>
                    </a:p>
                  </a:txBody>
                  <a:tcPr marL="16388" marR="16388" marT="13110" marB="1311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>
                          <a:effectLst/>
                        </a:rPr>
                        <a:t>0.3035714</a:t>
                      </a:r>
                    </a:p>
                  </a:txBody>
                  <a:tcPr marL="16388" marR="16388" marT="13110" marB="13110" anchor="ctr"/>
                </a:tc>
                <a:extLst>
                  <a:ext uri="{0D108BD9-81ED-4DB2-BD59-A6C34878D82A}">
                    <a16:rowId xmlns:a16="http://schemas.microsoft.com/office/drawing/2014/main" val="3528154017"/>
                  </a:ext>
                </a:extLst>
              </a:tr>
              <a:tr h="314892">
                <a:tc>
                  <a:txBody>
                    <a:bodyPr/>
                    <a:lstStyle/>
                    <a:p>
                      <a:pPr algn="r"/>
                      <a:r>
                        <a:rPr lang="es-MX" sz="10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 dirty="0" err="1">
                          <a:effectLst/>
                        </a:rPr>
                        <a:t>Svm</a:t>
                      </a:r>
                      <a:endParaRPr lang="es-MX" sz="1000" dirty="0">
                        <a:effectLst/>
                      </a:endParaRP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0.8537302</a:t>
                      </a:r>
                    </a:p>
                  </a:txBody>
                  <a:tcPr marL="16388" marR="16388" marT="13110" marB="13110"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effectLst/>
                        </a:rPr>
                        <a:t>0.7500000</a:t>
                      </a:r>
                    </a:p>
                  </a:txBody>
                  <a:tcPr marL="16388" marR="16388" marT="13110" marB="1311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>
                          <a:effectLst/>
                        </a:rPr>
                        <a:t>0.4988877</a:t>
                      </a:r>
                    </a:p>
                  </a:txBody>
                  <a:tcPr marL="16388" marR="16388" marT="13110" marB="13110" anchor="ctr"/>
                </a:tc>
                <a:extLst>
                  <a:ext uri="{0D108BD9-81ED-4DB2-BD59-A6C34878D82A}">
                    <a16:rowId xmlns:a16="http://schemas.microsoft.com/office/drawing/2014/main" val="3788623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8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56838-4A25-252F-446D-E2B0E7F7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ADMCI CLASSIFICATION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48E6E3-B428-2EE7-365B-1A9A7428C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005F4F5-FF78-62F2-C664-A0AAF827D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77962"/>
              </p:ext>
            </p:extLst>
          </p:nvPr>
        </p:nvGraphicFramePr>
        <p:xfrm>
          <a:off x="235946" y="2029524"/>
          <a:ext cx="4016386" cy="179063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31986">
                  <a:extLst>
                    <a:ext uri="{9D8B030D-6E8A-4147-A177-3AD203B41FA5}">
                      <a16:colId xmlns:a16="http://schemas.microsoft.com/office/drawing/2014/main" val="1569555620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929794169"/>
                    </a:ext>
                  </a:extLst>
                </a:gridCol>
                <a:gridCol w="833568">
                  <a:extLst>
                    <a:ext uri="{9D8B030D-6E8A-4147-A177-3AD203B41FA5}">
                      <a16:colId xmlns:a16="http://schemas.microsoft.com/office/drawing/2014/main" val="1485500610"/>
                    </a:ext>
                  </a:extLst>
                </a:gridCol>
                <a:gridCol w="735500">
                  <a:extLst>
                    <a:ext uri="{9D8B030D-6E8A-4147-A177-3AD203B41FA5}">
                      <a16:colId xmlns:a16="http://schemas.microsoft.com/office/drawing/2014/main" val="1874157272"/>
                    </a:ext>
                  </a:extLst>
                </a:gridCol>
                <a:gridCol w="833734">
                  <a:extLst>
                    <a:ext uri="{9D8B030D-6E8A-4147-A177-3AD203B41FA5}">
                      <a16:colId xmlns:a16="http://schemas.microsoft.com/office/drawing/2014/main" val="948366811"/>
                    </a:ext>
                  </a:extLst>
                </a:gridCol>
              </a:tblGrid>
              <a:tr h="209731">
                <a:tc>
                  <a:txBody>
                    <a:bodyPr/>
                    <a:lstStyle/>
                    <a:p>
                      <a:pPr algn="l"/>
                      <a:r>
                        <a:rPr lang="es-MX" sz="1000" b="1" dirty="0" err="1">
                          <a:solidFill>
                            <a:srgbClr val="000000"/>
                          </a:solidFill>
                          <a:effectLst/>
                        </a:rPr>
                        <a:t>N°</a:t>
                      </a:r>
                      <a:endParaRPr lang="es-MX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575" marR="26575" marT="31889" marB="318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dirty="0" err="1">
                          <a:solidFill>
                            <a:srgbClr val="000000"/>
                          </a:solidFill>
                          <a:effectLst/>
                        </a:rPr>
                        <a:t>Classifier</a:t>
                      </a:r>
                      <a:endParaRPr lang="es-MX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575" marR="26575" marT="31889" marB="318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dirty="0" err="1">
                          <a:solidFill>
                            <a:srgbClr val="000000"/>
                          </a:solidFill>
                          <a:effectLst/>
                        </a:rPr>
                        <a:t>Acc</a:t>
                      </a:r>
                      <a:endParaRPr lang="es-MX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575" marR="26575" marT="31889" marB="318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dirty="0" err="1">
                          <a:solidFill>
                            <a:srgbClr val="000000"/>
                          </a:solidFill>
                          <a:effectLst/>
                        </a:rPr>
                        <a:t>Acc</a:t>
                      </a:r>
                      <a:r>
                        <a:rPr lang="es-MX" sz="1000" b="1" dirty="0">
                          <a:solidFill>
                            <a:srgbClr val="000000"/>
                          </a:solidFill>
                          <a:effectLst/>
                        </a:rPr>
                        <a:t> Test</a:t>
                      </a:r>
                    </a:p>
                  </a:txBody>
                  <a:tcPr marL="26575" marR="26575" marT="31889" marB="318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dirty="0" err="1">
                          <a:solidFill>
                            <a:srgbClr val="000000"/>
                          </a:solidFill>
                          <a:effectLst/>
                        </a:rPr>
                        <a:t>Mcc</a:t>
                      </a:r>
                      <a:endParaRPr lang="es-MX" sz="10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6575" marR="26575" marT="31889" marB="31889" anchor="ctr"/>
                </a:tc>
                <a:extLst>
                  <a:ext uri="{0D108BD9-81ED-4DB2-BD59-A6C34878D82A}">
                    <a16:rowId xmlns:a16="http://schemas.microsoft.com/office/drawing/2014/main" val="2478755440"/>
                  </a:ext>
                </a:extLst>
              </a:tr>
              <a:tr h="314892">
                <a:tc>
                  <a:txBody>
                    <a:bodyPr/>
                    <a:lstStyle/>
                    <a:p>
                      <a:pPr algn="r"/>
                      <a:r>
                        <a:rPr lang="es-MX" sz="10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 dirty="0" err="1">
                          <a:effectLst/>
                        </a:rPr>
                        <a:t>glm</a:t>
                      </a:r>
                      <a:endParaRPr lang="es-MX" sz="1000" dirty="0">
                        <a:effectLst/>
                      </a:endParaRP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0.7028571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effectLst/>
                        </a:rPr>
                        <a:t>0.709375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0.4101870</a:t>
                      </a:r>
                    </a:p>
                  </a:txBody>
                  <a:tcPr marL="26575" marR="26575" marT="21260" marB="21260" anchor="ctr"/>
                </a:tc>
                <a:extLst>
                  <a:ext uri="{0D108BD9-81ED-4DB2-BD59-A6C34878D82A}">
                    <a16:rowId xmlns:a16="http://schemas.microsoft.com/office/drawing/2014/main" val="2114802838"/>
                  </a:ext>
                </a:extLst>
              </a:tr>
              <a:tr h="314892">
                <a:tc>
                  <a:txBody>
                    <a:bodyPr/>
                    <a:lstStyle/>
                    <a:p>
                      <a:pPr algn="r"/>
                      <a:r>
                        <a:rPr lang="es-MX" sz="10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lda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0.7202381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effectLst/>
                        </a:rPr>
                        <a:t>0.709375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0.4101870</a:t>
                      </a:r>
                    </a:p>
                  </a:txBody>
                  <a:tcPr marL="26575" marR="26575" marT="21260" marB="21260" anchor="ctr"/>
                </a:tc>
                <a:extLst>
                  <a:ext uri="{0D108BD9-81ED-4DB2-BD59-A6C34878D82A}">
                    <a16:rowId xmlns:a16="http://schemas.microsoft.com/office/drawing/2014/main" val="890722273"/>
                  </a:ext>
                </a:extLst>
              </a:tr>
              <a:tr h="314892">
                <a:tc>
                  <a:txBody>
                    <a:bodyPr/>
                    <a:lstStyle/>
                    <a:p>
                      <a:pPr algn="r"/>
                      <a:r>
                        <a:rPr lang="es-MX" sz="10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knn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>
                          <a:effectLst/>
                        </a:rPr>
                        <a:t>0.6780556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effectLst/>
                        </a:rPr>
                        <a:t>0.743750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0.4743416</a:t>
                      </a:r>
                    </a:p>
                  </a:txBody>
                  <a:tcPr marL="26575" marR="26575" marT="21260" marB="21260" anchor="ctr"/>
                </a:tc>
                <a:extLst>
                  <a:ext uri="{0D108BD9-81ED-4DB2-BD59-A6C34878D82A}">
                    <a16:rowId xmlns:a16="http://schemas.microsoft.com/office/drawing/2014/main" val="2277221470"/>
                  </a:ext>
                </a:extLst>
              </a:tr>
              <a:tr h="314892">
                <a:tc>
                  <a:txBody>
                    <a:bodyPr/>
                    <a:lstStyle/>
                    <a:p>
                      <a:pPr algn="r"/>
                      <a:r>
                        <a:rPr lang="es-MX" sz="10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logregb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0.7019841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effectLst/>
                        </a:rPr>
                        <a:t>0.612500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0.2195775</a:t>
                      </a:r>
                    </a:p>
                  </a:txBody>
                  <a:tcPr marL="26575" marR="26575" marT="21260" marB="21260" anchor="ctr"/>
                </a:tc>
                <a:extLst>
                  <a:ext uri="{0D108BD9-81ED-4DB2-BD59-A6C34878D82A}">
                    <a16:rowId xmlns:a16="http://schemas.microsoft.com/office/drawing/2014/main" val="3528154017"/>
                  </a:ext>
                </a:extLst>
              </a:tr>
              <a:tr h="314892">
                <a:tc>
                  <a:txBody>
                    <a:bodyPr/>
                    <a:lstStyle/>
                    <a:p>
                      <a:pPr algn="r"/>
                      <a:r>
                        <a:rPr lang="es-MX" sz="10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svm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>
                          <a:effectLst/>
                        </a:rPr>
                        <a:t>0.7308730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r>
                        <a:rPr lang="es-MX" sz="1000">
                          <a:effectLst/>
                        </a:rPr>
                        <a:t>0.743750</a:t>
                      </a:r>
                    </a:p>
                  </a:txBody>
                  <a:tcPr marL="26575" marR="26575" marT="21260" marB="2126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>
                          <a:effectLst/>
                        </a:rPr>
                        <a:t>0.4743416</a:t>
                      </a:r>
                    </a:p>
                  </a:txBody>
                  <a:tcPr marL="26575" marR="26575" marT="21260" marB="21260" anchor="ctr"/>
                </a:tc>
                <a:extLst>
                  <a:ext uri="{0D108BD9-81ED-4DB2-BD59-A6C34878D82A}">
                    <a16:rowId xmlns:a16="http://schemas.microsoft.com/office/drawing/2014/main" val="378862314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63BD299-4ABD-B59D-29B8-D1574FFF9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51165"/>
              </p:ext>
            </p:extLst>
          </p:nvPr>
        </p:nvGraphicFramePr>
        <p:xfrm>
          <a:off x="8028878" y="1945023"/>
          <a:ext cx="408878" cy="10515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08878">
                  <a:extLst>
                    <a:ext uri="{9D8B030D-6E8A-4147-A177-3AD203B41FA5}">
                      <a16:colId xmlns:a16="http://schemas.microsoft.com/office/drawing/2014/main" val="2881171968"/>
                    </a:ext>
                  </a:extLst>
                </a:gridCol>
              </a:tblGrid>
              <a:tr h="59643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4971980"/>
                  </a:ext>
                </a:extLst>
              </a:tr>
              <a:tr h="59643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0042598"/>
                  </a:ext>
                </a:extLst>
              </a:tr>
              <a:tr h="59643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0672632"/>
                  </a:ext>
                </a:extLst>
              </a:tr>
              <a:tr h="59643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9757330"/>
                  </a:ext>
                </a:extLst>
              </a:tr>
              <a:tr h="59643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7960001"/>
                  </a:ext>
                </a:extLst>
              </a:tr>
              <a:tr h="59643">
                <a:tc>
                  <a:txBody>
                    <a:bodyPr/>
                    <a:lstStyle/>
                    <a:p>
                      <a:pPr algn="r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39035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84A021B0-AA0F-8A6A-30AF-5706DD273FC9}"/>
              </a:ext>
            </a:extLst>
          </p:cNvPr>
          <p:cNvSpPr txBox="1"/>
          <p:nvPr/>
        </p:nvSpPr>
        <p:spPr>
          <a:xfrm>
            <a:off x="5293112" y="2310140"/>
            <a:ext cx="273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Final Features Selected.</a:t>
            </a:r>
          </a:p>
          <a:p>
            <a:r>
              <a:rPr lang="en-US" dirty="0"/>
              <a:t>Best Model SVM </a:t>
            </a:r>
          </a:p>
        </p:txBody>
      </p:sp>
    </p:spTree>
    <p:extLst>
      <p:ext uri="{BB962C8B-B14F-4D97-AF65-F5344CB8AC3E}">
        <p14:creationId xmlns:p14="http://schemas.microsoft.com/office/powerpoint/2010/main" val="240286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4950899-293F-E1A8-3D68-61938D6C1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¡Thank You!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8E747D-4D3B-390F-9E08-25E945F42889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7656513" y="4637088"/>
            <a:ext cx="1487487" cy="3143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06636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17232</TotalTime>
  <Words>297</Words>
  <Application>Microsoft Office PowerPoint</Application>
  <PresentationFormat>Presentación en pantalla (16:9)</PresentationFormat>
  <Paragraphs>174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Arvo</vt:lpstr>
      <vt:lpstr>Roboto Condensed Light</vt:lpstr>
      <vt:lpstr>Calibri</vt:lpstr>
      <vt:lpstr>Open Sans</vt:lpstr>
      <vt:lpstr>Google Sans</vt:lpstr>
      <vt:lpstr>Roboto Condensed</vt:lpstr>
      <vt:lpstr>Salerio template</vt:lpstr>
      <vt:lpstr>Classification challenge  on Alzheimer’s Disease using  MRIs and Gene Expression data</vt:lpstr>
      <vt:lpstr>Data</vt:lpstr>
      <vt:lpstr>Feature Selection and Regularization</vt:lpstr>
      <vt:lpstr>Classifiers</vt:lpstr>
      <vt:lpstr>ADCTL CLASSIFICATION</vt:lpstr>
      <vt:lpstr>MCICTL CLASSIFICATION</vt:lpstr>
      <vt:lpstr>ADMCI CLASSIFICATION</vt:lpstr>
      <vt:lpstr>¡Thank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Segmentación de Enfermedades Pulmonares Intersticiales en Imágenes de TCAR mediante Análisis de Textura y una Red Convolucional tipo U-Net</dc:title>
  <cp:lastModifiedBy>CARMEN GUADALUPE COLIN TENORIO</cp:lastModifiedBy>
  <cp:revision>69</cp:revision>
  <dcterms:modified xsi:type="dcterms:W3CDTF">2023-05-21T19:43:46Z</dcterms:modified>
</cp:coreProperties>
</file>