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6" r:id="rId1"/>
  </p:sldMasterIdLst>
  <p:notesMasterIdLst>
    <p:notesMasterId r:id="rId8"/>
  </p:notesMasterIdLst>
  <p:handoutMasterIdLst>
    <p:handoutMasterId r:id="rId9"/>
  </p:handoutMasterIdLst>
  <p:sldIdLst>
    <p:sldId id="265" r:id="rId2"/>
    <p:sldId id="266" r:id="rId3"/>
    <p:sldId id="269" r:id="rId4"/>
    <p:sldId id="281" r:id="rId5"/>
    <p:sldId id="276" r:id="rId6"/>
    <p:sldId id="280" r:id="rId7"/>
  </p:sldIdLst>
  <p:sldSz cx="9144000" cy="5715000" type="screen16x10"/>
  <p:notesSz cx="7099300" cy="102346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5D800"/>
    <a:srgbClr val="C8B000"/>
    <a:srgbClr val="549E39"/>
    <a:srgbClr val="DA6900"/>
    <a:srgbClr val="CF3C00"/>
    <a:srgbClr val="DCDCDC"/>
    <a:srgbClr val="ADE6C7"/>
    <a:srgbClr val="00682F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3979" autoAdjust="0"/>
  </p:normalViewPr>
  <p:slideViewPr>
    <p:cSldViewPr snapToGrid="0" snapToObjects="1">
      <p:cViewPr varScale="1">
        <p:scale>
          <a:sx n="82" d="100"/>
          <a:sy n="82" d="100"/>
        </p:scale>
        <p:origin x="768" y="4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2003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1134" y="-1137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/>
          <a:lstStyle>
            <a:lvl1pPr algn="r">
              <a:defRPr sz="1300"/>
            </a:lvl1pPr>
          </a:lstStyle>
          <a:p>
            <a:fld id="{A3A710CB-D68B-4ECD-B63A-D37A0FE5AD83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 anchor="b"/>
          <a:lstStyle>
            <a:lvl1pPr algn="r">
              <a:defRPr sz="1300"/>
            </a:lvl1pPr>
          </a:lstStyle>
          <a:p>
            <a:fld id="{B762B09C-F1B7-4164-956F-C5078A3434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01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/>
          <a:lstStyle>
            <a:lvl1pPr algn="r">
              <a:defRPr sz="1300"/>
            </a:lvl1pPr>
          </a:lstStyle>
          <a:p>
            <a:fld id="{C5935D1E-0D47-4659-BF7E-E3FE532ABDF4}" type="datetimeFigureOut">
              <a:rPr lang="it-IT" smtClean="0"/>
              <a:pPr/>
              <a:t>18/04/2023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68350"/>
            <a:ext cx="6134100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6" tIns="49518" rIns="99036" bIns="49518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36" tIns="49518" rIns="99036" bIns="49518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 anchor="b"/>
          <a:lstStyle>
            <a:lvl1pPr algn="r">
              <a:defRPr sz="1300"/>
            </a:lvl1pPr>
          </a:lstStyle>
          <a:p>
            <a:fld id="{7294955F-7AD0-49A9-94B1-62B5205F5FF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080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4955F-7AD0-49A9-94B1-62B5205F5FF8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94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4955F-7AD0-49A9-94B1-62B5205F5FF8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575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 userDrawn="1"/>
        </p:nvSpPr>
        <p:spPr>
          <a:xfrm>
            <a:off x="83371" y="5222519"/>
            <a:ext cx="456661" cy="45832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tangolo 4"/>
          <p:cNvSpPr/>
          <p:nvPr userDrawn="1"/>
        </p:nvSpPr>
        <p:spPr>
          <a:xfrm>
            <a:off x="0" y="5394346"/>
            <a:ext cx="9144000" cy="3206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itchFamily="34" charset="0"/>
            </a:endParaRPr>
          </a:p>
        </p:txBody>
      </p:sp>
      <p:cxnSp>
        <p:nvCxnSpPr>
          <p:cNvPr id="6" name="Connettore 1 5"/>
          <p:cNvCxnSpPr/>
          <p:nvPr userDrawn="1"/>
        </p:nvCxnSpPr>
        <p:spPr>
          <a:xfrm>
            <a:off x="0" y="5394346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8" y="5235983"/>
            <a:ext cx="436692" cy="436692"/>
          </a:xfrm>
          <a:prstGeom prst="rect">
            <a:avLst/>
          </a:prstGeom>
        </p:spPr>
      </p:pic>
      <p:sp>
        <p:nvSpPr>
          <p:cNvPr id="8" name="Titolo 23"/>
          <p:cNvSpPr txBox="1">
            <a:spLocks/>
          </p:cNvSpPr>
          <p:nvPr userDrawn="1"/>
        </p:nvSpPr>
        <p:spPr>
          <a:xfrm>
            <a:off x="645032" y="5394346"/>
            <a:ext cx="6625344" cy="315860"/>
          </a:xfrm>
          <a:prstGeom prst="rect">
            <a:avLst/>
          </a:prstGeom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t-IT" sz="1300" i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Project: </a:t>
            </a:r>
            <a:r>
              <a:rPr lang="en-US" sz="1300" i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Alzheimer’s disease onset recognition by handwriting</a:t>
            </a:r>
            <a:r>
              <a:rPr lang="it-IT" sz="1300" i="0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| A.A. 2022-2023</a:t>
            </a:r>
          </a:p>
        </p:txBody>
      </p:sp>
      <p:sp>
        <p:nvSpPr>
          <p:cNvPr id="9" name="Rettangolo 8"/>
          <p:cNvSpPr/>
          <p:nvPr userDrawn="1"/>
        </p:nvSpPr>
        <p:spPr>
          <a:xfrm>
            <a:off x="8472023" y="5394348"/>
            <a:ext cx="641296" cy="312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/>
            <a:fld id="{DB0A777A-9A85-4BE0-9226-44B443F7F57B}" type="slidenum">
              <a:rPr lang="en-US" sz="1200" smtClean="0">
                <a:solidFill>
                  <a:srgbClr val="085091"/>
                </a:solidFill>
                <a:latin typeface="Trebuchet MS" pitchFamily="34" charset="0"/>
              </a:rPr>
              <a:t>‹N›</a:t>
            </a:fld>
            <a:r>
              <a:rPr lang="en-US" sz="1200" smtClean="0">
                <a:solidFill>
                  <a:srgbClr val="085091"/>
                </a:solidFill>
                <a:latin typeface="Trebuchet MS" pitchFamily="34" charset="0"/>
              </a:rPr>
              <a:t>/10</a:t>
            </a:r>
            <a:endParaRPr lang="en-US" sz="1400" dirty="0">
              <a:solidFill>
                <a:srgbClr val="085091"/>
              </a:solidFill>
              <a:latin typeface="Trebuchet MS" pitchFamily="34" charset="0"/>
            </a:endParaRPr>
          </a:p>
        </p:txBody>
      </p:sp>
      <p:sp>
        <p:nvSpPr>
          <p:cNvPr id="15" name="Titolo 14"/>
          <p:cNvSpPr>
            <a:spLocks noGrp="1"/>
          </p:cNvSpPr>
          <p:nvPr>
            <p:ph type="title" hasCustomPrompt="1"/>
          </p:nvPr>
        </p:nvSpPr>
        <p:spPr>
          <a:xfrm>
            <a:off x="628650" y="178627"/>
            <a:ext cx="7886700" cy="5043891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>
                <a:latin typeface="Trebuchet MS" panose="020B0603020202020204" pitchFamily="34" charset="0"/>
              </a:defRPr>
            </a:lvl1pPr>
          </a:lstStyle>
          <a:p>
            <a:r>
              <a:rPr lang="it-IT" dirty="0" smtClean="0"/>
              <a:t>Titolo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sercizi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olo 7"/>
          <p:cNvSpPr txBox="1">
            <a:spLocks/>
          </p:cNvSpPr>
          <p:nvPr userDrawn="1"/>
        </p:nvSpPr>
        <p:spPr>
          <a:xfrm>
            <a:off x="0" y="120746"/>
            <a:ext cx="9147470" cy="58220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76000"/>
            </a:schemeClr>
          </a:solidFill>
          <a:ln w="19050">
            <a:noFill/>
          </a:ln>
        </p:spPr>
        <p:txBody>
          <a:bodyPr lIns="180000" rIns="72000" bIns="46800" anchor="ctr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400" b="0" kern="12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endParaRPr lang="it-IT"/>
          </a:p>
        </p:txBody>
      </p:sp>
      <p:sp>
        <p:nvSpPr>
          <p:cNvPr id="9" name="Ovale 8"/>
          <p:cNvSpPr/>
          <p:nvPr userDrawn="1"/>
        </p:nvSpPr>
        <p:spPr>
          <a:xfrm>
            <a:off x="83370" y="5222519"/>
            <a:ext cx="456661" cy="458324"/>
          </a:xfrm>
          <a:prstGeom prst="ellipse">
            <a:avLst/>
          </a:prstGeom>
          <a:noFill/>
          <a:ln w="38100">
            <a:solidFill>
              <a:srgbClr val="A4A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ttangolo 9"/>
          <p:cNvSpPr/>
          <p:nvPr userDrawn="1"/>
        </p:nvSpPr>
        <p:spPr>
          <a:xfrm>
            <a:off x="0" y="5394346"/>
            <a:ext cx="9144000" cy="32065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6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0" y="5394346"/>
            <a:ext cx="9144000" cy="0"/>
          </a:xfrm>
          <a:prstGeom prst="line">
            <a:avLst/>
          </a:prstGeom>
          <a:ln w="38100">
            <a:solidFill>
              <a:srgbClr val="A4A4A4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itolo 23"/>
          <p:cNvSpPr txBox="1">
            <a:spLocks/>
          </p:cNvSpPr>
          <p:nvPr userDrawn="1"/>
        </p:nvSpPr>
        <p:spPr>
          <a:xfrm>
            <a:off x="645033" y="5394346"/>
            <a:ext cx="6239861" cy="315860"/>
          </a:xfrm>
          <a:prstGeom prst="rect">
            <a:avLst/>
          </a:prstGeom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it-IT" sz="1300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Project: Skin Lesion Segmentation and Classification </a:t>
            </a:r>
            <a:r>
              <a:rPr lang="it-IT" sz="1300" i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| A.A. 2021-2022</a:t>
            </a:r>
            <a:endParaRPr lang="it-IT" sz="1300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9" y="5235983"/>
            <a:ext cx="436692" cy="436692"/>
          </a:xfrm>
          <a:prstGeom prst="rect">
            <a:avLst/>
          </a:prstGeom>
        </p:spPr>
      </p:pic>
      <p:sp>
        <p:nvSpPr>
          <p:cNvPr id="14" name="Rettangolo 13"/>
          <p:cNvSpPr/>
          <p:nvPr userDrawn="1"/>
        </p:nvSpPr>
        <p:spPr>
          <a:xfrm>
            <a:off x="8450582" y="5394348"/>
            <a:ext cx="662736" cy="312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/>
            <a:fld id="{7E299ACB-13A6-4434-8433-AB280771EF2D}" type="slidenum">
              <a:rPr lang="en-US"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‹N›</a:t>
            </a:fld>
            <a:r>
              <a:rPr lang="en-US"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/10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0"/>
          </p:nvPr>
        </p:nvSpPr>
        <p:spPr>
          <a:xfrm>
            <a:off x="206644" y="774050"/>
            <a:ext cx="8658387" cy="4448468"/>
          </a:xfrm>
          <a:prstGeom prst="rect">
            <a:avLst/>
          </a:prstGeom>
        </p:spPr>
        <p:txBody>
          <a:bodyPr lIns="0" tIns="108000" rIns="0">
            <a:noAutofit/>
          </a:bodyPr>
          <a:lstStyle>
            <a:lvl1pPr algn="just">
              <a:spcAft>
                <a:spcPts val="300"/>
              </a:spcAft>
              <a:buClr>
                <a:srgbClr val="A4A4A4"/>
              </a:buClr>
              <a:defRPr sz="2000">
                <a:latin typeface="Calibri Light" panose="020F0302020204030204" pitchFamily="34" charset="0"/>
              </a:defRPr>
            </a:lvl1pPr>
            <a:lvl2pPr marL="640080" indent="-246888" algn="just">
              <a:spcAft>
                <a:spcPts val="300"/>
              </a:spcAft>
              <a:buClr>
                <a:srgbClr val="A4A4A4"/>
              </a:buClr>
              <a:buFont typeface="Symbol" panose="05050102010706020507" pitchFamily="18" charset="2"/>
              <a:buChar char="-"/>
              <a:defRPr sz="1800">
                <a:latin typeface="Calibri Light" panose="020F0302020204030204" pitchFamily="34" charset="0"/>
              </a:defRPr>
            </a:lvl2pPr>
            <a:lvl3pPr marL="914400" indent="-246888" algn="just">
              <a:spcAft>
                <a:spcPts val="300"/>
              </a:spcAft>
              <a:buClr>
                <a:srgbClr val="A4A4A4"/>
              </a:buClr>
              <a:buFont typeface="Wingdings" panose="05000000000000000000" pitchFamily="2" charset="2"/>
              <a:buChar char="§"/>
              <a:defRPr sz="1600">
                <a:latin typeface="Calibri Light" panose="020F0302020204030204" pitchFamily="34" charset="0"/>
              </a:defRPr>
            </a:lvl3pPr>
            <a:lvl4pPr>
              <a:defRPr sz="1600">
                <a:latin typeface="Calibri Light" panose="020F0302020204030204" pitchFamily="34" charset="0"/>
              </a:defRPr>
            </a:lvl4pPr>
            <a:lvl5pPr>
              <a:defRPr sz="16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</p:txBody>
      </p:sp>
      <p:sp>
        <p:nvSpPr>
          <p:cNvPr id="8" name="Titolo 7"/>
          <p:cNvSpPr>
            <a:spLocks noGrp="1"/>
          </p:cNvSpPr>
          <p:nvPr>
            <p:ph type="title" hasCustomPrompt="1"/>
          </p:nvPr>
        </p:nvSpPr>
        <p:spPr>
          <a:xfrm>
            <a:off x="-3470" y="120746"/>
            <a:ext cx="9147470" cy="582203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txBody>
          <a:bodyPr lIns="180000" rIns="72000" bIns="46800" anchor="ctr" anchorCtr="0">
            <a:normAutofit/>
          </a:bodyPr>
          <a:lstStyle>
            <a:lvl1pPr algn="l">
              <a:defRPr sz="2800" b="0">
                <a:solidFill>
                  <a:schemeClr val="tx1"/>
                </a:solidFill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it-IT" smtClean="0"/>
              <a:t>Fare clic qui per inserire il titolo</a:t>
            </a:r>
            <a:endParaRPr lang="it-IT" dirty="0"/>
          </a:p>
        </p:txBody>
      </p:sp>
      <p:cxnSp>
        <p:nvCxnSpPr>
          <p:cNvPr id="15" name="Connettore 1 14"/>
          <p:cNvCxnSpPr/>
          <p:nvPr userDrawn="1"/>
        </p:nvCxnSpPr>
        <p:spPr>
          <a:xfrm flipV="1">
            <a:off x="-3470" y="120746"/>
            <a:ext cx="914747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1 2"/>
          <p:cNvCxnSpPr/>
          <p:nvPr userDrawn="1"/>
        </p:nvCxnSpPr>
        <p:spPr>
          <a:xfrm flipV="1">
            <a:off x="-3470" y="702949"/>
            <a:ext cx="914747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658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olo 7"/>
          <p:cNvSpPr txBox="1">
            <a:spLocks/>
          </p:cNvSpPr>
          <p:nvPr userDrawn="1"/>
        </p:nvSpPr>
        <p:spPr>
          <a:xfrm>
            <a:off x="0" y="120746"/>
            <a:ext cx="9147470" cy="582203"/>
          </a:xfrm>
          <a:prstGeom prst="roundRect">
            <a:avLst>
              <a:gd name="adj" fmla="val 0"/>
            </a:avLst>
          </a:prstGeom>
          <a:solidFill>
            <a:srgbClr val="3F8CD1"/>
          </a:solidFill>
          <a:ln w="19050">
            <a:noFill/>
          </a:ln>
        </p:spPr>
        <p:txBody>
          <a:bodyPr lIns="180000" rIns="72000" bIns="46800" anchor="ctr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400" b="0" kern="12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endParaRPr lang="it-IT"/>
          </a:p>
        </p:txBody>
      </p:sp>
      <p:sp>
        <p:nvSpPr>
          <p:cNvPr id="9" name="Ovale 8"/>
          <p:cNvSpPr/>
          <p:nvPr userDrawn="1"/>
        </p:nvSpPr>
        <p:spPr>
          <a:xfrm>
            <a:off x="83370" y="5222519"/>
            <a:ext cx="456661" cy="45832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ttangolo 9"/>
          <p:cNvSpPr/>
          <p:nvPr userDrawn="1"/>
        </p:nvSpPr>
        <p:spPr>
          <a:xfrm>
            <a:off x="0" y="5394346"/>
            <a:ext cx="9144000" cy="320654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0" y="5394346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itolo 23"/>
          <p:cNvSpPr txBox="1">
            <a:spLocks/>
          </p:cNvSpPr>
          <p:nvPr userDrawn="1"/>
        </p:nvSpPr>
        <p:spPr>
          <a:xfrm>
            <a:off x="645033" y="5394346"/>
            <a:ext cx="7270802" cy="315860"/>
          </a:xfrm>
          <a:prstGeom prst="rect">
            <a:avLst/>
          </a:prstGeom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it-IT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Project: Alzheimer’s disease onset recognition by handwriting</a:t>
            </a:r>
            <a:r>
              <a:rPr lang="it-IT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</a:t>
            </a:r>
            <a:r>
              <a:rPr lang="it-IT" sz="1300" i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| A.A. 2022-2023</a:t>
            </a:r>
            <a:endParaRPr lang="it-IT" sz="1300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9" y="5235983"/>
            <a:ext cx="436692" cy="436692"/>
          </a:xfrm>
          <a:prstGeom prst="rect">
            <a:avLst/>
          </a:prstGeom>
        </p:spPr>
      </p:pic>
      <p:sp>
        <p:nvSpPr>
          <p:cNvPr id="14" name="Rettangolo 13"/>
          <p:cNvSpPr/>
          <p:nvPr userDrawn="1"/>
        </p:nvSpPr>
        <p:spPr>
          <a:xfrm>
            <a:off x="8450582" y="5394348"/>
            <a:ext cx="662736" cy="312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/>
            <a:fld id="{7E299ACB-13A6-4434-8433-AB280771EF2D}" type="slidenum">
              <a:rPr lang="en-US"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‹N›</a:t>
            </a:fld>
            <a:r>
              <a:rPr lang="en-US"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/10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0"/>
          </p:nvPr>
        </p:nvSpPr>
        <p:spPr>
          <a:xfrm>
            <a:off x="206644" y="774050"/>
            <a:ext cx="8658387" cy="4448468"/>
          </a:xfrm>
          <a:prstGeom prst="rect">
            <a:avLst/>
          </a:prstGeom>
        </p:spPr>
        <p:txBody>
          <a:bodyPr lIns="0" tIns="108000" rIns="0">
            <a:noAutofit/>
          </a:bodyPr>
          <a:lstStyle>
            <a:lvl1pPr algn="just">
              <a:spcAft>
                <a:spcPts val="300"/>
              </a:spcAft>
              <a:buClr>
                <a:schemeClr val="accent1"/>
              </a:buClr>
              <a:defRPr sz="2000">
                <a:latin typeface="Calibri Light" panose="020F0302020204030204" pitchFamily="34" charset="0"/>
              </a:defRPr>
            </a:lvl1pPr>
            <a:lvl2pPr marL="640080" indent="-246888" algn="just">
              <a:spcAft>
                <a:spcPts val="300"/>
              </a:spcAft>
              <a:buFont typeface="Symbol" panose="05050102010706020507" pitchFamily="18" charset="2"/>
              <a:buChar char="-"/>
              <a:defRPr sz="1800">
                <a:latin typeface="Calibri Light" panose="020F0302020204030204" pitchFamily="34" charset="0"/>
              </a:defRPr>
            </a:lvl2pPr>
            <a:lvl3pPr marL="914400" indent="-246888" algn="just">
              <a:spcAft>
                <a:spcPts val="300"/>
              </a:spcAft>
              <a:buFont typeface="Wingdings" panose="05000000000000000000" pitchFamily="2" charset="2"/>
              <a:buChar char="§"/>
              <a:defRPr sz="1600">
                <a:latin typeface="Calibri Light" panose="020F0302020204030204" pitchFamily="34" charset="0"/>
              </a:defRPr>
            </a:lvl3pPr>
            <a:lvl4pPr>
              <a:defRPr sz="1600">
                <a:latin typeface="Calibri Light" panose="020F0302020204030204" pitchFamily="34" charset="0"/>
              </a:defRPr>
            </a:lvl4pPr>
            <a:lvl5pPr>
              <a:defRPr sz="16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</a:t>
            </a:r>
            <a:r>
              <a:rPr lang="it-IT" smtClean="0"/>
              <a:t>dello schem</a:t>
            </a:r>
          </a:p>
          <a:p>
            <a:pPr lvl="0"/>
            <a:r>
              <a:rPr lang="it-IT" smtClean="0"/>
              <a:t>a</a:t>
            </a:r>
            <a:endParaRPr lang="it-IT" dirty="0" smtClean="0"/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</p:txBody>
      </p:sp>
      <p:sp>
        <p:nvSpPr>
          <p:cNvPr id="8" name="Titolo 7"/>
          <p:cNvSpPr>
            <a:spLocks noGrp="1"/>
          </p:cNvSpPr>
          <p:nvPr>
            <p:ph type="title" hasCustomPrompt="1"/>
          </p:nvPr>
        </p:nvSpPr>
        <p:spPr>
          <a:xfrm>
            <a:off x="-3470" y="120746"/>
            <a:ext cx="9147470" cy="582203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txBody>
          <a:bodyPr lIns="180000" rIns="72000" bIns="46800" anchor="ctr" anchorCtr="0">
            <a:normAutofit/>
          </a:bodyPr>
          <a:lstStyle>
            <a:lvl1pPr algn="l"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r>
              <a:rPr lang="it-IT" smtClean="0"/>
              <a:t>Fare clic qui per inserire il titolo</a:t>
            </a:r>
            <a:endParaRPr lang="it-IT" dirty="0"/>
          </a:p>
        </p:txBody>
      </p:sp>
      <p:cxnSp>
        <p:nvCxnSpPr>
          <p:cNvPr id="15" name="Connettore 1 14"/>
          <p:cNvCxnSpPr/>
          <p:nvPr userDrawn="1"/>
        </p:nvCxnSpPr>
        <p:spPr>
          <a:xfrm flipV="1">
            <a:off x="-3470" y="120746"/>
            <a:ext cx="9147470" cy="0"/>
          </a:xfrm>
          <a:prstGeom prst="line">
            <a:avLst/>
          </a:prstGeom>
          <a:ln w="28575">
            <a:solidFill>
              <a:srgbClr val="085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1 2"/>
          <p:cNvCxnSpPr/>
          <p:nvPr userDrawn="1"/>
        </p:nvCxnSpPr>
        <p:spPr>
          <a:xfrm flipV="1">
            <a:off x="-3470" y="702949"/>
            <a:ext cx="9147470" cy="0"/>
          </a:xfrm>
          <a:prstGeom prst="line">
            <a:avLst/>
          </a:prstGeom>
          <a:ln w="28575">
            <a:solidFill>
              <a:srgbClr val="085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tto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/>
          <p:cNvSpPr/>
          <p:nvPr userDrawn="1"/>
        </p:nvSpPr>
        <p:spPr>
          <a:xfrm>
            <a:off x="83370" y="5222519"/>
            <a:ext cx="456661" cy="45832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ttangolo 9"/>
          <p:cNvSpPr/>
          <p:nvPr userDrawn="1"/>
        </p:nvSpPr>
        <p:spPr>
          <a:xfrm>
            <a:off x="0" y="5394346"/>
            <a:ext cx="9144000" cy="320654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0" y="5394346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itolo 23"/>
          <p:cNvSpPr txBox="1">
            <a:spLocks/>
          </p:cNvSpPr>
          <p:nvPr userDrawn="1"/>
        </p:nvSpPr>
        <p:spPr>
          <a:xfrm>
            <a:off x="645033" y="5394346"/>
            <a:ext cx="6042638" cy="315860"/>
          </a:xfrm>
          <a:prstGeom prst="rect">
            <a:avLst/>
          </a:prstGeom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it-IT" sz="1300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Project: Skin Lesion Segmentation and Classification </a:t>
            </a:r>
            <a:r>
              <a:rPr lang="it-IT" sz="1300" i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| A.A. 2021-2022</a:t>
            </a:r>
            <a:endParaRPr lang="it-IT" sz="1300" i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9" y="5235983"/>
            <a:ext cx="436692" cy="436692"/>
          </a:xfrm>
          <a:prstGeom prst="rect">
            <a:avLst/>
          </a:prstGeom>
        </p:spPr>
      </p:pic>
      <p:sp>
        <p:nvSpPr>
          <p:cNvPr id="14" name="Rettangolo 13"/>
          <p:cNvSpPr/>
          <p:nvPr userDrawn="1"/>
        </p:nvSpPr>
        <p:spPr>
          <a:xfrm>
            <a:off x="8450582" y="5394348"/>
            <a:ext cx="662736" cy="312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/>
            <a:fld id="{7E299ACB-13A6-4434-8433-AB280771EF2D}" type="slidenum">
              <a:rPr lang="en-US"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‹N›</a:t>
            </a:fld>
            <a:r>
              <a:rPr lang="en-US"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/10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9" name="Titolo 14"/>
          <p:cNvSpPr>
            <a:spLocks noGrp="1"/>
          </p:cNvSpPr>
          <p:nvPr>
            <p:ph type="title" hasCustomPrompt="1"/>
          </p:nvPr>
        </p:nvSpPr>
        <p:spPr>
          <a:xfrm>
            <a:off x="628650" y="178627"/>
            <a:ext cx="7886700" cy="5043891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>
                <a:solidFill>
                  <a:srgbClr val="0C5AA0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it-IT" dirty="0" smtClean="0"/>
              <a:t>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51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9" r:id="rId2"/>
    <p:sldLayoutId id="2147483758" r:id="rId3"/>
    <p:sldLayoutId id="214748376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IEEEaccess21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euroscript.net/" TargetMode="External"/><Relationship Id="rId2" Type="http://schemas.openxmlformats.org/officeDocument/2006/relationships/hyperlink" Target="Features/MovAlyzeRFeatures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ICPR_2022.pdf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Parkinson+Disease+Spiral+Drawings+Using+Digitized+Graphics+tablet" TargetMode="External"/><Relationship Id="rId2" Type="http://schemas.openxmlformats.org/officeDocument/2006/relationships/hyperlink" Target="https://www.nist.gov/itl/products-and-services/emnist-dataset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ttotitolo 24"/>
          <p:cNvSpPr txBox="1">
            <a:spLocks/>
          </p:cNvSpPr>
          <p:nvPr/>
        </p:nvSpPr>
        <p:spPr>
          <a:xfrm>
            <a:off x="447997" y="307074"/>
            <a:ext cx="8309377" cy="5069597"/>
          </a:xfrm>
          <a:prstGeom prst="rect">
            <a:avLst/>
          </a:prstGeom>
        </p:spPr>
        <p:txBody>
          <a:bodyPr vert="horz" lIns="0" rIns="18288" anchor="ctr" anchorCtr="0">
            <a:noAutofit/>
          </a:bodyPr>
          <a:lstStyle/>
          <a:p>
            <a:pPr marR="45720" algn="ctr">
              <a:spcAft>
                <a:spcPts val="800"/>
              </a:spcAft>
              <a:buClr>
                <a:schemeClr val="accent3"/>
              </a:buClr>
              <a:buSzPct val="95000"/>
              <a:defRPr/>
            </a:pPr>
            <a:endParaRPr lang="en-US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latin typeface="Trebuchet MS" pitchFamily="34" charset="0"/>
            </a:endParaRPr>
          </a:p>
          <a:p>
            <a:pPr marR="45720" algn="ctr">
              <a:spcAft>
                <a:spcPts val="800"/>
              </a:spcAft>
              <a:buClr>
                <a:schemeClr val="accent3"/>
              </a:buClr>
              <a:buSzPct val="95000"/>
              <a:defRPr/>
            </a:pPr>
            <a:r>
              <a:rPr 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latin typeface="Trebuchet MS" pitchFamily="34" charset="0"/>
              </a:rPr>
              <a:t>Machine and Deep </a:t>
            </a:r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latin typeface="Trebuchet MS" pitchFamily="34" charset="0"/>
              </a:rPr>
              <a:t>Learning</a:t>
            </a:r>
            <a:endParaRPr lang="en-US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latin typeface="Trebuchet MS" pitchFamily="34" charset="0"/>
            </a:endParaRPr>
          </a:p>
          <a:p>
            <a:pPr marR="45720" algn="ctr">
              <a:buClr>
                <a:schemeClr val="accent3"/>
              </a:buClr>
              <a:buSzPct val="95000"/>
              <a:defRPr/>
            </a:pPr>
            <a:r>
              <a:rPr lang="en-US" b="1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2022-2023, </a:t>
            </a:r>
            <a:r>
              <a:rPr lang="en-US" b="1" dirty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2</a:t>
            </a:r>
            <a:r>
              <a:rPr lang="en-US" b="1" baseline="30000" dirty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nd</a:t>
            </a:r>
            <a:r>
              <a:rPr lang="en-US" b="1" dirty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 </a:t>
            </a:r>
            <a:r>
              <a:rPr lang="en-US" b="1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semester</a:t>
            </a:r>
            <a:endParaRPr lang="en-US" b="1" dirty="0">
              <a:ln w="900" cmpd="sng">
                <a:solidFill>
                  <a:srgbClr val="0F6FC6">
                    <a:satMod val="190000"/>
                    <a:alpha val="55000"/>
                  </a:srgbClr>
                </a:solidFill>
                <a:prstDash val="solid"/>
              </a:ln>
              <a:solidFill>
                <a:srgbClr val="0F6FC6">
                  <a:satMod val="200000"/>
                  <a:tint val="3000"/>
                </a:srgbClr>
              </a:solidFill>
              <a:latin typeface="Trebuchet MS" pitchFamily="34" charset="0"/>
            </a:endParaRPr>
          </a:p>
          <a:p>
            <a:pPr marR="45720">
              <a:buClr>
                <a:schemeClr val="accent3"/>
              </a:buClr>
              <a:buSzPct val="95000"/>
              <a:defRPr/>
            </a:pPr>
            <a:endParaRPr lang="en-US" sz="2000" b="1" dirty="0">
              <a:ln w="900" cmpd="sng">
                <a:solidFill>
                  <a:srgbClr val="0F6FC6">
                    <a:satMod val="190000"/>
                    <a:alpha val="55000"/>
                  </a:srgbClr>
                </a:solidFill>
                <a:prstDash val="solid"/>
              </a:ln>
              <a:solidFill>
                <a:srgbClr val="0F6FC6">
                  <a:satMod val="200000"/>
                  <a:tint val="3000"/>
                </a:srgbClr>
              </a:solidFill>
              <a:latin typeface="Trebuchet MS" pitchFamily="34" charset="0"/>
            </a:endParaRPr>
          </a:p>
          <a:p>
            <a:pPr marR="45720" algn="ctr">
              <a:buClr>
                <a:schemeClr val="accent3"/>
              </a:buClr>
              <a:buSzPct val="95000"/>
              <a:defRPr/>
            </a:pPr>
            <a:endParaRPr lang="en-US" sz="2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latin typeface="Trebuchet MS" pitchFamily="34" charset="0"/>
            </a:endParaRPr>
          </a:p>
          <a:p>
            <a:pPr marR="45720" algn="ctr">
              <a:spcAft>
                <a:spcPts val="1200"/>
              </a:spcAft>
              <a:buClr>
                <a:schemeClr val="accent3"/>
              </a:buClr>
              <a:buSzPct val="95000"/>
              <a:defRPr/>
            </a:pPr>
            <a:r>
              <a:rPr lang="en-US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latin typeface="Trebuchet MS" pitchFamily="34" charset="0"/>
              </a:rPr>
              <a:t>Alzheimer’s disease onset recognition by handwriting</a:t>
            </a:r>
          </a:p>
          <a:p>
            <a:pPr marR="45720" algn="ctr">
              <a:spcAft>
                <a:spcPts val="1200"/>
              </a:spcAft>
              <a:buClr>
                <a:schemeClr val="accent3"/>
              </a:buClr>
              <a:buSzPct val="95000"/>
              <a:defRPr/>
            </a:pPr>
            <a:endParaRPr lang="en-US" sz="4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latin typeface="Trebuchet MS" pitchFamily="34" charset="0"/>
            </a:endParaRPr>
          </a:p>
          <a:p>
            <a:pPr marR="45720" algn="ctr">
              <a:spcAft>
                <a:spcPts val="1200"/>
              </a:spcAft>
              <a:buClr>
                <a:schemeClr val="accent3"/>
              </a:buClr>
              <a:buSzPct val="95000"/>
              <a:defRPr/>
            </a:pPr>
            <a:endParaRPr lang="en-US" sz="2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latin typeface="Trebuchet MS" pitchFamily="34" charset="0"/>
            </a:endParaRPr>
          </a:p>
          <a:p>
            <a:pPr marR="45720" algn="ctr">
              <a:buClr>
                <a:schemeClr val="accent3"/>
              </a:buClr>
              <a:buSzPct val="95000"/>
              <a:defRPr/>
            </a:pPr>
            <a:endParaRPr lang="en-US" sz="1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latin typeface="Trebuchet MS" pitchFamily="34" charset="0"/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1099595" y="4195219"/>
            <a:ext cx="7192461" cy="307777"/>
            <a:chOff x="914400" y="4061869"/>
            <a:chExt cx="7192461" cy="307777"/>
          </a:xfrm>
        </p:grpSpPr>
        <p:sp>
          <p:nvSpPr>
            <p:cNvPr id="2" name="Rettangolo 1"/>
            <p:cNvSpPr/>
            <p:nvPr/>
          </p:nvSpPr>
          <p:spPr>
            <a:xfrm>
              <a:off x="914400" y="4061869"/>
              <a:ext cx="4572000" cy="3077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R="45720" lvl="0" algn="ctr">
                <a:buClr>
                  <a:srgbClr val="0BD0D9"/>
                </a:buClr>
                <a:buSzPct val="95000"/>
                <a:defRPr/>
              </a:pPr>
              <a:endParaRPr lang="en-US" sz="1400" b="1" dirty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endParaRPr>
            </a:p>
          </p:txBody>
        </p:sp>
        <p:sp>
          <p:nvSpPr>
            <p:cNvPr id="3" name="Rettangolo 2"/>
            <p:cNvSpPr/>
            <p:nvPr/>
          </p:nvSpPr>
          <p:spPr>
            <a:xfrm>
              <a:off x="3534861" y="4061869"/>
              <a:ext cx="4572000" cy="3077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R="45720" lvl="0" algn="ctr">
                <a:buClr>
                  <a:srgbClr val="0BD0D9"/>
                </a:buClr>
                <a:buSzPct val="95000"/>
                <a:defRPr/>
              </a:pPr>
              <a:endParaRPr lang="en-US" sz="1400" b="1" dirty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79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sz="quarter" idx="10"/>
          </p:nvPr>
        </p:nvSpPr>
        <p:spPr>
          <a:xfrm>
            <a:off x="206644" y="774050"/>
            <a:ext cx="4672927" cy="4448468"/>
          </a:xfrm>
        </p:spPr>
        <p:txBody>
          <a:bodyPr anchor="ctr" anchorCtr="0"/>
          <a:lstStyle/>
          <a:p>
            <a:r>
              <a:rPr lang="en-US" dirty="0" smtClean="0"/>
              <a:t>In Alzheimer’s </a:t>
            </a:r>
            <a:r>
              <a:rPr lang="en-US" dirty="0"/>
              <a:t>disease </a:t>
            </a:r>
            <a:r>
              <a:rPr lang="en-US" dirty="0" smtClean="0"/>
              <a:t>prediction systems</a:t>
            </a:r>
            <a:r>
              <a:rPr lang="en-US" dirty="0"/>
              <a:t>, </a:t>
            </a:r>
            <a:r>
              <a:rPr lang="en-US" dirty="0" smtClean="0"/>
              <a:t> </a:t>
            </a:r>
            <a:r>
              <a:rPr lang="en-US" dirty="0"/>
              <a:t>handwriting seems to be </a:t>
            </a:r>
            <a:r>
              <a:rPr lang="en-US" dirty="0" smtClean="0"/>
              <a:t>one of </a:t>
            </a:r>
            <a:r>
              <a:rPr lang="en-US" dirty="0"/>
              <a:t>the first skills to be influenced by </a:t>
            </a:r>
            <a:r>
              <a:rPr lang="en-US" dirty="0" smtClean="0"/>
              <a:t>this disease.</a:t>
            </a:r>
          </a:p>
          <a:p>
            <a:r>
              <a:rPr lang="en-US" dirty="0" smtClean="0"/>
              <a:t>The </a:t>
            </a:r>
            <a:r>
              <a:rPr lang="en-US" dirty="0"/>
              <a:t>i</a:t>
            </a:r>
            <a:r>
              <a:rPr lang="en-US" dirty="0" smtClean="0"/>
              <a:t>nformation considered is related </a:t>
            </a:r>
            <a:r>
              <a:rPr lang="en-US" dirty="0"/>
              <a:t>to the dynamics of the handwriting </a:t>
            </a:r>
            <a:r>
              <a:rPr lang="en-US" dirty="0" smtClean="0"/>
              <a:t>process, directly </a:t>
            </a:r>
            <a:r>
              <a:rPr lang="en-US" dirty="0"/>
              <a:t>derived from online handwriting samples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kinds of features</a:t>
            </a:r>
            <a:r>
              <a:rPr lang="en-US" dirty="0"/>
              <a:t>, however, are not able to capture the alterations </a:t>
            </a:r>
            <a:r>
              <a:rPr lang="en-US" dirty="0" smtClean="0"/>
              <a:t>in the </a:t>
            </a:r>
            <a:r>
              <a:rPr lang="en-US" dirty="0"/>
              <a:t>shape, </a:t>
            </a:r>
            <a:r>
              <a:rPr lang="en-US" dirty="0" smtClean="0"/>
              <a:t>size, </a:t>
            </a:r>
            <a:r>
              <a:rPr lang="en-US" dirty="0"/>
              <a:t>and thickness of the handwritten traits, </a:t>
            </a:r>
            <a:r>
              <a:rPr lang="en-US" dirty="0" smtClean="0"/>
              <a:t>which may </a:t>
            </a:r>
            <a:r>
              <a:rPr lang="en-US" dirty="0"/>
              <a:t>be produced by the alterations in motor control due </a:t>
            </a:r>
            <a:r>
              <a:rPr lang="en-US" dirty="0" smtClean="0"/>
              <a:t>to neurodegenerative </a:t>
            </a:r>
            <a:r>
              <a:rPr lang="en-US" dirty="0"/>
              <a:t>disorders.</a:t>
            </a: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Motivations</a:t>
            </a:r>
            <a:endParaRPr lang="en-US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371" y="1059439"/>
            <a:ext cx="1567383" cy="1567383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556" y="865400"/>
            <a:ext cx="1367877" cy="136787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11" y="2395728"/>
            <a:ext cx="1773122" cy="1773122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077" y="3473212"/>
            <a:ext cx="2031036" cy="174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8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Materials</a:t>
            </a:r>
            <a:endParaRPr lang="en-US"/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10"/>
          </p:nvPr>
        </p:nvSpPr>
        <p:spPr>
          <a:xfrm>
            <a:off x="206644" y="774051"/>
            <a:ext cx="8658387" cy="4371386"/>
          </a:xfrm>
        </p:spPr>
        <p:txBody>
          <a:bodyPr/>
          <a:lstStyle/>
          <a:p>
            <a:pPr marL="274320" lvl="1" indent="-274320">
              <a:buSzPct val="95000"/>
              <a:buFont typeface="Wingdings 2"/>
              <a:buChar char=""/>
            </a:pP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tasks</a:t>
            </a:r>
            <a:r>
              <a:rPr lang="it-IT" dirty="0" smtClean="0"/>
              <a:t> are </a:t>
            </a:r>
            <a:r>
              <a:rPr lang="it-IT" dirty="0" err="1" smtClean="0"/>
              <a:t>described</a:t>
            </a:r>
            <a:r>
              <a:rPr lang="it-IT" dirty="0" smtClean="0"/>
              <a:t> in </a:t>
            </a:r>
            <a:r>
              <a:rPr lang="it-IT" dirty="0" smtClean="0">
                <a:hlinkClick r:id="rId3" action="ppaction://hlinkfile"/>
              </a:rPr>
              <a:t>link</a:t>
            </a:r>
            <a:r>
              <a:rPr lang="it-IT" dirty="0" smtClean="0"/>
              <a:t>, and in </a:t>
            </a:r>
            <a:r>
              <a:rPr lang="it-IT" dirty="0" err="1" smtClean="0"/>
              <a:t>particular</a:t>
            </a:r>
            <a:r>
              <a:rPr lang="it-IT" dirty="0" smtClean="0"/>
              <a:t>, </a:t>
            </a:r>
            <a:r>
              <a:rPr lang="it-IT" dirty="0" err="1" smtClean="0"/>
              <a:t>we</a:t>
            </a:r>
            <a:r>
              <a:rPr lang="it-IT" dirty="0" smtClean="0"/>
              <a:t> can use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where</a:t>
            </a:r>
            <a:r>
              <a:rPr lang="it-IT" dirty="0" smtClean="0"/>
              <a:t> </a:t>
            </a:r>
            <a:r>
              <a:rPr lang="en-US" dirty="0"/>
              <a:t>the participants were asked </a:t>
            </a:r>
            <a:r>
              <a:rPr lang="en-US" dirty="0" smtClean="0"/>
              <a:t>to</a:t>
            </a:r>
            <a:r>
              <a:rPr lang="it-IT" dirty="0" smtClean="0"/>
              <a:t>:</a:t>
            </a:r>
          </a:p>
          <a:p>
            <a:pPr marL="736092" lvl="1" indent="-34290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down their signature (Task 1), </a:t>
            </a:r>
            <a:endParaRPr lang="en-US" dirty="0" smtClean="0"/>
          </a:p>
          <a:p>
            <a:pPr marL="736092" lvl="1" indent="-342900">
              <a:buFont typeface="+mj-lt"/>
              <a:buAutoNum type="arabicPeriod"/>
            </a:pPr>
            <a:r>
              <a:rPr lang="en-US" dirty="0" smtClean="0"/>
              <a:t>to join 2 points with a horizontal line, continuously four times </a:t>
            </a:r>
            <a:r>
              <a:rPr lang="en-US" dirty="0"/>
              <a:t>(Task </a:t>
            </a:r>
            <a:r>
              <a:rPr lang="en-US" dirty="0" smtClean="0"/>
              <a:t>2), </a:t>
            </a:r>
            <a:endParaRPr lang="en-US" dirty="0"/>
          </a:p>
          <a:p>
            <a:pPr marL="736092" lvl="1" indent="-342900">
              <a:buFont typeface="+mj-lt"/>
              <a:buAutoNum type="arabicPeriod"/>
            </a:pPr>
            <a:r>
              <a:rPr lang="en-US" dirty="0"/>
              <a:t>to join 2 points with a </a:t>
            </a:r>
            <a:r>
              <a:rPr lang="en-US" dirty="0" smtClean="0"/>
              <a:t>vertical </a:t>
            </a:r>
            <a:r>
              <a:rPr lang="en-US" dirty="0"/>
              <a:t>line, continuously four </a:t>
            </a:r>
            <a:r>
              <a:rPr lang="en-US" dirty="0" smtClean="0"/>
              <a:t>times (Task 3), </a:t>
            </a:r>
            <a:endParaRPr lang="en-US" dirty="0"/>
          </a:p>
          <a:p>
            <a:pPr marL="736092" lvl="1" indent="-342900">
              <a:buFont typeface="+mj-lt"/>
              <a:buAutoNum type="arabicPeriod"/>
            </a:pPr>
            <a:r>
              <a:rPr lang="en-US" dirty="0" smtClean="0"/>
              <a:t>Retrace a circle of 6 cm in diameter continuously for times (Task 4), </a:t>
            </a:r>
            <a:endParaRPr lang="en-US" dirty="0"/>
          </a:p>
          <a:p>
            <a:pPr marL="736092" lvl="1" indent="-34290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in cursive the  bigram ”le</a:t>
            </a:r>
            <a:r>
              <a:rPr lang="en-US" dirty="0" smtClean="0"/>
              <a:t>” </a:t>
            </a:r>
            <a:r>
              <a:rPr lang="en-US" dirty="0"/>
              <a:t>four times continuously (Task </a:t>
            </a:r>
            <a:r>
              <a:rPr lang="en-US" dirty="0" smtClean="0"/>
              <a:t>9) </a:t>
            </a:r>
            <a:endParaRPr lang="en-US" dirty="0"/>
          </a:p>
          <a:p>
            <a:pPr marL="736092" lvl="1" indent="-34290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the Italian word for sheet, ”</a:t>
            </a:r>
            <a:r>
              <a:rPr lang="en-US" dirty="0" err="1"/>
              <a:t>foglio</a:t>
            </a:r>
            <a:r>
              <a:rPr lang="en-US" dirty="0"/>
              <a:t>” (Task </a:t>
            </a:r>
            <a:r>
              <a:rPr lang="en-US" dirty="0" smtClean="0"/>
              <a:t>10).</a:t>
            </a:r>
          </a:p>
          <a:p>
            <a:pPr marL="736092" lvl="1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166 images of offline handwriting for each task: </a:t>
            </a:r>
          </a:p>
          <a:p>
            <a:pPr lvl="1"/>
            <a:r>
              <a:rPr lang="en-US" dirty="0" smtClean="0"/>
              <a:t>88 PT (patients – positive class)</a:t>
            </a:r>
          </a:p>
          <a:p>
            <a:pPr lvl="1"/>
            <a:r>
              <a:rPr lang="en-US" dirty="0" smtClean="0"/>
              <a:t>78 HC (healthy controls – negative class)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528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Features</a:t>
            </a:r>
            <a:r>
              <a:rPr lang="it-IT" dirty="0" smtClean="0"/>
              <a:t> are </a:t>
            </a:r>
            <a:r>
              <a:rPr lang="en-US" dirty="0"/>
              <a:t>extracted </a:t>
            </a:r>
            <a:r>
              <a:rPr lang="en-US" dirty="0" smtClean="0"/>
              <a:t>from X and Y coordinates acquired by a Wacom and </a:t>
            </a:r>
            <a:r>
              <a:rPr lang="en-US" dirty="0"/>
              <a:t>using</a:t>
            </a:r>
            <a:r>
              <a:rPr lang="en-US" dirty="0">
                <a:hlinkClick r:id="rId2" action="ppaction://hlinkfile"/>
              </a:rPr>
              <a:t> </a:t>
            </a:r>
            <a:r>
              <a:rPr lang="en-US" dirty="0" err="1" smtClean="0">
                <a:hlinkClick r:id="rId2" action="ppaction://hlinkfile"/>
              </a:rPr>
              <a:t>MovAlyzeR</a:t>
            </a:r>
            <a:r>
              <a:rPr lang="en-US" dirty="0" smtClean="0"/>
              <a:t> a software produced by </a:t>
            </a:r>
            <a:r>
              <a:rPr lang="en-US" dirty="0" err="1" smtClean="0">
                <a:hlinkClick r:id="rId3"/>
              </a:rPr>
              <a:t>neuroscript</a:t>
            </a:r>
            <a:r>
              <a:rPr lang="en-US" dirty="0" smtClean="0"/>
              <a:t>.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features extracted from each stroke are then averaged to produce a single sample representing the patient. </a:t>
            </a:r>
          </a:p>
          <a:p>
            <a:r>
              <a:rPr lang="en-US" dirty="0" smtClean="0"/>
              <a:t>Further features are then added to consider also personal information that can be helpful for the diagnosis 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Feature</a:t>
            </a:r>
            <a:r>
              <a:rPr lang="it-IT" dirty="0" smtClean="0"/>
              <a:t> Engine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273" y="1814947"/>
            <a:ext cx="3451096" cy="185815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488" y="1442987"/>
            <a:ext cx="2223318" cy="255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7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performance measures suggested are </a:t>
            </a:r>
          </a:p>
          <a:p>
            <a:pPr lvl="1"/>
            <a:r>
              <a:rPr lang="it-IT" dirty="0" err="1" smtClean="0"/>
              <a:t>Accuracy</a:t>
            </a:r>
            <a:endParaRPr lang="en-US" dirty="0"/>
          </a:p>
          <a:p>
            <a:pPr lvl="1"/>
            <a:r>
              <a:rPr lang="it-IT" dirty="0" err="1" smtClean="0"/>
              <a:t>Fscore</a:t>
            </a:r>
            <a:endParaRPr lang="it-IT" dirty="0" smtClean="0"/>
          </a:p>
          <a:p>
            <a:pPr lvl="1"/>
            <a:r>
              <a:rPr lang="it-IT" dirty="0" smtClean="0"/>
              <a:t>Precision </a:t>
            </a:r>
          </a:p>
          <a:p>
            <a:pPr lvl="1"/>
            <a:r>
              <a:rPr lang="it-IT" dirty="0" err="1" smtClean="0"/>
              <a:t>Recall</a:t>
            </a:r>
            <a:endParaRPr lang="en-US" dirty="0"/>
          </a:p>
          <a:p>
            <a:r>
              <a:rPr lang="it-IT" dirty="0" err="1" smtClean="0"/>
              <a:t>You</a:t>
            </a:r>
            <a:r>
              <a:rPr lang="it-IT" dirty="0" smtClean="0"/>
              <a:t> can use </a:t>
            </a:r>
            <a:r>
              <a:rPr lang="it-IT" dirty="0" smtClean="0">
                <a:hlinkClick r:id="rId2" action="ppaction://hlinkfile"/>
              </a:rPr>
              <a:t>ICPR </a:t>
            </a:r>
            <a:r>
              <a:rPr lang="it-IT" dirty="0" err="1" smtClean="0">
                <a:hlinkClick r:id="rId2" action="ppaction://hlinkfile"/>
              </a:rPr>
              <a:t>paper</a:t>
            </a:r>
            <a:r>
              <a:rPr lang="it-IT" dirty="0" smtClean="0">
                <a:hlinkClick r:id="rId2" action="ppaction://hlinkfile"/>
              </a:rPr>
              <a:t> </a:t>
            </a:r>
            <a:r>
              <a:rPr lang="it-IT" dirty="0" err="1" smtClean="0"/>
              <a:t>as</a:t>
            </a:r>
            <a:r>
              <a:rPr lang="it-IT" dirty="0" smtClean="0"/>
              <a:t> a </a:t>
            </a:r>
            <a:r>
              <a:rPr lang="it-IT" dirty="0" err="1" smtClean="0"/>
              <a:t>comparison</a:t>
            </a:r>
            <a:r>
              <a:rPr lang="it-IT" dirty="0" smtClean="0"/>
              <a:t> for </a:t>
            </a:r>
            <a:r>
              <a:rPr lang="it-IT" dirty="0" err="1" smtClean="0"/>
              <a:t>deep</a:t>
            </a:r>
            <a:r>
              <a:rPr lang="it-IT" dirty="0" smtClean="0"/>
              <a:t> </a:t>
            </a:r>
            <a:r>
              <a:rPr lang="it-IT" dirty="0" err="1" smtClean="0"/>
              <a:t>learning</a:t>
            </a:r>
            <a:r>
              <a:rPr lang="it-IT" dirty="0" smtClean="0"/>
              <a:t> performance.</a:t>
            </a:r>
          </a:p>
          <a:p>
            <a:endParaRPr lang="it-IT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5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b="1" dirty="0" smtClean="0"/>
              <a:t>Apply X fold validation</a:t>
            </a:r>
            <a:r>
              <a:rPr lang="en-US" dirty="0" smtClean="0"/>
              <a:t> with k &gt;= 5</a:t>
            </a:r>
            <a:endParaRPr lang="en-US" b="1" dirty="0" smtClean="0"/>
          </a:p>
          <a:p>
            <a:pPr lvl="1"/>
            <a:r>
              <a:rPr lang="en-US" dirty="0" smtClean="0"/>
              <a:t>train your ML/DL models on the training set, evaluate performance on the test set</a:t>
            </a:r>
          </a:p>
          <a:p>
            <a:pPr>
              <a:spcBef>
                <a:spcPts val="1200"/>
              </a:spcBef>
            </a:pPr>
            <a:r>
              <a:rPr lang="en-US" b="1" dirty="0" smtClean="0"/>
              <a:t>ML</a:t>
            </a:r>
            <a:r>
              <a:rPr lang="en-US" dirty="0" smtClean="0"/>
              <a:t>: test </a:t>
            </a:r>
            <a:r>
              <a:rPr lang="en-US" dirty="0"/>
              <a:t>several </a:t>
            </a:r>
            <a:r>
              <a:rPr lang="en-US" dirty="0" smtClean="0"/>
              <a:t>models and </a:t>
            </a:r>
            <a:r>
              <a:rPr lang="en-US" dirty="0"/>
              <a:t>find your own (possibly novel)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...it is </a:t>
            </a:r>
            <a:r>
              <a:rPr lang="en-US" i="1" dirty="0" smtClean="0"/>
              <a:t>not</a:t>
            </a:r>
            <a:r>
              <a:rPr lang="en-US" dirty="0" smtClean="0"/>
              <a:t> okay to train/test only one model (e.g. SVM) because 'it just works'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b="1" dirty="0" smtClean="0"/>
              <a:t>DL</a:t>
            </a:r>
            <a:r>
              <a:rPr lang="en-US" dirty="0" smtClean="0"/>
              <a:t>: it </a:t>
            </a:r>
            <a:r>
              <a:rPr lang="en-US" dirty="0"/>
              <a:t>is ok to implement and/or fine-tune an architecture found </a:t>
            </a:r>
            <a:r>
              <a:rPr lang="en-US" dirty="0" smtClean="0"/>
              <a:t>on </a:t>
            </a:r>
            <a:r>
              <a:rPr lang="en-US" dirty="0"/>
              <a:t>the </a:t>
            </a:r>
            <a:r>
              <a:rPr lang="en-US" dirty="0" smtClean="0"/>
              <a:t>web..</a:t>
            </a:r>
            <a:endParaRPr lang="en-US" dirty="0"/>
          </a:p>
          <a:p>
            <a:pPr lvl="1"/>
            <a:r>
              <a:rPr lang="en-US" dirty="0"/>
              <a:t>...if it works on the first attempt, at least try something different, like different </a:t>
            </a:r>
            <a:r>
              <a:rPr lang="en-US" dirty="0" err="1"/>
              <a:t>hyperparameters</a:t>
            </a:r>
            <a:r>
              <a:rPr lang="en-US" dirty="0"/>
              <a:t> and slight modifications of the </a:t>
            </a:r>
            <a:r>
              <a:rPr lang="en-US" dirty="0" smtClean="0"/>
              <a:t>architecture</a:t>
            </a:r>
          </a:p>
          <a:p>
            <a:pPr lvl="1"/>
            <a:r>
              <a:rPr lang="it-IT" dirty="0" err="1" smtClean="0"/>
              <a:t>As</a:t>
            </a:r>
            <a:r>
              <a:rPr lang="it-IT" dirty="0" smtClean="0"/>
              <a:t> the </a:t>
            </a:r>
            <a:r>
              <a:rPr lang="it-IT" dirty="0" err="1" smtClean="0"/>
              <a:t>samples</a:t>
            </a:r>
            <a:r>
              <a:rPr lang="it-IT" dirty="0" smtClean="0"/>
              <a:t> of the </a:t>
            </a:r>
            <a:r>
              <a:rPr lang="it-IT" dirty="0" err="1" smtClean="0"/>
              <a:t>dataset</a:t>
            </a:r>
            <a:r>
              <a:rPr lang="it-IT" dirty="0" smtClean="0"/>
              <a:t> are </a:t>
            </a:r>
            <a:r>
              <a:rPr lang="it-IT" dirty="0" err="1" smtClean="0"/>
              <a:t>not</a:t>
            </a:r>
            <a:r>
              <a:rPr lang="it-IT" dirty="0" smtClean="0"/>
              <a:t> a </a:t>
            </a:r>
            <a:r>
              <a:rPr lang="it-IT" dirty="0" err="1" smtClean="0"/>
              <a:t>lot</a:t>
            </a:r>
            <a:r>
              <a:rPr lang="it-IT" dirty="0" smtClean="0"/>
              <a:t>, </a:t>
            </a:r>
            <a:r>
              <a:rPr lang="it-IT" dirty="0" err="1" smtClean="0"/>
              <a:t>you</a:t>
            </a:r>
            <a:r>
              <a:rPr lang="it-IT" dirty="0" smtClean="0"/>
              <a:t> can </a:t>
            </a:r>
            <a:r>
              <a:rPr lang="it-IT" dirty="0" err="1" smtClean="0"/>
              <a:t>pretrain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net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dataset</a:t>
            </a:r>
            <a:r>
              <a:rPr lang="it-IT" dirty="0" smtClean="0"/>
              <a:t> </a:t>
            </a:r>
            <a:r>
              <a:rPr lang="it-IT" dirty="0" err="1" smtClean="0"/>
              <a:t>like</a:t>
            </a:r>
            <a:r>
              <a:rPr lang="it-IT" dirty="0"/>
              <a:t>:</a:t>
            </a:r>
            <a:r>
              <a:rPr lang="it-IT" dirty="0" smtClean="0"/>
              <a:t> </a:t>
            </a:r>
            <a:r>
              <a:rPr lang="it-IT" dirty="0" err="1" smtClean="0">
                <a:hlinkClick r:id="rId2"/>
              </a:rPr>
              <a:t>Emnist</a:t>
            </a:r>
            <a:r>
              <a:rPr lang="it-IT" dirty="0" smtClean="0"/>
              <a:t>, </a:t>
            </a:r>
            <a:r>
              <a:rPr lang="it-IT" dirty="0" err="1" smtClean="0"/>
              <a:t>ImageNet</a:t>
            </a:r>
            <a:r>
              <a:rPr lang="it-IT" dirty="0" smtClean="0"/>
              <a:t> or </a:t>
            </a:r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>
                <a:hlinkClick r:id="rId3"/>
              </a:rPr>
              <a:t>dbs</a:t>
            </a:r>
            <a:r>
              <a:rPr lang="it-IT" dirty="0"/>
              <a:t> </a:t>
            </a:r>
            <a:r>
              <a:rPr lang="it-IT" dirty="0" smtClean="0"/>
              <a:t>(be </a:t>
            </a:r>
            <a:r>
              <a:rPr lang="it-IT" dirty="0" err="1" smtClean="0"/>
              <a:t>carefull</a:t>
            </a:r>
            <a:r>
              <a:rPr lang="it-IT" dirty="0" smtClean="0"/>
              <a:t> on the image </a:t>
            </a:r>
            <a:r>
              <a:rPr lang="it-IT" dirty="0" err="1" smtClean="0"/>
              <a:t>size</a:t>
            </a:r>
            <a:r>
              <a:rPr lang="it-IT" dirty="0" smtClean="0"/>
              <a:t>!)</a:t>
            </a:r>
          </a:p>
          <a:p>
            <a:r>
              <a:rPr lang="it-IT" dirty="0" err="1" smtClean="0"/>
              <a:t>Try</a:t>
            </a:r>
            <a:r>
              <a:rPr lang="it-IT" dirty="0" smtClean="0"/>
              <a:t> to </a:t>
            </a:r>
            <a:r>
              <a:rPr lang="it-IT" b="1" dirty="0" err="1" smtClean="0"/>
              <a:t>apply</a:t>
            </a:r>
            <a:r>
              <a:rPr lang="it-IT" b="1" dirty="0" smtClean="0"/>
              <a:t> </a:t>
            </a:r>
            <a:r>
              <a:rPr lang="it-IT" b="1" dirty="0" err="1" smtClean="0"/>
              <a:t>combiner</a:t>
            </a:r>
            <a:r>
              <a:rPr lang="it-IT" b="1" dirty="0" smtClean="0"/>
              <a:t> </a:t>
            </a:r>
            <a:r>
              <a:rPr lang="it-IT" b="1" dirty="0" err="1" smtClean="0"/>
              <a:t>methods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gather</a:t>
            </a:r>
            <a:r>
              <a:rPr lang="it-IT" dirty="0" smtClean="0"/>
              <a:t> </a:t>
            </a:r>
            <a:r>
              <a:rPr lang="it-IT" dirty="0" err="1" smtClean="0"/>
              <a:t>together</a:t>
            </a:r>
            <a:r>
              <a:rPr lang="it-IT" dirty="0" smtClean="0"/>
              <a:t> </a:t>
            </a:r>
            <a:r>
              <a:rPr lang="it-IT" dirty="0" err="1" smtClean="0"/>
              <a:t>results</a:t>
            </a:r>
            <a:r>
              <a:rPr lang="it-IT" dirty="0" smtClean="0"/>
              <a:t> </a:t>
            </a:r>
            <a:r>
              <a:rPr lang="it-IT" dirty="0"/>
              <a:t>from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 smtClean="0"/>
              <a:t>tasks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and hints to </a:t>
            </a:r>
            <a:r>
              <a:rPr lang="en-US" dirty="0" err="1" smtClean="0"/>
              <a:t>procede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12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ter">
  <a:themeElements>
    <a:clrScheme name="Personalizzato 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70C0"/>
      </a:hlink>
      <a:folHlink>
        <a:srgbClr val="85DFD0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27476</TotalTime>
  <Words>466</Words>
  <Application>Microsoft Office PowerPoint</Application>
  <PresentationFormat>Presentazione su schermo (16:10)</PresentationFormat>
  <Paragraphs>51</Paragraphs>
  <Slides>6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4" baseType="lpstr">
      <vt:lpstr>Calibri</vt:lpstr>
      <vt:lpstr>Calibri Light</vt:lpstr>
      <vt:lpstr>Constantia</vt:lpstr>
      <vt:lpstr>Symbol</vt:lpstr>
      <vt:lpstr>Trebuchet MS</vt:lpstr>
      <vt:lpstr>Wingdings</vt:lpstr>
      <vt:lpstr>Wingdings 2</vt:lpstr>
      <vt:lpstr>Master</vt:lpstr>
      <vt:lpstr>Presentazione standard di PowerPoint</vt:lpstr>
      <vt:lpstr>Motivations</vt:lpstr>
      <vt:lpstr>Materials</vt:lpstr>
      <vt:lpstr>Feature Engine</vt:lpstr>
      <vt:lpstr>Performance evaluation </vt:lpstr>
      <vt:lpstr>Constraints and hints to procede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Alessandro</dc:creator>
  <cp:lastModifiedBy>Alessandra Scotto</cp:lastModifiedBy>
  <cp:revision>2324</cp:revision>
  <cp:lastPrinted>2023-04-18T09:55:56Z</cp:lastPrinted>
  <dcterms:created xsi:type="dcterms:W3CDTF">2009-07-02T08:29:41Z</dcterms:created>
  <dcterms:modified xsi:type="dcterms:W3CDTF">2023-04-18T13:03:00Z</dcterms:modified>
</cp:coreProperties>
</file>