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86" r:id="rId2"/>
    <p:sldId id="354" r:id="rId3"/>
    <p:sldId id="355" r:id="rId4"/>
    <p:sldId id="356" r:id="rId5"/>
    <p:sldId id="357" r:id="rId6"/>
    <p:sldId id="361" r:id="rId7"/>
    <p:sldId id="360" r:id="rId8"/>
  </p:sldIdLst>
  <p:sldSz cx="9144000" cy="5143500" type="screen16x9"/>
  <p:notesSz cx="6858000" cy="9144000"/>
  <p:embeddedFontLst>
    <p:embeddedFont>
      <p:font typeface="Arvo" panose="020B0604020202020204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Roboto Condensed" panose="02000000000000000000" pitchFamily="2" charset="0"/>
      <p:regular r:id="rId22"/>
      <p:bold r:id="rId23"/>
      <p:italic r:id="rId24"/>
      <p:boldItalic r:id="rId25"/>
    </p:embeddedFont>
    <p:embeddedFont>
      <p:font typeface="Roboto Condensed Light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835098E1-4752-4F5E-8BAF-551900F0B47A}">
          <p14:sldIdLst>
            <p14:sldId id="286"/>
            <p14:sldId id="354"/>
            <p14:sldId id="355"/>
            <p14:sldId id="356"/>
            <p14:sldId id="357"/>
            <p14:sldId id="361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0E7808-56ED-49F5-92A2-91C830295826}">
  <a:tblStyle styleId="{530E7808-56ED-49F5-92A2-91C8302958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41" autoAdjust="0"/>
    <p:restoredTop sz="94063" autoAdjust="0"/>
  </p:normalViewPr>
  <p:slideViewPr>
    <p:cSldViewPr snapToGrid="0">
      <p:cViewPr varScale="1">
        <p:scale>
          <a:sx n="103" d="100"/>
          <a:sy n="103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userDrawn="1">
  <p:cSld name="1_Subtitl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/>
          </p:nvPr>
        </p:nvSpPr>
        <p:spPr>
          <a:xfrm>
            <a:off x="603150" y="213537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064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2">
  <p:cSld name="Blank variant 2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2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2"/>
          <p:cNvGrpSpPr/>
          <p:nvPr/>
        </p:nvGrpSpPr>
        <p:grpSpPr>
          <a:xfrm>
            <a:off x="326850" y="4477127"/>
            <a:ext cx="666347" cy="666373"/>
            <a:chOff x="7134700" y="414375"/>
            <a:chExt cx="501919" cy="5019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91" name="Google Shape;491;p1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12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171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7CBC5-6801-4645-B4C1-2159BE61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824636-6A0E-47FB-B4CC-C0297B357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BAB49B-5EF7-4A7C-8260-57D413EC4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3A2A-4B2D-45CB-883D-0649912FFF35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C8693B-B755-4770-BBF0-7BA96EF7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7CC145-74EC-4E46-81C5-DB86E4F7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8F29-A2D8-4A0A-9968-BF720BF59A63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62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101210" y="1208522"/>
            <a:ext cx="6836800" cy="1718866"/>
          </a:xfrm>
        </p:spPr>
        <p:txBody>
          <a:bodyPr/>
          <a:lstStyle/>
          <a:p>
            <a:pPr lvl="0" algn="ctr"/>
            <a:r>
              <a:rPr lang="en-US" sz="2400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Open Sans" panose="020B0604020202020204" charset="0"/>
              </a:rPr>
              <a:t>Regression Challenge: </a:t>
            </a:r>
            <a:br>
              <a:rPr lang="en-US" sz="2400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Open Sans" panose="020B0604020202020204" charset="0"/>
              </a:rPr>
            </a:br>
            <a:r>
              <a:rPr lang="en-US" sz="2400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Open Sans" panose="020B0604020202020204" charset="0"/>
              </a:rPr>
              <a:t>Parametric and Non-Parametric</a:t>
            </a:r>
            <a:br>
              <a:rPr lang="en-US" sz="2400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Open Sans" panose="020B0604020202020204" charset="0"/>
              </a:rPr>
            </a:br>
            <a:r>
              <a:rPr lang="en-US" sz="2400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Open Sans" panose="020B0604020202020204" charset="0"/>
              </a:rPr>
              <a:t>Linear Regression and </a:t>
            </a:r>
            <a:r>
              <a:rPr lang="en-US" sz="2400" dirty="0" err="1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Open Sans" panose="020B0604020202020204" charset="0"/>
              </a:rPr>
              <a:t>Knn</a:t>
            </a:r>
            <a:endParaRPr lang="es-MX" sz="2400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  <a:cs typeface="Open Sans" panose="020B060402020202020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9124DA8-EAFD-4211-8224-02A6AB124645}"/>
              </a:ext>
            </a:extLst>
          </p:cNvPr>
          <p:cNvSpPr txBox="1"/>
          <p:nvPr/>
        </p:nvSpPr>
        <p:spPr>
          <a:xfrm>
            <a:off x="4051860" y="4224754"/>
            <a:ext cx="4927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2"/>
                </a:solidFill>
                <a:latin typeface="Open Sans" panose="020B0604020202020204" charset="0"/>
                <a:cs typeface="Open Sans" panose="020B0604020202020204" charset="0"/>
              </a:rPr>
              <a:t>Carmen Guadalupe Colin </a:t>
            </a:r>
            <a:r>
              <a:rPr lang="fr-FR" sz="1600" b="1" dirty="0" err="1">
                <a:solidFill>
                  <a:schemeClr val="bg2"/>
                </a:solidFill>
                <a:latin typeface="Open Sans" panose="020B0604020202020204" charset="0"/>
                <a:cs typeface="Open Sans" panose="020B0604020202020204" charset="0"/>
              </a:rPr>
              <a:t>Tenorio</a:t>
            </a:r>
            <a:endParaRPr lang="fr-FR" sz="1600" b="1" dirty="0">
              <a:solidFill>
                <a:schemeClr val="bg2"/>
              </a:solidFill>
              <a:latin typeface="Open Sans" panose="020B0604020202020204" charset="0"/>
              <a:cs typeface="Open Sans" panose="020B0604020202020204" charset="0"/>
            </a:endParaRPr>
          </a:p>
          <a:p>
            <a:pPr algn="ctr"/>
            <a:endParaRPr lang="fr-FR" sz="1600" dirty="0">
              <a:solidFill>
                <a:schemeClr val="bg2"/>
              </a:solidFill>
              <a:latin typeface="Open Sans" panose="020B0604020202020204" charset="0"/>
              <a:cs typeface="Open Sans" panose="020B0604020202020204" charset="0"/>
            </a:endParaRPr>
          </a:p>
          <a:p>
            <a:pPr algn="ctr"/>
            <a:r>
              <a:rPr lang="fr-FR" sz="1600" dirty="0">
                <a:solidFill>
                  <a:schemeClr val="bg2"/>
                </a:solidFill>
                <a:latin typeface="Open Sans" panose="020B0604020202020204" charset="0"/>
                <a:cs typeface="Open Sans" panose="020B0604020202020204" charset="0"/>
              </a:rPr>
              <a:t>Prof. </a:t>
            </a:r>
            <a:r>
              <a:rPr lang="es-MX" sz="1600" b="0" i="0" dirty="0">
                <a:solidFill>
                  <a:srgbClr val="3C4043"/>
                </a:solidFill>
                <a:effectLst/>
                <a:latin typeface="Google Sans"/>
              </a:rPr>
              <a:t>Mario Rosario </a:t>
            </a:r>
            <a:r>
              <a:rPr lang="es-MX" sz="1600" b="0" i="0" dirty="0" err="1">
                <a:solidFill>
                  <a:srgbClr val="3C4043"/>
                </a:solidFill>
                <a:effectLst/>
                <a:latin typeface="Google Sans"/>
              </a:rPr>
              <a:t>Guarracino</a:t>
            </a:r>
            <a:endParaRPr lang="fr-FR" sz="1600" dirty="0">
              <a:solidFill>
                <a:schemeClr val="bg2"/>
              </a:solidFill>
              <a:latin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2" name="Imagen 1" descr="Un dibujo con letras&#10;&#10;Descripción generada automáticamente con confianza media">
            <a:extLst>
              <a:ext uri="{FF2B5EF4-FFF2-40B4-BE49-F238E27FC236}">
                <a16:creationId xmlns:a16="http://schemas.microsoft.com/office/drawing/2014/main" id="{4F7E19D3-37B7-C93D-021F-04B51A8547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30" b="97924" l="1055" r="96624">
                        <a14:foregroundMark x1="5907" y1="35986" x2="12236" y2="48443"/>
                        <a14:foregroundMark x1="1055" y1="32180" x2="13924" y2="32872"/>
                        <a14:foregroundMark x1="57806" y1="70934" x2="58439" y2="16263"/>
                        <a14:foregroundMark x1="58439" y1="16263" x2="68565" y2="2422"/>
                        <a14:foregroundMark x1="68565" y1="2422" x2="68565" y2="2422"/>
                        <a14:foregroundMark x1="83122" y1="18685" x2="58861" y2="11419"/>
                        <a14:foregroundMark x1="58650" y1="42561" x2="83333" y2="47751"/>
                        <a14:foregroundMark x1="53586" y1="87889" x2="79114" y2="73010"/>
                        <a14:foregroundMark x1="79114" y1="73010" x2="81646" y2="69896"/>
                        <a14:foregroundMark x1="70675" y1="96540" x2="52954" y2="97924"/>
                        <a14:foregroundMark x1="42405" y1="96886" x2="61603" y2="94810"/>
                        <a14:foregroundMark x1="61603" y1="94810" x2="61814" y2="94810"/>
                        <a14:foregroundMark x1="96624" y1="94118" x2="85021" y2="94118"/>
                        <a14:foregroundMark x1="77426" y1="82699" x2="86709" y2="73010"/>
                        <a14:foregroundMark x1="86709" y1="73010" x2="89451" y2="52595"/>
                        <a14:foregroundMark x1="89451" y1="52595" x2="77637" y2="43599"/>
                        <a14:foregroundMark x1="77637" y1="43599" x2="72785" y2="49135"/>
                      </a14:backgroundRemoval>
                    </a14:imgEffect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rcRect t="1152" b="-1"/>
          <a:stretch/>
        </p:blipFill>
        <p:spPr>
          <a:xfrm>
            <a:off x="796733" y="161771"/>
            <a:ext cx="1478116" cy="89083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9E1F82E-BB25-17B3-65D9-8DC9733C71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01" b="89769" l="1052" r="96231">
                        <a14:foregroundMark x1="9115" y1="55116" x2="9115" y2="47855"/>
                        <a14:foregroundMark x1="1052" y1="55116" x2="1753" y2="44224"/>
                        <a14:foregroundMark x1="45136" y1="85149" x2="44698" y2="57756"/>
                        <a14:foregroundMark x1="63365" y1="80198" x2="65469" y2="62376"/>
                        <a14:foregroundMark x1="79667" y1="83828" x2="79404" y2="60066"/>
                        <a14:foregroundMark x1="85627" y1="84158" x2="87905" y2="61386"/>
                        <a14:foregroundMark x1="87905" y1="61386" x2="87905" y2="60396"/>
                        <a14:foregroundMark x1="96231" y1="82838" x2="92287" y2="39274"/>
                        <a14:foregroundMark x1="14987" y1="88779" x2="21648" y2="88779"/>
                        <a14:foregroundMark x1="21648" y1="88779" x2="24628" y2="87129"/>
                        <a14:foregroundMark x1="19895" y1="13861" x2="19895" y2="13861"/>
                        <a14:backgroundMark x1="68449" y1="61716" x2="69676" y2="534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9687" y="419265"/>
            <a:ext cx="2384971" cy="63334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CE51598-BAAE-B98E-8571-DA5BAEFBD455}"/>
              </a:ext>
            </a:extLst>
          </p:cNvPr>
          <p:cNvSpPr txBox="1"/>
          <p:nvPr/>
        </p:nvSpPr>
        <p:spPr>
          <a:xfrm>
            <a:off x="1286107" y="2798950"/>
            <a:ext cx="4579434" cy="134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Open Sans" panose="020B0604020202020204" charset="0"/>
              </a:rPr>
              <a:t>MASTER IN MEDICAL IMAGING AND APPLICATIONS</a:t>
            </a:r>
          </a:p>
          <a:p>
            <a:pPr algn="ctr"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Open Sans" panose="020B0604020202020204" charset="0"/>
              </a:rPr>
              <a:t>UNIVERSITY OF CASSINO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Open Sans" panose="020B0604020202020204" charset="0"/>
              </a:rPr>
              <a:t>Statistical Learning and Data Mining</a:t>
            </a:r>
          </a:p>
          <a:p>
            <a:pPr algn="ctr"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  <a:cs typeface="Open Sans" panose="020B060402020202020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CA96DDF-80DF-D1C9-E729-D248C47074D1}"/>
              </a:ext>
            </a:extLst>
          </p:cNvPr>
          <p:cNvSpPr txBox="1"/>
          <p:nvPr/>
        </p:nvSpPr>
        <p:spPr>
          <a:xfrm>
            <a:off x="185854" y="4783000"/>
            <a:ext cx="1100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 2023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3E56838-4A25-252F-446D-E2B0E7F7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Data</a:t>
            </a:r>
            <a:endParaRPr lang="en-U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158C499-F1CF-064E-199E-BA2944BF4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075" y="1305048"/>
            <a:ext cx="4048520" cy="31455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Numerical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missing values, Outliners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Need to scale features and Responses: equal contribution </a:t>
            </a:r>
            <a:r>
              <a:rPr lang="en-US" b="1" dirty="0"/>
              <a:t>scale()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9 predictors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48E6E3-B428-2EE7-365B-1A9A7428C0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6048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3E56838-4A25-252F-446D-E2B0E7F7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158C499-F1CF-064E-199E-BA2944BF4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947848"/>
            <a:ext cx="4572000" cy="258698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Fit the model with all predictors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Find high correlated predictors: V1, V5, V7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Find non-linearity predictors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Find predictors with non-significant </a:t>
            </a:r>
          </a:p>
          <a:p>
            <a:pPr marL="76200" indent="0">
              <a:buNone/>
            </a:pPr>
            <a:r>
              <a:rPr lang="en-US" sz="2000" dirty="0"/>
              <a:t>P-value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Non-significant P-value and no linearity: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V2, V4, V6, V8 and V9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48E6E3-B428-2EE7-365B-1A9A7428C0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188DD8-EDC7-CD6D-641F-D3762DEBF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111" y="1510339"/>
            <a:ext cx="4258889" cy="24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876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3E56838-4A25-252F-446D-E2B0E7F7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158C499-F1CF-064E-199E-BA2944BF4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6354" y="1443394"/>
            <a:ext cx="1605774" cy="606283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V3 + V5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48E6E3-B428-2EE7-365B-1A9A7428C0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  <p:pic>
        <p:nvPicPr>
          <p:cNvPr id="9" name="Imagen 8" descr="Gráfico, Histograma&#10;&#10;Descripción generada automáticamente">
            <a:extLst>
              <a:ext uri="{FF2B5EF4-FFF2-40B4-BE49-F238E27FC236}">
                <a16:creationId xmlns:a16="http://schemas.microsoft.com/office/drawing/2014/main" id="{2F742FC1-202D-6EEA-03EC-BE645E69D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85" y="2254661"/>
            <a:ext cx="3818550" cy="2539639"/>
          </a:xfrm>
          <a:prstGeom prst="rect">
            <a:avLst/>
          </a:prstGeom>
        </p:spPr>
      </p:pic>
      <p:pic>
        <p:nvPicPr>
          <p:cNvPr id="11" name="Imagen 10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89AFCD40-C348-626A-AA18-B44D5938E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346" y="2114492"/>
            <a:ext cx="4029307" cy="2679808"/>
          </a:xfrm>
          <a:prstGeom prst="rect">
            <a:avLst/>
          </a:prstGeom>
        </p:spPr>
      </p:pic>
      <p:sp>
        <p:nvSpPr>
          <p:cNvPr id="12" name="Marcador de texto 5">
            <a:extLst>
              <a:ext uri="{FF2B5EF4-FFF2-40B4-BE49-F238E27FC236}">
                <a16:creationId xmlns:a16="http://schemas.microsoft.com/office/drawing/2014/main" id="{E8E8DA3C-E29F-61A3-B899-BAB50565E57C}"/>
              </a:ext>
            </a:extLst>
          </p:cNvPr>
          <p:cNvSpPr txBox="1">
            <a:spLocks/>
          </p:cNvSpPr>
          <p:nvPr/>
        </p:nvSpPr>
        <p:spPr>
          <a:xfrm>
            <a:off x="5293112" y="1690835"/>
            <a:ext cx="1605774" cy="60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buFont typeface="Roboto Condensed Light"/>
              <a:buNone/>
            </a:pPr>
            <a:r>
              <a:rPr lang="en-US" dirty="0"/>
              <a:t>V3^2 + V5</a:t>
            </a:r>
          </a:p>
          <a:p>
            <a:pPr marL="76200" indent="0">
              <a:buFont typeface="Roboto Condensed Ligh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0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3E56838-4A25-252F-446D-E2B0E7F7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2EBD44AE-1400-FE53-84BF-B2B93EA4E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075" y="1486828"/>
            <a:ext cx="6132600" cy="135794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same predictors as in Linear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Best Predictor and more significant: V3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Try different values for K, choose the best value: </a:t>
            </a:r>
            <a:r>
              <a:rPr lang="en-US" b="1" dirty="0"/>
              <a:t>5 </a:t>
            </a:r>
            <a:r>
              <a:rPr lang="en-US" dirty="0"/>
              <a:t>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48E6E3-B428-2EE7-365B-1A9A7428C0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4E65003-CFB1-EA7D-C7E2-4D7E2B966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169" y="2844771"/>
            <a:ext cx="4790891" cy="202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6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183B2-3B17-7A80-2854-B4AB0E363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8C4506-B882-5504-BDE9-1A0977C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175" y="1609848"/>
            <a:ext cx="6132600" cy="63526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Same preprocessing as train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Predictions  with both approaches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A72F84D-D150-652E-813B-8CD06D40CF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53ADD77-5E91-B2F9-2CF9-E44220A91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899245"/>
              </p:ext>
            </p:extLst>
          </p:nvPr>
        </p:nvGraphicFramePr>
        <p:xfrm>
          <a:off x="814275" y="2526257"/>
          <a:ext cx="1574800" cy="237744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87415894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88402828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pred_lm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pred_knn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22551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808.320066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806.857942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034804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468.054665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469.327165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929400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1236.84255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1236.61221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14250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540.208633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540.21557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948325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1062.88663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1062.89947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36600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536.551071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537.007913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4930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738.052067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737.799591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600598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564.240471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563.132035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44067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972.706811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973.231809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04103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1065.89395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1064.05659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627376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1224.45834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1225.64966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93429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468.092067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468.469893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7719454"/>
                  </a:ext>
                </a:extLst>
              </a:tr>
            </a:tbl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A2B6764D-F7B8-947A-98BF-5C30BFC9A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502" y="2808755"/>
            <a:ext cx="4612766" cy="149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21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4950899-293F-E1A8-3D68-61938D6C1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¡Thank You!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8E747D-4D3B-390F-9E08-25E945F42889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7656513" y="4637088"/>
            <a:ext cx="1487487" cy="3143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6066367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17257</TotalTime>
  <Words>185</Words>
  <Application>Microsoft Office PowerPoint</Application>
  <PresentationFormat>Presentación en pantalla (16:9)</PresentationFormat>
  <Paragraphs>64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Calibri</vt:lpstr>
      <vt:lpstr>Open Sans</vt:lpstr>
      <vt:lpstr>Roboto Condensed Light</vt:lpstr>
      <vt:lpstr>Roboto Condensed</vt:lpstr>
      <vt:lpstr>Google Sans</vt:lpstr>
      <vt:lpstr>Arial</vt:lpstr>
      <vt:lpstr>Arvo</vt:lpstr>
      <vt:lpstr>Salerio template</vt:lpstr>
      <vt:lpstr>Regression Challenge:  Parametric and Non-Parametric Linear Regression and Knn</vt:lpstr>
      <vt:lpstr>Data</vt:lpstr>
      <vt:lpstr>Linear Regression</vt:lpstr>
      <vt:lpstr>Linear Regression</vt:lpstr>
      <vt:lpstr>KNN</vt:lpstr>
      <vt:lpstr>Test data</vt:lpstr>
      <vt:lpstr>¡Thank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Segmentación de Enfermedades Pulmonares Intersticiales en Imágenes de TCAR mediante Análisis de Textura y una Red Convolucional tipo U-Net</dc:title>
  <dc:creator>Carmen Guadalupe Colin Tenorio</dc:creator>
  <cp:lastModifiedBy>CARMEN GUADALUPE COLIN TENORIO</cp:lastModifiedBy>
  <cp:revision>70</cp:revision>
  <dcterms:modified xsi:type="dcterms:W3CDTF">2023-05-28T16:36:59Z</dcterms:modified>
</cp:coreProperties>
</file>