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7" r:id="rId21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9"/>
    <p:restoredTop sz="94716"/>
  </p:normalViewPr>
  <p:slideViewPr>
    <p:cSldViewPr snapToGrid="0">
      <p:cViewPr varScale="1">
        <p:scale>
          <a:sx n="129" d="100"/>
          <a:sy n="129" d="100"/>
        </p:scale>
        <p:origin x="240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0D193-B5EF-324E-8936-AD328E8C9948}" type="datetimeFigureOut">
              <a:rPr lang="en-MX" smtClean="0"/>
              <a:t>02/09/24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1B8C3-485E-4E4B-BB5F-4DF64E36BDB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0760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1B8C3-485E-4E4B-BB5F-4DF64E36BDB5}" type="slidenum">
              <a:rPr lang="en-MX" smtClean="0"/>
              <a:t>1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6423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1B8C3-485E-4E4B-BB5F-4DF64E36BDB5}" type="slidenum">
              <a:rPr lang="en-MX" smtClean="0"/>
              <a:t>2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5184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E5C8-F4F0-1F52-25A2-FE4B645C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B9971-223B-69AA-F563-A76B3C070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EA556-4B60-21DA-0E35-35A13B97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32E8-2C3A-DD46-AB50-D14429A3880A}" type="datetimeFigureOut">
              <a:rPr lang="en-MX" smtClean="0"/>
              <a:t>02/09/24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55CA-E549-3B06-945F-E172B6A8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444C-AA3A-2370-620A-BA1C35B1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2248-4D9B-E149-A625-9494924A413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2879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78CC-E5E2-2E46-1DA7-172D310A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2809F-72A7-3305-7059-000480469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D150-29A1-563F-2127-A41681DC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32E8-2C3A-DD46-AB50-D14429A3880A}" type="datetimeFigureOut">
              <a:rPr lang="en-MX" smtClean="0"/>
              <a:t>02/09/24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3FE73-2FAD-085C-6E2A-93DB4377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A7D1F-1125-2636-ECEC-9E9B202E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2248-4D9B-E149-A625-9494924A413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0702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852AB-4D7C-78EA-3E0F-C0D10B54C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E0237-DA45-FBC7-78DA-EF14E4838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EC99-5282-436D-EDCB-8AF17AAB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32E8-2C3A-DD46-AB50-D14429A3880A}" type="datetimeFigureOut">
              <a:rPr lang="en-MX" smtClean="0"/>
              <a:t>02/09/24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D32B7-796D-E267-2D68-6303C894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E018-9657-511C-4454-FDBA37C1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2248-4D9B-E149-A625-9494924A413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906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F6A7-EA33-3F1A-3949-973F3B8D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9692-5A10-63E5-730F-42E73980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4B37-BDEC-FFFE-2FDA-8FBDF21B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32E8-2C3A-DD46-AB50-D14429A3880A}" type="datetimeFigureOut">
              <a:rPr lang="en-MX" smtClean="0"/>
              <a:t>02/09/24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A43E-E9E5-0C1D-0028-E2ED2F4C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7FDEC-59F1-BB3A-4627-662AD9FB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2248-4D9B-E149-A625-9494924A413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9317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B2F2-C165-5082-2AED-AD41B51C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79CC-6ABC-3AB8-E795-7AB15039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0770F-821E-9195-DC56-731B0192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32E8-2C3A-DD46-AB50-D14429A3880A}" type="datetimeFigureOut">
              <a:rPr lang="en-MX" smtClean="0"/>
              <a:t>02/09/24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411B6-492C-CEB6-ECFD-3690FD41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8FD0F-53FC-4C35-458E-1C514013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2248-4D9B-E149-A625-9494924A413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0576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3584-A9CC-2862-12CD-DDF65730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A028-D87A-5D94-2B21-B4E7068D9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3DD0D-28AF-DC28-DC9F-838F89384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38BF6-2004-5A15-1D9B-F429917D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32E8-2C3A-DD46-AB50-D14429A3880A}" type="datetimeFigureOut">
              <a:rPr lang="en-MX" smtClean="0"/>
              <a:t>02/09/24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10D63-82CC-E3B8-3E79-995394AB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11333-54C0-810A-E5A1-3A7DF003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2248-4D9B-E149-A625-9494924A413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6727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11CF-3E1F-C256-C559-C4B002D3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A74A3-7C04-0535-5BFF-472BB6E49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5F778-D5DC-7E65-CD20-1FA656079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8E18A-0D83-F00D-F5D6-946450E88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350F9-3043-7BF0-BE37-D303C04B9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F2A9F-2EED-573F-4A92-D73F780D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32E8-2C3A-DD46-AB50-D14429A3880A}" type="datetimeFigureOut">
              <a:rPr lang="en-MX" smtClean="0"/>
              <a:t>02/09/24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E0325-F3B3-4A56-47BD-390AC385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5D117-F327-1F16-CD11-D20F0BFD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2248-4D9B-E149-A625-9494924A413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1848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A447-BDA8-A836-FF55-92A9883E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693E2-0267-7E55-81BD-848C8ACA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32E8-2C3A-DD46-AB50-D14429A3880A}" type="datetimeFigureOut">
              <a:rPr lang="en-MX" smtClean="0"/>
              <a:t>02/09/24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38757-65E6-965B-B5C0-173DE56B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3ADA7-973B-5536-6CFA-9973D458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2248-4D9B-E149-A625-9494924A413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4187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D4515-4B74-0948-6988-510CE9C8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32E8-2C3A-DD46-AB50-D14429A3880A}" type="datetimeFigureOut">
              <a:rPr lang="en-MX" smtClean="0"/>
              <a:t>02/09/24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BA4BB-D96F-B1DA-BC2F-1A6B563D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4CEC4-4A31-BFF0-0DF9-AE48B8BA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2248-4D9B-E149-A625-9494924A413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8626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610D-8129-51BB-D5C3-7E42B818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DC59-E1BA-877E-6DAB-6F519CF5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73784-86DD-5886-2138-98DDD64DA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14E9B-F1D9-8EC1-D551-56035973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32E8-2C3A-DD46-AB50-D14429A3880A}" type="datetimeFigureOut">
              <a:rPr lang="en-MX" smtClean="0"/>
              <a:t>02/09/24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90EE-1169-7ADC-0B93-CC649D60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FCB7D-9859-E921-77E4-57908666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2248-4D9B-E149-A625-9494924A413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3024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0674-54A7-B4CE-F949-273AF08C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5A19D-85FC-D7CE-35BC-5E857BA32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514FF-A08C-E865-5BAC-541C16E93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B1DE2-9A4B-6527-5772-01C769BD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32E8-2C3A-DD46-AB50-D14429A3880A}" type="datetimeFigureOut">
              <a:rPr lang="en-MX" smtClean="0"/>
              <a:t>02/09/24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2A276-DC4F-FAB3-0D29-6294A309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52DF6-0B5D-28FA-D98E-CA49ED62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2248-4D9B-E149-A625-9494924A413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0972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0621E-56B6-C5B5-B69C-C6E9030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59BC0-2103-8CCC-FDDD-B9751AC7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13FAF-099F-94B3-A4DB-56F603D47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C32E8-2C3A-DD46-AB50-D14429A3880A}" type="datetimeFigureOut">
              <a:rPr lang="en-MX" smtClean="0"/>
              <a:t>02/09/24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BF68-145A-050C-483D-32F42869F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3398-E5F1-E9F7-8343-7476FD638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C2248-4D9B-E149-A625-9494924A413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5350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mercadolibre.com/sites/MLM/search?q=%7bquery%7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i.mercadolibre.com/items/%7bitem_id%7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D854-4EFA-A770-0F1A-5950FCC51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noProof="0" dirty="0"/>
              <a:t>Descuentos y artículos vendidos en MELI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0D0E8-8E0D-C4F9-472D-0AA6F8564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noProof="0" dirty="0"/>
              <a:t>Carmen </a:t>
            </a:r>
            <a:r>
              <a:rPr lang="es-ES_tradnl" noProof="0" dirty="0" err="1"/>
              <a:t>Dení</a:t>
            </a:r>
            <a:endParaRPr lang="es-ES_tradnl" noProof="0" dirty="0"/>
          </a:p>
          <a:p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52577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DAED628-1F77-CC83-348E-E90B4C5C8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288"/>
            <a:ext cx="12192000" cy="1721357"/>
          </a:xfrm>
          <a:prstGeom prst="rect">
            <a:avLst/>
          </a:prstGeom>
          <a:ln>
            <a:noFill/>
          </a:ln>
          <a:effectLst>
            <a:outerShdw blurRad="342900" dist="139700" dir="5460000" sx="94000" sy="94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66544-4A3F-8D0F-8940-A8E99832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40241"/>
            <a:ext cx="10124189" cy="1228299"/>
          </a:xfrm>
        </p:spPr>
        <p:txBody>
          <a:bodyPr>
            <a:normAutofit/>
          </a:bodyPr>
          <a:lstStyle/>
          <a:p>
            <a:r>
              <a:rPr lang="es-ES_tradnl" sz="4000" dirty="0"/>
              <a:t>Mejor modelo para cada caso (E0)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5109-562C-9B04-7786-FD8E159F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3" y="2281552"/>
            <a:ext cx="3306152" cy="3916915"/>
          </a:xfrm>
        </p:spPr>
        <p:txBody>
          <a:bodyPr anchor="ctr">
            <a:normAutofit/>
          </a:bodyPr>
          <a:lstStyle/>
          <a:p>
            <a:r>
              <a:rPr lang="es-ES_tradnl" sz="2000" dirty="0" err="1"/>
              <a:t>XGBoost</a:t>
            </a:r>
            <a:r>
              <a:rPr lang="es-ES_tradnl" sz="2000" dirty="0"/>
              <a:t> </a:t>
            </a:r>
            <a:endParaRPr lang="en-US" sz="2000" dirty="0"/>
          </a:p>
          <a:p>
            <a:r>
              <a:rPr lang="en-US" sz="2000" dirty="0"/>
              <a:t>Train r2_score= 1</a:t>
            </a:r>
          </a:p>
          <a:p>
            <a:r>
              <a:rPr lang="en-US" sz="2000" dirty="0"/>
              <a:t>Test r2_score = 0.98</a:t>
            </a:r>
          </a:p>
          <a:p>
            <a:r>
              <a:rPr lang="en-US" sz="2000" dirty="0"/>
              <a:t>Grid Search</a:t>
            </a:r>
            <a:endParaRPr lang="es-ES_trad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9A47F-1E9D-870E-DE4D-E5F74A33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342" y="5005793"/>
            <a:ext cx="3131729" cy="1493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C5E9BE-9FCA-4743-5767-CF504F5B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529" y="5005793"/>
            <a:ext cx="3946707" cy="86697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FC0DF3B-A922-F1C2-B0B6-5A24EC889561}"/>
              </a:ext>
            </a:extLst>
          </p:cNvPr>
          <p:cNvGrpSpPr/>
          <p:nvPr/>
        </p:nvGrpSpPr>
        <p:grpSpPr>
          <a:xfrm>
            <a:off x="4065105" y="1955310"/>
            <a:ext cx="2906427" cy="2418380"/>
            <a:chOff x="838200" y="4103172"/>
            <a:chExt cx="3201780" cy="221797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731F928-EEA0-76A3-7D28-4A1FEBFE3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055480" y="4594501"/>
              <a:ext cx="2984500" cy="17266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24E73D-CE11-7177-77DA-392C13E3F2E4}"/>
                </a:ext>
              </a:extLst>
            </p:cNvPr>
            <p:cNvSpPr txBox="1"/>
            <p:nvPr/>
          </p:nvSpPr>
          <p:spPr>
            <a:xfrm>
              <a:off x="838200" y="4103172"/>
              <a:ext cx="2301322" cy="214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6344">
                <a:spcAft>
                  <a:spcPts val="600"/>
                </a:spcAft>
              </a:pPr>
              <a:r>
                <a:rPr lang="es-ES_tradnl" sz="91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Proyección para “</a:t>
              </a:r>
              <a:r>
                <a:rPr lang="es-ES_tradnl" sz="918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discount</a:t>
              </a:r>
              <a:r>
                <a:rPr lang="es-ES_tradnl" sz="91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”: </a:t>
              </a:r>
              <a:r>
                <a:rPr lang="es-ES_tradnl" sz="918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train</a:t>
              </a:r>
              <a:r>
                <a:rPr lang="es-ES_tradnl" sz="91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set </a:t>
              </a:r>
              <a:endParaRPr lang="es-ES_tradnl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37D99-C7D7-5C0F-881B-CAB000F70ABD}"/>
              </a:ext>
            </a:extLst>
          </p:cNvPr>
          <p:cNvGrpSpPr/>
          <p:nvPr/>
        </p:nvGrpSpPr>
        <p:grpSpPr>
          <a:xfrm>
            <a:off x="7990031" y="1955310"/>
            <a:ext cx="3443016" cy="2602964"/>
            <a:chOff x="838200" y="4103172"/>
            <a:chExt cx="3792898" cy="23872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7F3E02D-CA13-DDCA-903C-5990B3113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055480" y="4425213"/>
              <a:ext cx="2984500" cy="206522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409CA2-93E9-1973-F3F1-D1CE9F3E63C8}"/>
                </a:ext>
              </a:extLst>
            </p:cNvPr>
            <p:cNvSpPr txBox="1"/>
            <p:nvPr/>
          </p:nvSpPr>
          <p:spPr>
            <a:xfrm>
              <a:off x="838200" y="4103172"/>
              <a:ext cx="3792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6344">
                <a:spcAft>
                  <a:spcPts val="600"/>
                </a:spcAft>
              </a:pPr>
              <a:r>
                <a:rPr lang="es-ES_tradnl" sz="91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Proyección para “</a:t>
              </a:r>
              <a:r>
                <a:rPr lang="es-ES_tradnl" sz="918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discount</a:t>
              </a:r>
              <a:r>
                <a:rPr lang="es-ES_tradnl" sz="91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”: test set </a:t>
              </a:r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86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EB86-595D-017A-0E9A-2F0AF2F8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Random</a:t>
            </a:r>
            <a:r>
              <a:rPr lang="es-ES_tradnl" dirty="0"/>
              <a:t> Forest </a:t>
            </a:r>
            <a:r>
              <a:rPr lang="es-ES_tradnl" dirty="0" err="1"/>
              <a:t>Feature</a:t>
            </a:r>
            <a:r>
              <a:rPr lang="es-ES_tradnl" dirty="0"/>
              <a:t> </a:t>
            </a:r>
            <a:r>
              <a:rPr lang="es-ES_tradnl" dirty="0" err="1"/>
              <a:t>importance</a:t>
            </a:r>
            <a:endParaRPr lang="es-ES_tradn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32ADA60-EAEC-19EE-98BF-12D7FE8CD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028" y="2177188"/>
            <a:ext cx="5270500" cy="3568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71457F-083F-13F6-43AB-08DD3FB6B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889" y="3224420"/>
            <a:ext cx="36449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3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EB86-595D-017A-0E9A-2F0AF2F8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SHAP </a:t>
            </a:r>
            <a:r>
              <a:rPr lang="es-ES_tradnl" dirty="0" err="1"/>
              <a:t>Feature</a:t>
            </a:r>
            <a:r>
              <a:rPr lang="es-ES_tradnl" dirty="0"/>
              <a:t> </a:t>
            </a:r>
            <a:r>
              <a:rPr lang="es-ES_tradnl"/>
              <a:t>importance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6B372C-A7B1-1DB8-E197-D544B9C82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5742" y="1835564"/>
            <a:ext cx="433973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A224AD-B100-75CE-5C2A-8EB568E0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475" y="1835564"/>
            <a:ext cx="5029200" cy="459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98F0CD-F2A5-551D-619A-84AF352A13A8}"/>
              </a:ext>
            </a:extLst>
          </p:cNvPr>
          <p:cNvSpPr txBox="1"/>
          <p:nvPr/>
        </p:nvSpPr>
        <p:spPr>
          <a:xfrm>
            <a:off x="176903" y="1918251"/>
            <a:ext cx="4534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Podemos ver que </a:t>
            </a:r>
            <a:r>
              <a:rPr lang="es-ES_tradnl" dirty="0" err="1"/>
              <a:t>XGBoost</a:t>
            </a:r>
            <a:r>
              <a:rPr lang="es-ES_tradnl" dirty="0"/>
              <a:t> aprovechó mejor</a:t>
            </a:r>
          </a:p>
          <a:p>
            <a:r>
              <a:rPr lang="es-ES_tradnl" dirty="0"/>
              <a:t>La </a:t>
            </a:r>
            <a:r>
              <a:rPr lang="es-ES_tradnl" dirty="0" err="1"/>
              <a:t>info</a:t>
            </a:r>
            <a:r>
              <a:rPr lang="es-ES_tradnl" dirty="0"/>
              <a:t> en </a:t>
            </a:r>
            <a:r>
              <a:rPr lang="es-ES_tradnl" dirty="0" err="1"/>
              <a:t>available_quantity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6497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6544-4A3F-8D0F-8940-A8E99832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40241"/>
            <a:ext cx="10124189" cy="1228299"/>
          </a:xfrm>
        </p:spPr>
        <p:txBody>
          <a:bodyPr>
            <a:normAutofit/>
          </a:bodyPr>
          <a:lstStyle/>
          <a:p>
            <a:r>
              <a:rPr lang="es-ES_tradnl" sz="4000" dirty="0"/>
              <a:t>Mejor modelo para cada caso (E1)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5109-562C-9B04-7786-FD8E159F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35" y="1788139"/>
            <a:ext cx="3306152" cy="3916915"/>
          </a:xfrm>
        </p:spPr>
        <p:txBody>
          <a:bodyPr anchor="ctr">
            <a:normAutofit/>
          </a:bodyPr>
          <a:lstStyle/>
          <a:p>
            <a:r>
              <a:rPr lang="es-ES_tradnl" sz="2000" dirty="0" err="1"/>
              <a:t>XGBoost</a:t>
            </a:r>
            <a:r>
              <a:rPr lang="es-ES_tradnl" sz="2000" dirty="0"/>
              <a:t> </a:t>
            </a:r>
            <a:endParaRPr lang="en-US" sz="2000" dirty="0"/>
          </a:p>
          <a:p>
            <a:r>
              <a:rPr lang="en-US" sz="2000" dirty="0"/>
              <a:t>Train r2_score= 0.82</a:t>
            </a:r>
          </a:p>
          <a:p>
            <a:r>
              <a:rPr lang="en-US" sz="2000" dirty="0"/>
              <a:t>Test r2_score = 0.26</a:t>
            </a:r>
          </a:p>
          <a:p>
            <a:r>
              <a:rPr lang="en-US" sz="2000" dirty="0"/>
              <a:t>Bayesian Optimization</a:t>
            </a:r>
            <a:endParaRPr lang="es-ES_trad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9A47F-1E9D-870E-DE4D-E5F74A33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342" y="5005793"/>
            <a:ext cx="3131729" cy="149333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FC0DF3B-A922-F1C2-B0B6-5A24EC889561}"/>
              </a:ext>
            </a:extLst>
          </p:cNvPr>
          <p:cNvGrpSpPr/>
          <p:nvPr/>
        </p:nvGrpSpPr>
        <p:grpSpPr>
          <a:xfrm>
            <a:off x="4065105" y="1955310"/>
            <a:ext cx="2878763" cy="2418380"/>
            <a:chOff x="838200" y="4103172"/>
            <a:chExt cx="3171305" cy="221797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731F928-EEA0-76A3-7D28-4A1FEBFE3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85953" y="4594501"/>
              <a:ext cx="2923552" cy="17266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24E73D-CE11-7177-77DA-392C13E3F2E4}"/>
                </a:ext>
              </a:extLst>
            </p:cNvPr>
            <p:cNvSpPr txBox="1"/>
            <p:nvPr/>
          </p:nvSpPr>
          <p:spPr>
            <a:xfrm>
              <a:off x="838200" y="4103172"/>
              <a:ext cx="2301322" cy="214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6344">
                <a:spcAft>
                  <a:spcPts val="600"/>
                </a:spcAft>
              </a:pPr>
              <a:r>
                <a:rPr lang="es-ES_tradnl" sz="91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Proyección para “</a:t>
              </a:r>
              <a:r>
                <a:rPr lang="es-ES_tradnl" sz="918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discount</a:t>
              </a:r>
              <a:r>
                <a:rPr lang="es-ES_tradnl" sz="91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”: </a:t>
              </a:r>
              <a:r>
                <a:rPr lang="es-ES_tradnl" sz="918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train</a:t>
              </a:r>
              <a:r>
                <a:rPr lang="es-ES_tradnl" sz="91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set </a:t>
              </a:r>
              <a:endParaRPr lang="es-ES_tradnl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37D99-C7D7-5C0F-881B-CAB000F70ABD}"/>
              </a:ext>
            </a:extLst>
          </p:cNvPr>
          <p:cNvGrpSpPr/>
          <p:nvPr/>
        </p:nvGrpSpPr>
        <p:grpSpPr>
          <a:xfrm>
            <a:off x="7990031" y="1955310"/>
            <a:ext cx="3443016" cy="2437047"/>
            <a:chOff x="838200" y="4103172"/>
            <a:chExt cx="3792898" cy="223509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7F3E02D-CA13-DDCA-903C-5990B3113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055480" y="4577381"/>
              <a:ext cx="2984500" cy="17608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409CA2-93E9-1973-F3F1-D1CE9F3E63C8}"/>
                </a:ext>
              </a:extLst>
            </p:cNvPr>
            <p:cNvSpPr txBox="1"/>
            <p:nvPr/>
          </p:nvSpPr>
          <p:spPr>
            <a:xfrm>
              <a:off x="838200" y="4103172"/>
              <a:ext cx="3792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6344">
                <a:spcAft>
                  <a:spcPts val="600"/>
                </a:spcAft>
              </a:pPr>
              <a:r>
                <a:rPr lang="es-ES_tradnl" sz="91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Proyección para “</a:t>
              </a:r>
              <a:r>
                <a:rPr lang="es-ES_tradnl" sz="918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discount</a:t>
              </a:r>
              <a:r>
                <a:rPr lang="es-ES_tradnl" sz="91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”: test set </a:t>
              </a:r>
              <a:endParaRPr lang="es-ES_tradnl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1BB9179-DD14-886B-4CB8-EE8987672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507" y="5195867"/>
            <a:ext cx="4545493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6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EB86-595D-017A-0E9A-2F0AF2F8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Random</a:t>
            </a:r>
            <a:r>
              <a:rPr lang="es-ES_tradnl" dirty="0"/>
              <a:t> Forest </a:t>
            </a:r>
            <a:r>
              <a:rPr lang="es-ES_tradnl" dirty="0" err="1"/>
              <a:t>Feature</a:t>
            </a:r>
            <a:r>
              <a:rPr lang="es-ES_tradnl" dirty="0"/>
              <a:t> </a:t>
            </a:r>
            <a:r>
              <a:rPr lang="es-ES_tradnl" dirty="0" err="1"/>
              <a:t>importance</a:t>
            </a:r>
            <a:endParaRPr lang="es-ES_tradn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32ADA60-EAEC-19EE-98BF-12D7FE8CD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66028" y="2177188"/>
            <a:ext cx="5270500" cy="3568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71457F-083F-13F6-43AB-08DD3FB6B8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86814" y="2425148"/>
            <a:ext cx="4507460" cy="28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7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EB86-595D-017A-0E9A-2F0AF2F8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SHAP </a:t>
            </a:r>
            <a:r>
              <a:rPr lang="es-ES_tradnl" dirty="0" err="1"/>
              <a:t>Feature</a:t>
            </a:r>
            <a:r>
              <a:rPr lang="es-ES_tradnl" dirty="0"/>
              <a:t> </a:t>
            </a:r>
            <a:r>
              <a:rPr lang="es-ES_tradnl"/>
              <a:t>importance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6B372C-A7B1-1DB8-E197-D544B9C82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372658" y="2081626"/>
            <a:ext cx="433973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B039B-CB4D-D441-77FA-5E7CB9C13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643" y="2081626"/>
            <a:ext cx="48514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3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6544-4A3F-8D0F-8940-A8E99832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40241"/>
            <a:ext cx="10124189" cy="1228299"/>
          </a:xfrm>
        </p:spPr>
        <p:txBody>
          <a:bodyPr>
            <a:normAutofit/>
          </a:bodyPr>
          <a:lstStyle/>
          <a:p>
            <a:r>
              <a:rPr lang="es-ES_tradnl" sz="4000" dirty="0"/>
              <a:t>Mejor modelo para cada caso (E2)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5109-562C-9B04-7786-FD8E159F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35" y="1788139"/>
            <a:ext cx="3306152" cy="3916915"/>
          </a:xfrm>
        </p:spPr>
        <p:txBody>
          <a:bodyPr anchor="ctr">
            <a:normAutofit/>
          </a:bodyPr>
          <a:lstStyle/>
          <a:p>
            <a:r>
              <a:rPr lang="es-ES_tradnl" sz="2000" dirty="0" err="1"/>
              <a:t>XGBoost</a:t>
            </a:r>
            <a:r>
              <a:rPr lang="es-ES_tradnl" sz="2000" dirty="0"/>
              <a:t> </a:t>
            </a:r>
            <a:endParaRPr lang="en-US" sz="2000" dirty="0"/>
          </a:p>
          <a:p>
            <a:r>
              <a:rPr lang="en-US" sz="2000" dirty="0"/>
              <a:t>Train r2_score= 0.68</a:t>
            </a:r>
          </a:p>
          <a:p>
            <a:r>
              <a:rPr lang="en-US" sz="2000" dirty="0"/>
              <a:t>Test r2_score = 0.12</a:t>
            </a:r>
          </a:p>
          <a:p>
            <a:r>
              <a:rPr lang="en-US" sz="2000" dirty="0"/>
              <a:t>Bayesian Optimization</a:t>
            </a:r>
            <a:endParaRPr lang="es-ES_trad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9A47F-1E9D-870E-DE4D-E5F74A33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342" y="5005793"/>
            <a:ext cx="3131729" cy="149333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FC0DF3B-A922-F1C2-B0B6-5A24EC889561}"/>
              </a:ext>
            </a:extLst>
          </p:cNvPr>
          <p:cNvGrpSpPr/>
          <p:nvPr/>
        </p:nvGrpSpPr>
        <p:grpSpPr>
          <a:xfrm>
            <a:off x="4065105" y="1955310"/>
            <a:ext cx="2878763" cy="2387260"/>
            <a:chOff x="838200" y="4103172"/>
            <a:chExt cx="3171305" cy="21894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731F928-EEA0-76A3-7D28-4A1FEBFE3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85953" y="4623041"/>
              <a:ext cx="2923552" cy="166956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24E73D-CE11-7177-77DA-392C13E3F2E4}"/>
                </a:ext>
              </a:extLst>
            </p:cNvPr>
            <p:cNvSpPr txBox="1"/>
            <p:nvPr/>
          </p:nvSpPr>
          <p:spPr>
            <a:xfrm>
              <a:off x="838200" y="4103172"/>
              <a:ext cx="2301322" cy="214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6344">
                <a:spcAft>
                  <a:spcPts val="600"/>
                </a:spcAft>
              </a:pPr>
              <a:r>
                <a:rPr lang="es-ES_tradnl" sz="91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Proyección para “</a:t>
              </a:r>
              <a:r>
                <a:rPr lang="es-ES_tradnl" sz="918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discount</a:t>
              </a:r>
              <a:r>
                <a:rPr lang="es-ES_tradnl" sz="91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”: </a:t>
              </a:r>
              <a:r>
                <a:rPr lang="es-ES_tradnl" sz="918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train</a:t>
              </a:r>
              <a:r>
                <a:rPr lang="es-ES_tradnl" sz="91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set </a:t>
              </a:r>
              <a:endParaRPr lang="es-ES_tradnl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37D99-C7D7-5C0F-881B-CAB000F70ABD}"/>
              </a:ext>
            </a:extLst>
          </p:cNvPr>
          <p:cNvGrpSpPr/>
          <p:nvPr/>
        </p:nvGrpSpPr>
        <p:grpSpPr>
          <a:xfrm>
            <a:off x="7990031" y="1955310"/>
            <a:ext cx="3443016" cy="2437047"/>
            <a:chOff x="838200" y="4103172"/>
            <a:chExt cx="3792898" cy="223509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7F3E02D-CA13-DDCA-903C-5990B3113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063336" y="4577381"/>
              <a:ext cx="2968788" cy="17608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409CA2-93E9-1973-F3F1-D1CE9F3E63C8}"/>
                </a:ext>
              </a:extLst>
            </p:cNvPr>
            <p:cNvSpPr txBox="1"/>
            <p:nvPr/>
          </p:nvSpPr>
          <p:spPr>
            <a:xfrm>
              <a:off x="838200" y="4103172"/>
              <a:ext cx="3792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66344">
                <a:spcAft>
                  <a:spcPts val="600"/>
                </a:spcAft>
              </a:pPr>
              <a:r>
                <a:rPr lang="es-ES_tradnl" sz="91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Proyección para “</a:t>
              </a:r>
              <a:r>
                <a:rPr lang="es-ES_tradnl" sz="918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discount</a:t>
              </a:r>
              <a:r>
                <a:rPr lang="es-ES_tradnl" sz="91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”: test set </a:t>
              </a:r>
              <a:endParaRPr lang="es-ES_tradnl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37D0554-0F7F-CE24-5747-188854907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3114" y="4904544"/>
            <a:ext cx="3131729" cy="129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3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EB86-595D-017A-0E9A-2F0AF2F8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Random</a:t>
            </a:r>
            <a:r>
              <a:rPr lang="es-ES_tradnl" dirty="0"/>
              <a:t> Forest </a:t>
            </a:r>
            <a:r>
              <a:rPr lang="es-ES_tradnl" dirty="0" err="1"/>
              <a:t>Feature</a:t>
            </a:r>
            <a:r>
              <a:rPr lang="es-ES_tradnl" dirty="0"/>
              <a:t> </a:t>
            </a:r>
            <a:r>
              <a:rPr lang="es-ES_tradnl" dirty="0" err="1"/>
              <a:t>importance</a:t>
            </a:r>
            <a:endParaRPr lang="es-ES_tradn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32ADA60-EAEC-19EE-98BF-12D7FE8CD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66028" y="2177188"/>
            <a:ext cx="5270500" cy="3568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71457F-083F-13F6-43AB-08DD3FB6B8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66781" y="2425148"/>
            <a:ext cx="4347525" cy="28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4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EB86-595D-017A-0E9A-2F0AF2F8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SHAP </a:t>
            </a:r>
            <a:r>
              <a:rPr lang="es-ES_tradnl" dirty="0" err="1"/>
              <a:t>Feature</a:t>
            </a:r>
            <a:r>
              <a:rPr lang="es-ES_tradnl" dirty="0"/>
              <a:t> </a:t>
            </a:r>
            <a:r>
              <a:rPr lang="es-ES_tradnl"/>
              <a:t>importance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6B372C-A7B1-1DB8-E197-D544B9C82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899262" y="1606964"/>
            <a:ext cx="4813130" cy="482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87CED1-F275-F0C6-4A6C-57808B7B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93" y="1606964"/>
            <a:ext cx="48133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7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7C81-E1BE-E141-D063-D5DAC32E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¿Realmente es mejor un modelo que otro?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AE5D-BEFB-449F-CAD2-C47168D6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Compararemos el conjunto de valores de sus predicciones con una prueba estadística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CE4-E5C6-75D9-458B-D40EE47C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5541"/>
            <a:ext cx="50800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AF82C5-B968-47D7-8652-4C8FE1C7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095" y="2573452"/>
            <a:ext cx="5728565" cy="289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3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E761A-18DF-D70D-CE51-38AB853C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_tradnl" sz="3800" noProof="0"/>
              <a:t>Pasos para la formación del dataset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233D-8CDB-7731-1AFE-E53941AE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ES_tradnl" sz="2000" noProof="0"/>
              <a:t>Esta el módulo </a:t>
            </a:r>
            <a:r>
              <a:rPr lang="es-ES_tradnl" sz="2000" i="1" noProof="0"/>
              <a:t>data_experts/data_pipeline.py</a:t>
            </a:r>
          </a:p>
          <a:p>
            <a:r>
              <a:rPr lang="es-ES_tradnl" sz="2000" noProof="0"/>
              <a:t>Descargar data del endpoint </a:t>
            </a:r>
            <a:r>
              <a:rPr lang="es-ES_tradnl" sz="2000" noProof="0">
                <a:hlinkClick r:id="rId3"/>
              </a:rPr>
              <a:t>https://api.mercadolibre.com/sites/MLM/search?q={query}</a:t>
            </a:r>
            <a:endParaRPr lang="es-ES_tradnl" sz="2000" noProof="0"/>
          </a:p>
          <a:p>
            <a:r>
              <a:rPr lang="es-ES_tradnl" sz="2000" noProof="0"/>
              <a:t>Query varía sobre cadenas de artículos electrónicos</a:t>
            </a:r>
          </a:p>
          <a:p>
            <a:endParaRPr lang="en-MX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F4A9A-428F-D05B-701A-91C817403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010" y="640080"/>
            <a:ext cx="6720291" cy="5577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3A5107-60F4-0809-C840-D81A5F2DC4FD}"/>
              </a:ext>
            </a:extLst>
          </p:cNvPr>
          <p:cNvSpPr txBox="1"/>
          <p:nvPr/>
        </p:nvSpPr>
        <p:spPr>
          <a:xfrm>
            <a:off x="7804351" y="1558703"/>
            <a:ext cx="40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sold_quantity</a:t>
            </a:r>
            <a:r>
              <a:rPr lang="es-ES_tradnl" dirty="0"/>
              <a:t> no esta!! 😱 😱 😱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E82A1-A62C-18F4-8F85-2939E5EB8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106" y="4675386"/>
            <a:ext cx="3709228" cy="1241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CA7B4C-E3C9-E8F5-6643-661B1DC854D8}"/>
              </a:ext>
            </a:extLst>
          </p:cNvPr>
          <p:cNvSpPr txBox="1"/>
          <p:nvPr/>
        </p:nvSpPr>
        <p:spPr>
          <a:xfrm>
            <a:off x="7804351" y="4143232"/>
            <a:ext cx="40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Pero </a:t>
            </a:r>
            <a:r>
              <a:rPr lang="es-ES_tradnl" dirty="0" err="1"/>
              <a:t>available</a:t>
            </a:r>
            <a:r>
              <a:rPr lang="es-ES_tradnl" dirty="0"/>
              <a:t> </a:t>
            </a:r>
            <a:r>
              <a:rPr lang="es-ES_tradnl" dirty="0" err="1"/>
              <a:t>quantity</a:t>
            </a:r>
            <a:r>
              <a:rPr lang="es-ES_tradnl" dirty="0"/>
              <a:t> si!! 😏</a:t>
            </a:r>
          </a:p>
        </p:txBody>
      </p:sp>
    </p:spTree>
    <p:extLst>
      <p:ext uri="{BB962C8B-B14F-4D97-AF65-F5344CB8AC3E}">
        <p14:creationId xmlns:p14="http://schemas.microsoft.com/office/powerpoint/2010/main" val="4268816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4B0A-F5E1-16FD-D3E6-8CB89D82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Siguientes pasos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D162-7728-8790-DA8F-C9F3527E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Determinar que </a:t>
            </a:r>
            <a:r>
              <a:rPr lang="es-ES_tradnl" dirty="0" err="1"/>
              <a:t>features</a:t>
            </a:r>
            <a:r>
              <a:rPr lang="es-ES_tradnl" dirty="0"/>
              <a:t> tendríamos en efecto en producción </a:t>
            </a:r>
          </a:p>
          <a:p>
            <a:r>
              <a:rPr lang="es-ES_tradnl" dirty="0"/>
              <a:t>Hacer una búsqueda de hiper-</a:t>
            </a:r>
            <a:r>
              <a:rPr lang="es-ES_tradnl" dirty="0" err="1"/>
              <a:t>parametros</a:t>
            </a:r>
            <a:r>
              <a:rPr lang="es-ES_tradnl" dirty="0"/>
              <a:t> más exhaustiva para los algoritmos que tuvieron mejor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28055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CBB5-5D49-5925-5A52-82FD9E43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03" y="639520"/>
            <a:ext cx="6843291" cy="3410712"/>
          </a:xfrm>
        </p:spPr>
        <p:txBody>
          <a:bodyPr anchor="t">
            <a:normAutofit/>
          </a:bodyPr>
          <a:lstStyle/>
          <a:p>
            <a:r>
              <a:rPr lang="es-ES_tradnl" sz="2200" dirty="0"/>
              <a:t>Buscamos </a:t>
            </a:r>
            <a:r>
              <a:rPr lang="es-ES_tradnl" sz="2200" dirty="0" err="1"/>
              <a:t>initial_quantity</a:t>
            </a:r>
            <a:r>
              <a:rPr lang="es-ES_tradnl" sz="2200" dirty="0"/>
              <a:t> en el </a:t>
            </a:r>
            <a:r>
              <a:rPr lang="es-ES_tradnl" sz="2200" dirty="0" err="1"/>
              <a:t>endpoint</a:t>
            </a:r>
            <a:r>
              <a:rPr lang="es-ES_tradnl" sz="2200" dirty="0"/>
              <a:t> </a:t>
            </a:r>
            <a:r>
              <a:rPr lang="es-ES_tradnl" sz="2200" dirty="0">
                <a:hlinkClick r:id="rId2"/>
              </a:rPr>
              <a:t>https://api.mercadolibre.com/items/{item_id}</a:t>
            </a:r>
            <a:endParaRPr lang="es-ES_tradnl" sz="2200" dirty="0"/>
          </a:p>
          <a:p>
            <a:r>
              <a:rPr lang="es-ES_tradnl" sz="2200" dirty="0"/>
              <a:t>Obtenemos </a:t>
            </a:r>
            <a:r>
              <a:rPr lang="es-ES_tradnl" sz="2200" dirty="0" err="1"/>
              <a:t>sold_quantity</a:t>
            </a:r>
            <a:r>
              <a:rPr lang="es-ES_tradnl" sz="2200" dirty="0"/>
              <a:t> = </a:t>
            </a:r>
            <a:r>
              <a:rPr lang="es-ES_tradnl" sz="2200" dirty="0" err="1"/>
              <a:t>initial_quantity</a:t>
            </a:r>
            <a:r>
              <a:rPr lang="es-ES_tradnl" sz="2200" dirty="0"/>
              <a:t> – </a:t>
            </a:r>
            <a:r>
              <a:rPr lang="es-ES_tradnl" sz="2200" dirty="0" err="1"/>
              <a:t>available_quantity</a:t>
            </a:r>
            <a:endParaRPr lang="es-ES_tradnl" sz="2200" dirty="0"/>
          </a:p>
          <a:p>
            <a:r>
              <a:rPr lang="es-ES_tradnl" sz="2200" dirty="0"/>
              <a:t>Obtenemos el descuento como (</a:t>
            </a:r>
            <a:r>
              <a:rPr lang="es-ES_tradnl" sz="2200" dirty="0" err="1"/>
              <a:t>original_price-prince</a:t>
            </a:r>
            <a:r>
              <a:rPr lang="es-ES_tradnl" sz="2200" dirty="0"/>
              <a:t>)/</a:t>
            </a:r>
            <a:r>
              <a:rPr lang="es-ES_tradnl" sz="2200" dirty="0" err="1"/>
              <a:t>original_Price</a:t>
            </a:r>
            <a:endParaRPr lang="es-ES_tradnl" sz="2200" dirty="0"/>
          </a:p>
          <a:p>
            <a:r>
              <a:rPr lang="es-ES_tradnl" sz="2200" dirty="0"/>
              <a:t>Agregamos </a:t>
            </a:r>
            <a:r>
              <a:rPr lang="es-ES_tradnl" sz="2200" dirty="0" err="1"/>
              <a:t>features</a:t>
            </a:r>
            <a:r>
              <a:rPr lang="es-ES_tradnl" sz="2200" dirty="0"/>
              <a:t> como:</a:t>
            </a:r>
          </a:p>
          <a:p>
            <a:pPr marL="457200" lvl="1" indent="0">
              <a:buNone/>
            </a:pPr>
            <a:endParaRPr lang="es-ES_tradn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03FA5-EC94-8441-B1B1-360CC2154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055" y="639520"/>
            <a:ext cx="3833009" cy="4764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F3638C-A0D6-505E-8306-21796B94033C}"/>
              </a:ext>
            </a:extLst>
          </p:cNvPr>
          <p:cNvSpPr txBox="1"/>
          <p:nvPr/>
        </p:nvSpPr>
        <p:spPr>
          <a:xfrm>
            <a:off x="9352722" y="4005470"/>
            <a:ext cx="231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Aquí tenemos </a:t>
            </a:r>
            <a:r>
              <a:rPr lang="es-ES_tradnl" dirty="0" err="1"/>
              <a:t>initial_quantity</a:t>
            </a:r>
            <a:r>
              <a:rPr lang="es-ES_tradnl" dirty="0"/>
              <a:t>!! 🙌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091992-D4F1-9BE4-8965-C886F00033A5}"/>
              </a:ext>
            </a:extLst>
          </p:cNvPr>
          <p:cNvGrpSpPr/>
          <p:nvPr/>
        </p:nvGrpSpPr>
        <p:grpSpPr>
          <a:xfrm>
            <a:off x="4337420" y="3290007"/>
            <a:ext cx="3255095" cy="2799489"/>
            <a:chOff x="4467259" y="3623335"/>
            <a:chExt cx="2519950" cy="24743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1CA657-FDFA-A5E5-8932-F4E023D4A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7259" y="4050231"/>
              <a:ext cx="2519950" cy="204745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F6DFF-0C09-AC05-87C5-4A997642D2F3}"/>
                </a:ext>
              </a:extLst>
            </p:cNvPr>
            <p:cNvSpPr txBox="1"/>
            <p:nvPr/>
          </p:nvSpPr>
          <p:spPr>
            <a:xfrm>
              <a:off x="4999382" y="3623335"/>
              <a:ext cx="1287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Numéricas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E56E3D-9768-2C61-A357-C06B59342C0F}"/>
              </a:ext>
            </a:extLst>
          </p:cNvPr>
          <p:cNvGrpSpPr/>
          <p:nvPr/>
        </p:nvGrpSpPr>
        <p:grpSpPr>
          <a:xfrm>
            <a:off x="523461" y="3308295"/>
            <a:ext cx="3531704" cy="2742349"/>
            <a:chOff x="523461" y="3623335"/>
            <a:chExt cx="2952749" cy="242730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39DBD9A-622D-60E3-88CF-81F06C02E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461" y="3992667"/>
              <a:ext cx="2952749" cy="205797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637BC4-D4E6-710F-4234-FC987CB30C69}"/>
                </a:ext>
              </a:extLst>
            </p:cNvPr>
            <p:cNvSpPr txBox="1"/>
            <p:nvPr/>
          </p:nvSpPr>
          <p:spPr>
            <a:xfrm>
              <a:off x="1222513" y="3623335"/>
              <a:ext cx="13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Categóricas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83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0E847C-E6DA-F886-494B-693A0B12D2C7}"/>
              </a:ext>
            </a:extLst>
          </p:cNvPr>
          <p:cNvSpPr txBox="1"/>
          <p:nvPr/>
        </p:nvSpPr>
        <p:spPr>
          <a:xfrm>
            <a:off x="1739545" y="867331"/>
            <a:ext cx="303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Relevant</a:t>
            </a:r>
            <a:r>
              <a:rPr lang="es-ES_tradnl" dirty="0"/>
              <a:t> </a:t>
            </a:r>
            <a:r>
              <a:rPr lang="es-ES_tradnl" dirty="0" err="1"/>
              <a:t>numerical_features</a:t>
            </a: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44E88-60CB-E705-F9C3-74D1C13A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057" y="1531144"/>
            <a:ext cx="5003800" cy="497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102E2-4374-791B-9FEC-55E3B7E0AE1A}"/>
              </a:ext>
            </a:extLst>
          </p:cNvPr>
          <p:cNvSpPr txBox="1"/>
          <p:nvPr/>
        </p:nvSpPr>
        <p:spPr>
          <a:xfrm>
            <a:off x="7176052" y="867331"/>
            <a:ext cx="307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Relevant</a:t>
            </a:r>
            <a:r>
              <a:rPr lang="es-ES_tradnl" dirty="0"/>
              <a:t> </a:t>
            </a:r>
            <a:r>
              <a:rPr lang="es-ES_tradnl" dirty="0" err="1"/>
              <a:t>categorical</a:t>
            </a:r>
            <a:r>
              <a:rPr lang="es-ES_tradnl" dirty="0"/>
              <a:t> </a:t>
            </a:r>
            <a:r>
              <a:rPr lang="es-ES_tradnl" dirty="0" err="1"/>
              <a:t>features</a:t>
            </a:r>
            <a:endParaRPr lang="es-ES_trad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643886-47FB-D8FC-60DB-A4298E594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01" y="1432581"/>
            <a:ext cx="50800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1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A584-0EBE-0B7B-007F-18D3D9B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Algunos </a:t>
            </a:r>
            <a:r>
              <a:rPr lang="es-ES_tradnl" dirty="0" err="1"/>
              <a:t>hayázgos</a:t>
            </a:r>
            <a:r>
              <a:rPr lang="es-ES_tradnl" dirty="0"/>
              <a:t> acerca del descuento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FB8DA4-5CD5-7F43-2BAD-3E7EF91AD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802" y="1980339"/>
            <a:ext cx="4840198" cy="3416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C37FAC-CDEC-205E-A101-79F23D235D78}"/>
              </a:ext>
            </a:extLst>
          </p:cNvPr>
          <p:cNvSpPr txBox="1"/>
          <p:nvPr/>
        </p:nvSpPr>
        <p:spPr>
          <a:xfrm>
            <a:off x="1255802" y="1690688"/>
            <a:ext cx="448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Distribución total (quitando el descuento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BF5B7-E955-A58E-8E3F-76BB2136D50E}"/>
              </a:ext>
            </a:extLst>
          </p:cNvPr>
          <p:cNvSpPr txBox="1"/>
          <p:nvPr/>
        </p:nvSpPr>
        <p:spPr>
          <a:xfrm>
            <a:off x="755373" y="5686600"/>
            <a:ext cx="607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/>
              <a:t>Los descuentos más frecuentes son entre 20% y 40%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El 63% de los artículos de electrónica tienen descuentos</a:t>
            </a:r>
          </a:p>
          <a:p>
            <a:pPr marL="285750" indent="-285750">
              <a:buFontTx/>
              <a:buChar char="-"/>
            </a:pPr>
            <a:endParaRPr lang="es-ES_trad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59F80-65B3-ACBD-34C8-388D9A859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33" y="2238924"/>
            <a:ext cx="3928165" cy="3351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98AAE-9FEB-55C2-F267-7E5B129CDA1A}"/>
              </a:ext>
            </a:extLst>
          </p:cNvPr>
          <p:cNvSpPr txBox="1"/>
          <p:nvPr/>
        </p:nvSpPr>
        <p:spPr>
          <a:xfrm>
            <a:off x="7154610" y="1690688"/>
            <a:ext cx="462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Categorías con más artículos con descuento</a:t>
            </a:r>
          </a:p>
        </p:txBody>
      </p:sp>
    </p:spTree>
    <p:extLst>
      <p:ext uri="{BB962C8B-B14F-4D97-AF65-F5344CB8AC3E}">
        <p14:creationId xmlns:p14="http://schemas.microsoft.com/office/powerpoint/2010/main" val="424916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3D2C-77E2-CA16-8074-037636D6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Descuento promedio por Categoría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A8BD-BFF1-474F-5497-2C60BB5D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3502" cy="4351338"/>
          </a:xfrm>
        </p:spPr>
        <p:txBody>
          <a:bodyPr/>
          <a:lstStyle/>
          <a:p>
            <a:r>
              <a:rPr lang="es-ES_tradnl" dirty="0"/>
              <a:t>Las categorías con descuentos mas grandes proporcionalmente son:</a:t>
            </a:r>
          </a:p>
          <a:p>
            <a:pPr lvl="1"/>
            <a:r>
              <a:rPr lang="es-ES_tradnl" dirty="0"/>
              <a:t>Mouse-</a:t>
            </a:r>
            <a:r>
              <a:rPr lang="es-ES_tradnl" dirty="0" err="1"/>
              <a:t>pads</a:t>
            </a:r>
            <a:endParaRPr lang="es-ES_tradnl" dirty="0"/>
          </a:p>
          <a:p>
            <a:pPr lvl="1"/>
            <a:r>
              <a:rPr lang="es-ES_tradnl" dirty="0"/>
              <a:t>Teclados de Tablet</a:t>
            </a:r>
          </a:p>
          <a:p>
            <a:pPr lvl="1"/>
            <a:r>
              <a:rPr lang="es-ES_tradnl" dirty="0"/>
              <a:t>Transmisores FM</a:t>
            </a:r>
          </a:p>
          <a:p>
            <a:pPr lvl="1"/>
            <a:r>
              <a:rPr lang="es-ES_tradnl" dirty="0"/>
              <a:t>Relojes de muñeca</a:t>
            </a:r>
          </a:p>
          <a:p>
            <a:r>
              <a:rPr lang="es-ES_tradnl" dirty="0"/>
              <a:t>Los artículos con mayor descuento son menos “modernos”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9E44F-2177-9AE7-27D5-0B676333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423" y="2150122"/>
            <a:ext cx="3476211" cy="3933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37D027-5AB5-26F9-9D98-90E5EE5ABE26}"/>
              </a:ext>
            </a:extLst>
          </p:cNvPr>
          <p:cNvSpPr txBox="1"/>
          <p:nvPr/>
        </p:nvSpPr>
        <p:spPr>
          <a:xfrm>
            <a:off x="6661702" y="1735739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Categorías con descuento promedio mayor a 20% </a:t>
            </a:r>
          </a:p>
        </p:txBody>
      </p:sp>
    </p:spTree>
    <p:extLst>
      <p:ext uri="{BB962C8B-B14F-4D97-AF65-F5344CB8AC3E}">
        <p14:creationId xmlns:p14="http://schemas.microsoft.com/office/powerpoint/2010/main" val="284032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10C91-3F0A-E674-2A1D-F1427599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_tradnl" sz="2600"/>
              <a:t>¿Los artículos a msi son más caros? (intereses escondidos)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7571-8796-8917-FA5D-ADFE853A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ES_tradnl" sz="2200" dirty="0"/>
              <a:t>Si pasa para el 40% de las categorías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8B625-B051-02B3-079A-D30D5472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02031"/>
            <a:ext cx="6903720" cy="54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1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10C91-3F0A-E674-2A1D-F1427599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_tradnl" sz="2600"/>
              <a:t>¿Los artículos a msi son más caros? (intereses escondidos)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7571-8796-8917-FA5D-ADFE853A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ES_tradnl" sz="2200" dirty="0"/>
              <a:t>Si pasa para el 40% de las categorías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8B625-B051-02B3-079A-D30D5472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02031"/>
            <a:ext cx="6903720" cy="54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4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4F67E-8280-84DF-95E1-826E8EDB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60" y="-121543"/>
            <a:ext cx="6596455" cy="1322888"/>
          </a:xfrm>
        </p:spPr>
        <p:txBody>
          <a:bodyPr>
            <a:normAutofit/>
          </a:bodyPr>
          <a:lstStyle/>
          <a:p>
            <a:r>
              <a:rPr lang="es-ES_tradnl" dirty="0"/>
              <a:t>Entrenamiento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DDE5A-0B5B-C575-B45E-601F6161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292" y="609599"/>
            <a:ext cx="2480659" cy="11834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5AC3-55C5-F3B8-2DD8-31C1B55A3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74" y="1103675"/>
            <a:ext cx="6995414" cy="4650647"/>
          </a:xfrm>
        </p:spPr>
        <p:txBody>
          <a:bodyPr>
            <a:normAutofit lnSpcReduction="10000"/>
          </a:bodyPr>
          <a:lstStyle/>
          <a:p>
            <a:r>
              <a:rPr lang="es-ES_tradnl" sz="1900" dirty="0"/>
              <a:t>Target </a:t>
            </a:r>
            <a:r>
              <a:rPr lang="es-ES_tradnl" sz="1900" dirty="0" err="1"/>
              <a:t>sold_quantity</a:t>
            </a:r>
            <a:endParaRPr lang="es-ES_tradnl" sz="1900" dirty="0"/>
          </a:p>
          <a:p>
            <a:r>
              <a:rPr lang="es-ES_tradnl" sz="1900" dirty="0"/>
              <a:t>3 experimentos: </a:t>
            </a:r>
          </a:p>
          <a:p>
            <a:pPr lvl="1"/>
            <a:r>
              <a:rPr lang="es-ES_tradnl" sz="1500" dirty="0"/>
              <a:t>Todos los </a:t>
            </a:r>
            <a:r>
              <a:rPr lang="es-ES_tradnl" sz="1500" dirty="0" err="1"/>
              <a:t>features</a:t>
            </a:r>
            <a:r>
              <a:rPr lang="es-ES_tradnl" sz="1500" dirty="0"/>
              <a:t> (E0)</a:t>
            </a:r>
          </a:p>
          <a:p>
            <a:pPr lvl="1"/>
            <a:r>
              <a:rPr lang="es-ES_tradnl" sz="1500" dirty="0"/>
              <a:t>Quitando </a:t>
            </a:r>
            <a:r>
              <a:rPr lang="es-ES_tradnl" sz="1500" dirty="0" err="1"/>
              <a:t>initial_quantity</a:t>
            </a:r>
            <a:r>
              <a:rPr lang="es-ES_tradnl" sz="1500" dirty="0"/>
              <a:t> (E1)</a:t>
            </a:r>
          </a:p>
          <a:p>
            <a:pPr lvl="1"/>
            <a:r>
              <a:rPr lang="es-ES_tradnl" sz="1500" dirty="0"/>
              <a:t>Quitando </a:t>
            </a:r>
            <a:r>
              <a:rPr lang="es-ES_tradnl" sz="1500" dirty="0" err="1"/>
              <a:t>initial_quantity</a:t>
            </a:r>
            <a:r>
              <a:rPr lang="es-ES_tradnl" sz="1500" dirty="0"/>
              <a:t> y </a:t>
            </a:r>
            <a:r>
              <a:rPr lang="es-ES_tradnl" sz="1500" dirty="0" err="1"/>
              <a:t>available_quantity</a:t>
            </a:r>
            <a:r>
              <a:rPr lang="es-ES_tradnl" sz="1500" dirty="0"/>
              <a:t> (E2)</a:t>
            </a:r>
          </a:p>
          <a:p>
            <a:r>
              <a:rPr lang="es-ES_tradnl" sz="1900" dirty="0"/>
              <a:t>Modelos a probar:</a:t>
            </a:r>
          </a:p>
          <a:p>
            <a:pPr lvl="1"/>
            <a:r>
              <a:rPr lang="es-ES_tradnl" sz="1900" dirty="0" err="1"/>
              <a:t>RandomForestRegressor</a:t>
            </a:r>
            <a:endParaRPr lang="es-ES_tradnl" sz="1900" dirty="0"/>
          </a:p>
          <a:p>
            <a:pPr lvl="1"/>
            <a:r>
              <a:rPr lang="es-ES_tradnl" sz="1900" dirty="0" err="1"/>
              <a:t>XGBMRegressor</a:t>
            </a:r>
            <a:endParaRPr lang="es-ES_tradnl" sz="1900" dirty="0"/>
          </a:p>
          <a:p>
            <a:pPr lvl="1"/>
            <a:r>
              <a:rPr lang="es-ES_tradnl" sz="1900" dirty="0" err="1"/>
              <a:t>LGBMRegressor</a:t>
            </a:r>
            <a:endParaRPr lang="es-ES_tradnl" sz="1900" dirty="0"/>
          </a:p>
          <a:p>
            <a:pPr lvl="1"/>
            <a:r>
              <a:rPr lang="es-ES_tradnl" sz="1900" dirty="0"/>
              <a:t>Neural Networks (</a:t>
            </a:r>
            <a:r>
              <a:rPr lang="es-ES_tradnl" sz="1900" dirty="0" err="1"/>
              <a:t>Keras-TensorFlow</a:t>
            </a:r>
            <a:r>
              <a:rPr lang="es-ES_tradnl" sz="1900" dirty="0"/>
              <a:t>)</a:t>
            </a:r>
          </a:p>
          <a:p>
            <a:r>
              <a:rPr lang="es-ES_tradnl" sz="1900" dirty="0"/>
              <a:t>Búsqueda de </a:t>
            </a:r>
            <a:r>
              <a:rPr lang="es-ES_tradnl" sz="1900" dirty="0" err="1"/>
              <a:t>hiperparametros</a:t>
            </a:r>
            <a:r>
              <a:rPr lang="es-ES_tradnl" sz="1900" dirty="0"/>
              <a:t>:</a:t>
            </a:r>
          </a:p>
          <a:p>
            <a:pPr lvl="1"/>
            <a:r>
              <a:rPr lang="es-ES_tradnl" sz="1900" dirty="0" err="1"/>
              <a:t>GridSearchCV</a:t>
            </a:r>
            <a:endParaRPr lang="es-ES_tradnl" sz="1900" dirty="0"/>
          </a:p>
          <a:p>
            <a:pPr lvl="1"/>
            <a:r>
              <a:rPr lang="en-US" sz="1900" b="0" dirty="0" err="1">
                <a:effectLst/>
                <a:latin typeface="Menlo" panose="020B0609030804020204" pitchFamily="49" charset="0"/>
              </a:rPr>
              <a:t>RandomizedSearchCV</a:t>
            </a:r>
            <a:endParaRPr lang="es-ES_tradnl" sz="1900" dirty="0"/>
          </a:p>
          <a:p>
            <a:pPr lvl="1"/>
            <a:r>
              <a:rPr lang="es-ES_tradnl" sz="1900" dirty="0" err="1"/>
              <a:t>Bayesian</a:t>
            </a:r>
            <a:r>
              <a:rPr lang="es-ES_tradnl" sz="1900" dirty="0"/>
              <a:t> </a:t>
            </a:r>
            <a:r>
              <a:rPr lang="es-ES_tradnl" sz="1900" dirty="0" err="1"/>
              <a:t>Optimization</a:t>
            </a:r>
            <a:endParaRPr lang="es-ES_tradnl" sz="1900" dirty="0"/>
          </a:p>
          <a:p>
            <a:r>
              <a:rPr lang="es-ES_tradnl" sz="1900" dirty="0"/>
              <a:t>Score: R2 (más </a:t>
            </a:r>
            <a:r>
              <a:rPr lang="es-ES_tradnl" sz="1900" dirty="0" err="1"/>
              <a:t>alto,mejor</a:t>
            </a:r>
            <a:r>
              <a:rPr lang="es-ES_tradnl" sz="1900" dirty="0"/>
              <a:t>)</a:t>
            </a:r>
          </a:p>
          <a:p>
            <a:pPr marL="0" indent="0">
              <a:buNone/>
            </a:pPr>
            <a:endParaRPr lang="es-ES_tradnl" sz="1900" dirty="0"/>
          </a:p>
          <a:p>
            <a:pPr lvl="1"/>
            <a:endParaRPr lang="es-ES_tradnl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6E1B9-BC23-F6FE-FA5A-4560620EA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245" y="2094572"/>
            <a:ext cx="2494753" cy="1183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C64918-D909-E9B2-0996-A56C34E1D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935" y="3583768"/>
            <a:ext cx="2585373" cy="1183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445C1-8813-FD2B-8104-0B5A614FC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368" y="5326122"/>
            <a:ext cx="2606508" cy="6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8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511</Words>
  <Application>Microsoft Macintosh PowerPoint</Application>
  <PresentationFormat>Widescreen</PresentationFormat>
  <Paragraphs>86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Menlo</vt:lpstr>
      <vt:lpstr>Office Theme</vt:lpstr>
      <vt:lpstr>Descuentos y artículos vendidos en MELI</vt:lpstr>
      <vt:lpstr>Pasos para la formación del dataset</vt:lpstr>
      <vt:lpstr>PowerPoint Presentation</vt:lpstr>
      <vt:lpstr>PowerPoint Presentation</vt:lpstr>
      <vt:lpstr>Algunos hayázgos acerca del descuento</vt:lpstr>
      <vt:lpstr>Descuento promedio por Categoría</vt:lpstr>
      <vt:lpstr>¿Los artículos a msi son más caros? (intereses escondidos)</vt:lpstr>
      <vt:lpstr>¿Los artículos a msi son más caros? (intereses escondidos)</vt:lpstr>
      <vt:lpstr>Entrenamiento</vt:lpstr>
      <vt:lpstr>Mejor modelo para cada caso (E0)</vt:lpstr>
      <vt:lpstr>Random Forest Feature importance</vt:lpstr>
      <vt:lpstr>SHAP Feature importance</vt:lpstr>
      <vt:lpstr>Mejor modelo para cada caso (E1)</vt:lpstr>
      <vt:lpstr>Random Forest Feature importance</vt:lpstr>
      <vt:lpstr>SHAP Feature importance</vt:lpstr>
      <vt:lpstr>Mejor modelo para cada caso (E2)</vt:lpstr>
      <vt:lpstr>Random Forest Feature importance</vt:lpstr>
      <vt:lpstr>SHAP Feature importance</vt:lpstr>
      <vt:lpstr>¿Realmente es mejor un modelo que otro?</vt:lpstr>
      <vt:lpstr>Siguientes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Carmen Martinez</dc:creator>
  <cp:lastModifiedBy>Carmen Martinez</cp:lastModifiedBy>
  <cp:revision>3</cp:revision>
  <dcterms:created xsi:type="dcterms:W3CDTF">2024-09-02T15:11:03Z</dcterms:created>
  <dcterms:modified xsi:type="dcterms:W3CDTF">2024-09-02T18:03:51Z</dcterms:modified>
</cp:coreProperties>
</file>